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859" autoAdjust="0"/>
  </p:normalViewPr>
  <p:slideViewPr>
    <p:cSldViewPr>
      <p:cViewPr varScale="1">
        <p:scale>
          <a:sx n="76" d="100"/>
          <a:sy n="76" d="100"/>
        </p:scale>
        <p:origin x="870" y="5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59DC379-AB6A-48E5-9DD8-A9CB4C8279F3}" type="datetimeFigureOut">
              <a:rPr lang="en-US" smtClean="0"/>
              <a:t>4/12/2023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D73E66D9-C496-4231-9E7C-939F46CE83AE}" type="slidenum">
              <a:rPr lang="en-US" smtClean="0"/>
              <a:t>‹#›</a:t>
            </a:fld>
            <a:endParaRPr lang="en-US"/>
          </a:p>
        </p:txBody>
      </p:sp>
    </p:spTree>
    <p:extLst>
      <p:ext uri="{BB962C8B-B14F-4D97-AF65-F5344CB8AC3E}">
        <p14:creationId xmlns:p14="http://schemas.microsoft.com/office/powerpoint/2010/main" val="4048806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the future: Holy Grail of machine learning </a:t>
            </a:r>
            <a:r>
              <a:rPr lang="en-US" dirty="0">
                <a:sym typeface="Wingdings" panose="05000000000000000000" pitchFamily="2" charset="2"/>
              </a:rPr>
              <a:t> machine learning models that employ unsupervised learning will learn features automatically over time about raw data with no labels!  it can create it’s own label based on data analysis (patterns found from clustering, etc..)</a:t>
            </a:r>
          </a:p>
          <a:p>
            <a:pPr marL="171450" indent="-171450">
              <a:buFont typeface="Arial" panose="020B0604020202020204" pitchFamily="34" charset="0"/>
              <a:buChar char="•"/>
            </a:pPr>
            <a:r>
              <a:rPr lang="en-US" dirty="0">
                <a:sym typeface="Wingdings" panose="05000000000000000000" pitchFamily="2" charset="2"/>
              </a:rPr>
              <a:t>This type of machine learning would be the truest, purest form of artificial intelligence as it simulates human ability to naturally learn patterns and create labels.</a:t>
            </a: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7</a:t>
            </a:fld>
            <a:endParaRPr lang="en-US"/>
          </a:p>
        </p:txBody>
      </p:sp>
    </p:spTree>
    <p:extLst>
      <p:ext uri="{BB962C8B-B14F-4D97-AF65-F5344CB8AC3E}">
        <p14:creationId xmlns:p14="http://schemas.microsoft.com/office/powerpoint/2010/main" val="667196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Adversarial attacks possible with discriminative models: mess up the model/lower accuracy because when you do the attack, the model can be trained with the unreasonable image because the model is still forced to output a normalized distribution based on the label space </a:t>
            </a:r>
            <a:r>
              <a:rPr lang="en-US" dirty="0">
                <a:sym typeface="Wingdings" panose="05000000000000000000" pitchFamily="2" charset="2"/>
              </a:rPr>
              <a:t> no capacity to know when an unreasonable image input is passed in.</a:t>
            </a: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17</a:t>
            </a:fld>
            <a:endParaRPr lang="en-US"/>
          </a:p>
        </p:txBody>
      </p:sp>
    </p:spTree>
    <p:extLst>
      <p:ext uri="{BB962C8B-B14F-4D97-AF65-F5344CB8AC3E}">
        <p14:creationId xmlns:p14="http://schemas.microsoft.com/office/powerpoint/2010/main" val="2060415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P(x) is a p distribution of all possible images in the data set.</a:t>
            </a:r>
          </a:p>
          <a:p>
            <a:pPr marL="171450" indent="-171450">
              <a:buFont typeface="Arial" panose="020B0604020202020204" pitchFamily="34" charset="0"/>
              <a:buChar char="•"/>
            </a:pPr>
            <a:r>
              <a:rPr lang="en-US" dirty="0"/>
              <a:t>This is a really hard problem: not solved yet because it is hard to get the density function to tell you which image is more likely than the other images in the data set.</a:t>
            </a:r>
          </a:p>
          <a:p>
            <a:pPr marL="171450" indent="-171450">
              <a:buFont typeface="Arial" panose="020B0604020202020204" pitchFamily="34" charset="0"/>
              <a:buChar char="•"/>
            </a:pPr>
            <a:r>
              <a:rPr lang="en-US" dirty="0"/>
              <a:t>Generative model needs a lot more data to train on.</a:t>
            </a:r>
          </a:p>
        </p:txBody>
      </p:sp>
      <p:sp>
        <p:nvSpPr>
          <p:cNvPr id="4" name="Slide Number Placeholder 3"/>
          <p:cNvSpPr>
            <a:spLocks noGrp="1"/>
          </p:cNvSpPr>
          <p:nvPr>
            <p:ph type="sldNum" sz="quarter" idx="5"/>
          </p:nvPr>
        </p:nvSpPr>
        <p:spPr/>
        <p:txBody>
          <a:bodyPr/>
          <a:lstStyle/>
          <a:p>
            <a:fld id="{D73E66D9-C496-4231-9E7C-939F46CE83AE}" type="slidenum">
              <a:rPr lang="en-US" smtClean="0"/>
              <a:t>18</a:t>
            </a:fld>
            <a:endParaRPr lang="en-US"/>
          </a:p>
        </p:txBody>
      </p:sp>
    </p:spTree>
    <p:extLst>
      <p:ext uri="{BB962C8B-B14F-4D97-AF65-F5344CB8AC3E}">
        <p14:creationId xmlns:p14="http://schemas.microsoft.com/office/powerpoint/2010/main" val="3142195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spc="-10" dirty="0">
                <a:latin typeface="Calibri"/>
                <a:cs typeface="Calibri"/>
              </a:rPr>
              <a:t>Requires</a:t>
            </a:r>
            <a:r>
              <a:rPr lang="en-US" sz="1200" spc="-25" dirty="0">
                <a:latin typeface="Calibri"/>
                <a:cs typeface="Calibri"/>
              </a:rPr>
              <a:t> </a:t>
            </a:r>
            <a:r>
              <a:rPr lang="en-US" sz="1200" dirty="0">
                <a:latin typeface="Calibri"/>
                <a:cs typeface="Calibri"/>
              </a:rPr>
              <a:t>deep</a:t>
            </a:r>
            <a:r>
              <a:rPr lang="en-US" sz="1200" spc="-30" dirty="0">
                <a:latin typeface="Calibri"/>
                <a:cs typeface="Calibri"/>
              </a:rPr>
              <a:t> </a:t>
            </a:r>
            <a:r>
              <a:rPr lang="en-US" sz="1200" dirty="0">
                <a:latin typeface="Calibri"/>
                <a:cs typeface="Calibri"/>
              </a:rPr>
              <a:t>image</a:t>
            </a:r>
            <a:r>
              <a:rPr lang="en-US" sz="1200" spc="-60" dirty="0">
                <a:latin typeface="Calibri"/>
                <a:cs typeface="Calibri"/>
              </a:rPr>
              <a:t> </a:t>
            </a:r>
            <a:r>
              <a:rPr lang="en-US" sz="1200" spc="-10" dirty="0">
                <a:latin typeface="Calibri"/>
                <a:cs typeface="Calibri"/>
              </a:rPr>
              <a:t>understanding!</a:t>
            </a:r>
            <a:r>
              <a:rPr lang="en-US" sz="1200" spc="-95" dirty="0">
                <a:latin typeface="Calibri"/>
                <a:cs typeface="Calibri"/>
              </a:rPr>
              <a:t> </a:t>
            </a:r>
            <a:r>
              <a:rPr lang="en-US" sz="1200" dirty="0">
                <a:latin typeface="Calibri"/>
                <a:cs typeface="Calibri"/>
              </a:rPr>
              <a:t>Is</a:t>
            </a:r>
            <a:r>
              <a:rPr lang="en-US" sz="1200" spc="-125" dirty="0">
                <a:latin typeface="Calibri"/>
                <a:cs typeface="Calibri"/>
              </a:rPr>
              <a:t> </a:t>
            </a:r>
            <a:r>
              <a:rPr lang="en-US" sz="1200" dirty="0">
                <a:latin typeface="Calibri"/>
                <a:cs typeface="Calibri"/>
              </a:rPr>
              <a:t>a</a:t>
            </a:r>
            <a:r>
              <a:rPr lang="en-US" sz="1200" spc="-10" dirty="0">
                <a:latin typeface="Calibri"/>
                <a:cs typeface="Calibri"/>
              </a:rPr>
              <a:t> </a:t>
            </a:r>
            <a:r>
              <a:rPr lang="en-US" sz="1200" dirty="0">
                <a:latin typeface="Calibri"/>
                <a:cs typeface="Calibri"/>
              </a:rPr>
              <a:t>dog</a:t>
            </a:r>
            <a:r>
              <a:rPr lang="en-US" sz="1200" spc="-150" dirty="0">
                <a:latin typeface="Calibri"/>
                <a:cs typeface="Calibri"/>
              </a:rPr>
              <a:t> </a:t>
            </a:r>
            <a:r>
              <a:rPr lang="en-US" sz="1200" dirty="0">
                <a:latin typeface="Calibri"/>
                <a:cs typeface="Calibri"/>
              </a:rPr>
              <a:t>more</a:t>
            </a:r>
            <a:r>
              <a:rPr lang="en-US" sz="1200" spc="-55" dirty="0">
                <a:latin typeface="Calibri"/>
                <a:cs typeface="Calibri"/>
              </a:rPr>
              <a:t> </a:t>
            </a:r>
            <a:r>
              <a:rPr lang="en-US" sz="1200" dirty="0">
                <a:latin typeface="Calibri"/>
                <a:cs typeface="Calibri"/>
              </a:rPr>
              <a:t>likely</a:t>
            </a:r>
            <a:r>
              <a:rPr lang="en-US" sz="1200" spc="-100" dirty="0">
                <a:latin typeface="Calibri"/>
                <a:cs typeface="Calibri"/>
              </a:rPr>
              <a:t> </a:t>
            </a:r>
            <a:r>
              <a:rPr lang="en-US" sz="1200" spc="-25" dirty="0">
                <a:latin typeface="Calibri"/>
                <a:cs typeface="Calibri"/>
              </a:rPr>
              <a:t>to </a:t>
            </a:r>
            <a:r>
              <a:rPr lang="en-US" sz="1200" dirty="0">
                <a:latin typeface="Calibri"/>
                <a:cs typeface="Calibri"/>
              </a:rPr>
              <a:t>sit</a:t>
            </a:r>
            <a:r>
              <a:rPr lang="en-US" sz="1200" spc="-70" dirty="0">
                <a:latin typeface="Calibri"/>
                <a:cs typeface="Calibri"/>
              </a:rPr>
              <a:t> </a:t>
            </a:r>
            <a:r>
              <a:rPr lang="en-US" sz="1200" dirty="0">
                <a:latin typeface="Calibri"/>
                <a:cs typeface="Calibri"/>
              </a:rPr>
              <a:t>or</a:t>
            </a:r>
            <a:r>
              <a:rPr lang="en-US" sz="1200" spc="-15" dirty="0">
                <a:latin typeface="Calibri"/>
                <a:cs typeface="Calibri"/>
              </a:rPr>
              <a:t> </a:t>
            </a:r>
            <a:r>
              <a:rPr lang="en-US" sz="1200" dirty="0">
                <a:latin typeface="Calibri"/>
                <a:cs typeface="Calibri"/>
              </a:rPr>
              <a:t>stand?</a:t>
            </a:r>
            <a:r>
              <a:rPr lang="en-US" sz="1200" spc="-130" dirty="0">
                <a:latin typeface="Calibri"/>
                <a:cs typeface="Calibri"/>
              </a:rPr>
              <a:t> </a:t>
            </a:r>
            <a:r>
              <a:rPr lang="en-US" sz="1200" dirty="0">
                <a:latin typeface="Calibri"/>
                <a:cs typeface="Calibri"/>
              </a:rPr>
              <a:t>How</a:t>
            </a:r>
            <a:r>
              <a:rPr lang="en-US" sz="1200" spc="-90" dirty="0">
                <a:latin typeface="Calibri"/>
                <a:cs typeface="Calibri"/>
              </a:rPr>
              <a:t> </a:t>
            </a:r>
            <a:r>
              <a:rPr lang="en-US" sz="1200" dirty="0">
                <a:latin typeface="Calibri"/>
                <a:cs typeface="Calibri"/>
              </a:rPr>
              <a:t>about</a:t>
            </a:r>
            <a:r>
              <a:rPr lang="en-US" sz="1200" spc="-60" dirty="0">
                <a:latin typeface="Calibri"/>
                <a:cs typeface="Calibri"/>
              </a:rPr>
              <a:t> </a:t>
            </a:r>
            <a:r>
              <a:rPr lang="en-US" sz="1200" spc="-20" dirty="0">
                <a:latin typeface="Calibri"/>
                <a:cs typeface="Calibri"/>
              </a:rPr>
              <a:t>3-</a:t>
            </a:r>
            <a:r>
              <a:rPr lang="en-US" sz="1200" dirty="0">
                <a:latin typeface="Calibri"/>
                <a:cs typeface="Calibri"/>
              </a:rPr>
              <a:t>legged</a:t>
            </a:r>
            <a:r>
              <a:rPr lang="en-US" sz="1200" spc="50" dirty="0">
                <a:latin typeface="Calibri"/>
                <a:cs typeface="Calibri"/>
              </a:rPr>
              <a:t> </a:t>
            </a:r>
            <a:r>
              <a:rPr lang="en-US" sz="1200" dirty="0">
                <a:latin typeface="Calibri"/>
                <a:cs typeface="Calibri"/>
              </a:rPr>
              <a:t>dog</a:t>
            </a:r>
            <a:r>
              <a:rPr lang="en-US" sz="1200" spc="-65" dirty="0">
                <a:latin typeface="Calibri"/>
                <a:cs typeface="Calibri"/>
              </a:rPr>
              <a:t> </a:t>
            </a:r>
            <a:r>
              <a:rPr lang="en-US" sz="1200" dirty="0">
                <a:latin typeface="Calibri"/>
                <a:cs typeface="Calibri"/>
              </a:rPr>
              <a:t>vs</a:t>
            </a:r>
            <a:r>
              <a:rPr lang="en-US" sz="1200" spc="-30" dirty="0">
                <a:latin typeface="Calibri"/>
                <a:cs typeface="Calibri"/>
              </a:rPr>
              <a:t> </a:t>
            </a:r>
            <a:r>
              <a:rPr lang="en-US" sz="1200" spc="-20" dirty="0">
                <a:latin typeface="Calibri"/>
                <a:cs typeface="Calibri"/>
              </a:rPr>
              <a:t>3-</a:t>
            </a:r>
            <a:r>
              <a:rPr lang="en-US" sz="1200" dirty="0">
                <a:latin typeface="Calibri"/>
                <a:cs typeface="Calibri"/>
              </a:rPr>
              <a:t>armed</a:t>
            </a:r>
            <a:r>
              <a:rPr lang="en-US" sz="1200" spc="40" dirty="0">
                <a:latin typeface="Calibri"/>
                <a:cs typeface="Calibri"/>
              </a:rPr>
              <a:t> </a:t>
            </a:r>
            <a:r>
              <a:rPr lang="en-US" sz="1200" spc="-10" dirty="0">
                <a:latin typeface="Calibri"/>
                <a:cs typeface="Calibri"/>
              </a:rPr>
              <a:t>monkey?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spc="-10" dirty="0">
                <a:latin typeface="Calibri"/>
                <a:cs typeface="Calibri"/>
              </a:rPr>
              <a:t>Can maybe train another model to get this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Calibri"/>
              <a:cs typeface="Calibri"/>
            </a:endParaRPr>
          </a:p>
        </p:txBody>
      </p:sp>
      <p:sp>
        <p:nvSpPr>
          <p:cNvPr id="4" name="Slide Number Placeholder 3"/>
          <p:cNvSpPr>
            <a:spLocks noGrp="1"/>
          </p:cNvSpPr>
          <p:nvPr>
            <p:ph type="sldNum" sz="quarter" idx="5"/>
          </p:nvPr>
        </p:nvSpPr>
        <p:spPr/>
        <p:txBody>
          <a:bodyPr/>
          <a:lstStyle/>
          <a:p>
            <a:fld id="{D73E66D9-C496-4231-9E7C-939F46CE83AE}" type="slidenum">
              <a:rPr lang="en-US" smtClean="0"/>
              <a:t>19</a:t>
            </a:fld>
            <a:endParaRPr lang="en-US"/>
          </a:p>
        </p:txBody>
      </p:sp>
    </p:spTree>
    <p:extLst>
      <p:ext uri="{BB962C8B-B14F-4D97-AF65-F5344CB8AC3E}">
        <p14:creationId xmlns:p14="http://schemas.microsoft.com/office/powerpoint/2010/main" val="952396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Then compare P generated of two inputs x to their respective P for a given y  (label).</a:t>
            </a:r>
          </a:p>
          <a:p>
            <a:pPr marL="171450" indent="-171450">
              <a:buFont typeface="Arial" panose="020B0604020202020204" pitchFamily="34" charset="0"/>
              <a:buChar char="•"/>
            </a:pPr>
            <a:r>
              <a:rPr lang="en-US" dirty="0"/>
              <a:t>Generative models are designed to describe how the images were generated, not merely classification through more distinct features (a lot less features than with generative models) as with Discriminative models.</a:t>
            </a:r>
          </a:p>
        </p:txBody>
      </p:sp>
      <p:sp>
        <p:nvSpPr>
          <p:cNvPr id="4" name="Slide Number Placeholder 3"/>
          <p:cNvSpPr>
            <a:spLocks noGrp="1"/>
          </p:cNvSpPr>
          <p:nvPr>
            <p:ph type="sldNum" sz="quarter" idx="5"/>
          </p:nvPr>
        </p:nvSpPr>
        <p:spPr/>
        <p:txBody>
          <a:bodyPr/>
          <a:lstStyle/>
          <a:p>
            <a:fld id="{D73E66D9-C496-4231-9E7C-939F46CE83AE}" type="slidenum">
              <a:rPr lang="en-US" smtClean="0"/>
              <a:t>21</a:t>
            </a:fld>
            <a:endParaRPr lang="en-US"/>
          </a:p>
        </p:txBody>
      </p:sp>
    </p:spTree>
    <p:extLst>
      <p:ext uri="{BB962C8B-B14F-4D97-AF65-F5344CB8AC3E}">
        <p14:creationId xmlns:p14="http://schemas.microsoft.com/office/powerpoint/2010/main" val="1405049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22</a:t>
            </a:fld>
            <a:endParaRPr lang="en-US"/>
          </a:p>
        </p:txBody>
      </p:sp>
    </p:spTree>
    <p:extLst>
      <p:ext uri="{BB962C8B-B14F-4D97-AF65-F5344CB8AC3E}">
        <p14:creationId xmlns:p14="http://schemas.microsoft.com/office/powerpoint/2010/main" val="3763206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Prior over labels = probability from the P distribution of labels. (i.e. 80 dogs, 20 cats </a:t>
            </a:r>
            <a:r>
              <a:rPr lang="en-US" dirty="0">
                <a:sym typeface="Wingdings" panose="05000000000000000000" pitchFamily="2" charset="2"/>
              </a:rPr>
              <a:t> if y=cats then P(y)=.2)</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23</a:t>
            </a:fld>
            <a:endParaRPr lang="en-US"/>
          </a:p>
        </p:txBody>
      </p:sp>
    </p:spTree>
    <p:extLst>
      <p:ext uri="{BB962C8B-B14F-4D97-AF65-F5344CB8AC3E}">
        <p14:creationId xmlns:p14="http://schemas.microsoft.com/office/powerpoint/2010/main" val="15587087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Explicit density:</a:t>
            </a:r>
          </a:p>
          <a:p>
            <a:pPr marL="628650" lvl="1" indent="-171450">
              <a:buFont typeface="Arial" panose="020B0604020202020204" pitchFamily="34" charset="0"/>
              <a:buChar char="•"/>
            </a:pPr>
            <a:r>
              <a:rPr lang="en-US" dirty="0"/>
              <a:t>Example: Gaussian Mixture Model (GMM)</a:t>
            </a:r>
          </a:p>
          <a:p>
            <a:pPr marL="171450" lvl="0" indent="-171450">
              <a:buFont typeface="Arial" panose="020B0604020202020204" pitchFamily="34" charset="0"/>
              <a:buChar char="•"/>
            </a:pPr>
            <a:r>
              <a:rPr lang="en-US" dirty="0"/>
              <a:t>Tractable means there is the analytical solution.</a:t>
            </a:r>
          </a:p>
          <a:p>
            <a:pPr marL="171450" lvl="0" indent="-171450">
              <a:buFont typeface="Arial" panose="020B0604020202020204" pitchFamily="34" charset="0"/>
              <a:buChar char="•"/>
            </a:pPr>
            <a:r>
              <a:rPr lang="en-US" dirty="0"/>
              <a:t>Boltzmann Machine is very liked among mathematicians and physicist (used for analysis of quantum mechanics)</a:t>
            </a:r>
          </a:p>
          <a:p>
            <a:pPr marL="171450" lvl="0" indent="-171450">
              <a:buFont typeface="Arial" panose="020B0604020202020204" pitchFamily="34" charset="0"/>
              <a:buChar char="•"/>
            </a:pPr>
            <a:r>
              <a:rPr lang="en-US" dirty="0"/>
              <a:t>Direct </a:t>
            </a:r>
            <a:r>
              <a:rPr lang="en-US" dirty="0">
                <a:sym typeface="Wingdings" panose="05000000000000000000" pitchFamily="2" charset="2"/>
              </a:rPr>
              <a:t> GANs  stable diffusion.</a:t>
            </a: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32</a:t>
            </a:fld>
            <a:endParaRPr lang="en-US"/>
          </a:p>
        </p:txBody>
      </p:sp>
    </p:spTree>
    <p:extLst>
      <p:ext uri="{BB962C8B-B14F-4D97-AF65-F5344CB8AC3E}">
        <p14:creationId xmlns:p14="http://schemas.microsoft.com/office/powerpoint/2010/main" val="30174007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34</a:t>
            </a:fld>
            <a:endParaRPr lang="en-US"/>
          </a:p>
        </p:txBody>
      </p:sp>
    </p:spTree>
    <p:extLst>
      <p:ext uri="{BB962C8B-B14F-4D97-AF65-F5344CB8AC3E}">
        <p14:creationId xmlns:p14="http://schemas.microsoft.com/office/powerpoint/2010/main" val="1921290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36</a:t>
            </a:fld>
            <a:endParaRPr lang="en-US"/>
          </a:p>
        </p:txBody>
      </p:sp>
    </p:spTree>
    <p:extLst>
      <p:ext uri="{BB962C8B-B14F-4D97-AF65-F5344CB8AC3E}">
        <p14:creationId xmlns:p14="http://schemas.microsoft.com/office/powerpoint/2010/main" val="11802021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Train model to reconstruct the original training data.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37</a:t>
            </a:fld>
            <a:endParaRPr lang="en-US"/>
          </a:p>
        </p:txBody>
      </p:sp>
    </p:spTree>
    <p:extLst>
      <p:ext uri="{BB962C8B-B14F-4D97-AF65-F5344CB8AC3E}">
        <p14:creationId xmlns:p14="http://schemas.microsoft.com/office/powerpoint/2010/main" val="1206609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Dimensionality Reduction = dimension compression = think of linear algebra </a:t>
            </a:r>
            <a:r>
              <a:rPr lang="en-US" dirty="0">
                <a:sym typeface="Wingdings" panose="05000000000000000000" pitchFamily="2" charset="2"/>
              </a:rPr>
              <a:t> you can ignore a dimension and focus on the other ones to reduce noise/complexity.</a:t>
            </a:r>
          </a:p>
          <a:p>
            <a:pPr marL="628650" lvl="1" indent="-171450">
              <a:buFont typeface="Arial" panose="020B0604020202020204" pitchFamily="34" charset="0"/>
              <a:buChar char="•"/>
            </a:pPr>
            <a:r>
              <a:rPr lang="en-US" dirty="0">
                <a:sym typeface="Wingdings" panose="05000000000000000000" pitchFamily="2" charset="2"/>
              </a:rPr>
              <a:t>This can help find features easier in other dimensions rather than more complex analysis of many dimensions all at once.</a:t>
            </a:r>
          </a:p>
          <a:p>
            <a:pPr marL="171450" lvl="0" indent="-171450">
              <a:buFont typeface="Arial" panose="020B0604020202020204" pitchFamily="34" charset="0"/>
              <a:buChar char="•"/>
            </a:pPr>
            <a:r>
              <a:rPr lang="en-US" dirty="0">
                <a:sym typeface="Wingdings" panose="05000000000000000000" pitchFamily="2" charset="2"/>
              </a:rPr>
              <a:t>If dimension reduction does not show a clear pattern, then your model may still not work as the data is too noisy (too much randomness/Uniformity; no features or no recognizable features!).</a:t>
            </a:r>
          </a:p>
          <a:p>
            <a:pPr marL="171450" lvl="0" indent="-171450">
              <a:buFont typeface="Arial" panose="020B0604020202020204" pitchFamily="34" charset="0"/>
              <a:buChar char="•"/>
            </a:pPr>
            <a:r>
              <a:rPr lang="en-US" dirty="0">
                <a:sym typeface="Wingdings" panose="05000000000000000000" pitchFamily="2" charset="2"/>
              </a:rPr>
              <a:t>Can there be some proof written to prove that data must have some level of non-noise (can we quantify this?) in order to be distinguishable/able to find a pattern?</a:t>
            </a:r>
          </a:p>
          <a:p>
            <a:pPr marL="171450" lvl="0" indent="-171450">
              <a:buFont typeface="Arial" panose="020B0604020202020204" pitchFamily="34" charset="0"/>
              <a:buChar char="•"/>
            </a:pPr>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D73E66D9-C496-4231-9E7C-939F46CE83AE}" type="slidenum">
              <a:rPr lang="en-US" smtClean="0"/>
              <a:t>8</a:t>
            </a:fld>
            <a:endParaRPr lang="en-US"/>
          </a:p>
        </p:txBody>
      </p:sp>
    </p:spTree>
    <p:extLst>
      <p:ext uri="{BB962C8B-B14F-4D97-AF65-F5344CB8AC3E}">
        <p14:creationId xmlns:p14="http://schemas.microsoft.com/office/powerpoint/2010/main" val="15055223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Both the encoder and decoder are Neural Networks, usually CNN</a:t>
            </a:r>
          </a:p>
          <a:p>
            <a:pPr marL="171450" indent="-171450">
              <a:buFont typeface="Arial" panose="020B0604020202020204" pitchFamily="34" charset="0"/>
              <a:buChar char="•"/>
            </a:pPr>
            <a:r>
              <a:rPr lang="en-US" dirty="0"/>
              <a:t>So we want to minimize the difference between the input data and the reconstructed input data that was generated based on the features extracted by encoder.</a:t>
            </a:r>
          </a:p>
          <a:p>
            <a:pPr marL="628650" lvl="1" indent="-171450">
              <a:buFont typeface="Arial" panose="020B0604020202020204" pitchFamily="34" charset="0"/>
              <a:buChar char="•"/>
            </a:pPr>
            <a:r>
              <a:rPr lang="en-US" dirty="0"/>
              <a:t>Of course encoder and decoder cannot be trivial solution: weights that simply will make output equal input so that loss = 0.</a:t>
            </a:r>
          </a:p>
          <a:p>
            <a:pPr marL="628650" lvl="1" indent="-171450">
              <a:buFont typeface="Arial" panose="020B0604020202020204" pitchFamily="34" charset="0"/>
              <a:buChar char="•"/>
            </a:pPr>
            <a:r>
              <a:rPr lang="en-US" dirty="0"/>
              <a:t>This is achieved by making dimensionality different </a:t>
            </a:r>
            <a:r>
              <a:rPr lang="en-US" dirty="0">
                <a:sym typeface="Wingdings" panose="05000000000000000000" pitchFamily="2" charset="2"/>
              </a:rPr>
              <a:t> we reduce dimensionality into features z, so you will never get the same exact output as input data since we will not have enough features to make encoder and decoder exact (an identity function).</a:t>
            </a:r>
            <a:endParaRPr lang="en-US" dirty="0"/>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38</a:t>
            </a:fld>
            <a:endParaRPr lang="en-US"/>
          </a:p>
        </p:txBody>
      </p:sp>
    </p:spTree>
    <p:extLst>
      <p:ext uri="{BB962C8B-B14F-4D97-AF65-F5344CB8AC3E}">
        <p14:creationId xmlns:p14="http://schemas.microsoft.com/office/powerpoint/2010/main" val="2176521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machine learning, a latent space refers to a compressed representation of data that captures its underlying structure or patterns. Specifically, a latent space is a lower-dimensional space that is learned from the original high-dimensional data, such that similar data points in the original space are mapped to nearby points in the latent space.</a:t>
            </a:r>
          </a:p>
          <a:p>
            <a:pPr algn="l"/>
            <a:r>
              <a:rPr lang="en-US" b="0" i="0" dirty="0">
                <a:solidFill>
                  <a:srgbClr val="374151"/>
                </a:solidFill>
                <a:effectLst/>
                <a:latin typeface="Söhne"/>
              </a:rPr>
              <a:t>Latent spaces are often learned using unsupervised learning techniques, such as autoencoders or variational autoencoders. These models are trained to encode the input data into a compressed representation (i.e., the latent space) and then decode it back to the original data. During this process, the model learns to preserve important features of the data while discarding irrelevant or redundant information.</a:t>
            </a:r>
          </a:p>
          <a:p>
            <a:pPr algn="l"/>
            <a:r>
              <a:rPr lang="en-US" b="0" i="0" dirty="0">
                <a:solidFill>
                  <a:srgbClr val="374151"/>
                </a:solidFill>
                <a:effectLst/>
                <a:latin typeface="Söhne"/>
              </a:rPr>
              <a:t>Once the latent space has been learned, it can be used for a variety of tasks, such as data compression, data visualization, or data generation. For example, in data compression, the original high-dimensional data can be compressed into the lower-dimensional latent space, resulting in a smaller representation that requires less storage or bandwidth. In data generation, new data points can be generated by sampling from the distribution of points in the latent space and decoding them back into the original space.</a:t>
            </a:r>
          </a:p>
          <a:p>
            <a:pPr algn="l"/>
            <a:r>
              <a:rPr lang="en-US" b="0" i="0" dirty="0">
                <a:solidFill>
                  <a:srgbClr val="374151"/>
                </a:solidFill>
                <a:effectLst/>
                <a:latin typeface="Söhne"/>
              </a:rPr>
              <a:t>Overall, the latent space is a useful tool in machine learning for discovering the underlying structure or patterns in complex data and enabling a variety of downstream applications.</a:t>
            </a:r>
          </a:p>
          <a:p>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44</a:t>
            </a:fld>
            <a:endParaRPr lang="en-US"/>
          </a:p>
        </p:txBody>
      </p:sp>
    </p:spTree>
    <p:extLst>
      <p:ext uri="{BB962C8B-B14F-4D97-AF65-F5344CB8AC3E}">
        <p14:creationId xmlns:p14="http://schemas.microsoft.com/office/powerpoint/2010/main" val="2738227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45</a:t>
            </a:fld>
            <a:endParaRPr lang="en-US"/>
          </a:p>
        </p:txBody>
      </p:sp>
    </p:spTree>
    <p:extLst>
      <p:ext uri="{BB962C8B-B14F-4D97-AF65-F5344CB8AC3E}">
        <p14:creationId xmlns:p14="http://schemas.microsoft.com/office/powerpoint/2010/main" val="1839688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a distribution to a distribution, and a feature vector to an image.</a:t>
            </a:r>
          </a:p>
        </p:txBody>
      </p:sp>
      <p:sp>
        <p:nvSpPr>
          <p:cNvPr id="4" name="Slide Number Placeholder 3"/>
          <p:cNvSpPr>
            <a:spLocks noGrp="1"/>
          </p:cNvSpPr>
          <p:nvPr>
            <p:ph type="sldNum" sz="quarter" idx="5"/>
          </p:nvPr>
        </p:nvSpPr>
        <p:spPr/>
        <p:txBody>
          <a:bodyPr/>
          <a:lstStyle/>
          <a:p>
            <a:fld id="{D73E66D9-C496-4231-9E7C-939F46CE83AE}" type="slidenum">
              <a:rPr lang="en-US" smtClean="0"/>
              <a:t>48</a:t>
            </a:fld>
            <a:endParaRPr lang="en-US"/>
          </a:p>
        </p:txBody>
      </p:sp>
    </p:spTree>
    <p:extLst>
      <p:ext uri="{BB962C8B-B14F-4D97-AF65-F5344CB8AC3E}">
        <p14:creationId xmlns:p14="http://schemas.microsoft.com/office/powerpoint/2010/main" val="4291666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51</a:t>
            </a:fld>
            <a:endParaRPr lang="en-US"/>
          </a:p>
        </p:txBody>
      </p:sp>
    </p:spTree>
    <p:extLst>
      <p:ext uri="{BB962C8B-B14F-4D97-AF65-F5344CB8AC3E}">
        <p14:creationId xmlns:p14="http://schemas.microsoft.com/office/powerpoint/2010/main" val="169333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KL Divergence measures difference between 2 gaussian (normal) distributions.</a:t>
            </a:r>
          </a:p>
        </p:txBody>
      </p:sp>
      <p:sp>
        <p:nvSpPr>
          <p:cNvPr id="4" name="Slide Number Placeholder 3"/>
          <p:cNvSpPr>
            <a:spLocks noGrp="1"/>
          </p:cNvSpPr>
          <p:nvPr>
            <p:ph type="sldNum" sz="quarter" idx="5"/>
          </p:nvPr>
        </p:nvSpPr>
        <p:spPr/>
        <p:txBody>
          <a:bodyPr/>
          <a:lstStyle/>
          <a:p>
            <a:fld id="{D73E66D9-C496-4231-9E7C-939F46CE83AE}" type="slidenum">
              <a:rPr lang="en-US" smtClean="0"/>
              <a:t>71</a:t>
            </a:fld>
            <a:endParaRPr lang="en-US"/>
          </a:p>
        </p:txBody>
      </p:sp>
    </p:spTree>
    <p:extLst>
      <p:ext uri="{BB962C8B-B14F-4D97-AF65-F5344CB8AC3E}">
        <p14:creationId xmlns:p14="http://schemas.microsoft.com/office/powerpoint/2010/main" val="31840904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idea: map a vector to an image (instead of mapping an image to an image).</a:t>
            </a:r>
          </a:p>
        </p:txBody>
      </p:sp>
      <p:sp>
        <p:nvSpPr>
          <p:cNvPr id="4" name="Slide Number Placeholder 3"/>
          <p:cNvSpPr>
            <a:spLocks noGrp="1"/>
          </p:cNvSpPr>
          <p:nvPr>
            <p:ph type="sldNum" sz="quarter" idx="5"/>
          </p:nvPr>
        </p:nvSpPr>
        <p:spPr/>
        <p:txBody>
          <a:bodyPr/>
          <a:lstStyle/>
          <a:p>
            <a:fld id="{D73E66D9-C496-4231-9E7C-939F46CE83AE}" type="slidenum">
              <a:rPr lang="en-US" smtClean="0"/>
              <a:t>74</a:t>
            </a:fld>
            <a:endParaRPr lang="en-US"/>
          </a:p>
        </p:txBody>
      </p:sp>
    </p:spTree>
    <p:extLst>
      <p:ext uri="{BB962C8B-B14F-4D97-AF65-F5344CB8AC3E}">
        <p14:creationId xmlns:p14="http://schemas.microsoft.com/office/powerpoint/2010/main" val="27023537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75</a:t>
            </a:fld>
            <a:endParaRPr lang="en-US"/>
          </a:p>
        </p:txBody>
      </p:sp>
    </p:spTree>
    <p:extLst>
      <p:ext uri="{BB962C8B-B14F-4D97-AF65-F5344CB8AC3E}">
        <p14:creationId xmlns:p14="http://schemas.microsoft.com/office/powerpoint/2010/main" val="30379313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 always converges to be such that G can generate images that D cannot distinguish as being from the training data set.</a:t>
            </a:r>
          </a:p>
          <a:p>
            <a:r>
              <a:rPr lang="en-US" dirty="0"/>
              <a:t>This makes sense because G generates these images based on a flattened feature vector which is trained to generate an output as close to the input as possible.</a:t>
            </a:r>
          </a:p>
          <a:p>
            <a:r>
              <a:rPr lang="en-US" dirty="0"/>
              <a:t>Assumption is that G is a more powerful model than D.</a:t>
            </a:r>
          </a:p>
          <a:p>
            <a:pPr marL="171450" indent="-171450">
              <a:buFont typeface="Arial" panose="020B0604020202020204" pitchFamily="34" charset="0"/>
              <a:buChar char="•"/>
            </a:pPr>
            <a:r>
              <a:rPr lang="en-US" dirty="0"/>
              <a:t>Use case: DALLE 2 </a:t>
            </a:r>
            <a:r>
              <a:rPr lang="en-US" dirty="0">
                <a:sym typeface="Wingdings" panose="05000000000000000000" pitchFamily="2" charset="2"/>
              </a:rPr>
              <a:t> generate an image as close to a real image as possible (i.e. up to some threshold determined by how powerful D is).</a:t>
            </a:r>
          </a:p>
          <a:p>
            <a:pPr marL="171450" indent="-171450">
              <a:buFont typeface="Arial" panose="020B0604020202020204" pitchFamily="34" charset="0"/>
              <a:buChar char="•"/>
            </a:pPr>
            <a:r>
              <a:rPr lang="en-US" dirty="0">
                <a:sym typeface="Wingdings" panose="05000000000000000000" pitchFamily="2" charset="2"/>
              </a:rPr>
              <a:t>Stable Diffusion: same as autoencoder, but uses a mathematical approach for the encoding that does not require a neural net, so it is much faster and it is </a:t>
            </a:r>
            <a:r>
              <a:rPr lang="en-US">
                <a:sym typeface="Wingdings" panose="05000000000000000000" pitchFamily="2" charset="2"/>
              </a:rPr>
              <a:t>already commercialized </a:t>
            </a:r>
            <a:r>
              <a:rPr lang="en-US" dirty="0">
                <a:sym typeface="Wingdings" panose="05000000000000000000" pitchFamily="2" charset="2"/>
              </a:rPr>
              <a:t>and is the future for AI.</a:t>
            </a: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76</a:t>
            </a:fld>
            <a:endParaRPr lang="en-US"/>
          </a:p>
        </p:txBody>
      </p:sp>
    </p:spTree>
    <p:extLst>
      <p:ext uri="{BB962C8B-B14F-4D97-AF65-F5344CB8AC3E}">
        <p14:creationId xmlns:p14="http://schemas.microsoft.com/office/powerpoint/2010/main" val="1955160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 unlabeled data to train the feature extraction module, z.</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9</a:t>
            </a:fld>
            <a:endParaRPr lang="en-US"/>
          </a:p>
        </p:txBody>
      </p:sp>
    </p:spTree>
    <p:extLst>
      <p:ext uri="{BB962C8B-B14F-4D97-AF65-F5344CB8AC3E}">
        <p14:creationId xmlns:p14="http://schemas.microsoft.com/office/powerpoint/2010/main" val="3039313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10</a:t>
            </a:fld>
            <a:endParaRPr lang="en-US"/>
          </a:p>
        </p:txBody>
      </p:sp>
    </p:spTree>
    <p:extLst>
      <p:ext uri="{BB962C8B-B14F-4D97-AF65-F5344CB8AC3E}">
        <p14:creationId xmlns:p14="http://schemas.microsoft.com/office/powerpoint/2010/main" val="58397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Keep in mind: generative models rely on unsupervised learning.</a:t>
            </a:r>
          </a:p>
        </p:txBody>
      </p:sp>
      <p:sp>
        <p:nvSpPr>
          <p:cNvPr id="4" name="Slide Number Placeholder 3"/>
          <p:cNvSpPr>
            <a:spLocks noGrp="1"/>
          </p:cNvSpPr>
          <p:nvPr>
            <p:ph type="sldNum" sz="quarter" idx="5"/>
          </p:nvPr>
        </p:nvSpPr>
        <p:spPr/>
        <p:txBody>
          <a:bodyPr/>
          <a:lstStyle/>
          <a:p>
            <a:fld id="{D73E66D9-C496-4231-9E7C-939F46CE83AE}" type="slidenum">
              <a:rPr lang="en-US" smtClean="0"/>
              <a:t>11</a:t>
            </a:fld>
            <a:endParaRPr lang="en-US"/>
          </a:p>
        </p:txBody>
      </p:sp>
    </p:spTree>
    <p:extLst>
      <p:ext uri="{BB962C8B-B14F-4D97-AF65-F5344CB8AC3E}">
        <p14:creationId xmlns:p14="http://schemas.microsoft.com/office/powerpoint/2010/main" val="4281421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Thinks about that name: Discriminative Model </a:t>
            </a:r>
            <a:r>
              <a:rPr lang="en-US" dirty="0">
                <a:sym typeface="Wingdings" panose="05000000000000000000" pitchFamily="2" charset="2"/>
              </a:rPr>
              <a:t> makes sense because you are trying to learn features by using bias from learning to discriminate between labels (i.e., dog v cat) through the use of probability.</a:t>
            </a:r>
          </a:p>
          <a:p>
            <a:pPr marL="171450" indent="-171450">
              <a:buFont typeface="Arial" panose="020B0604020202020204" pitchFamily="34" charset="0"/>
              <a:buChar char="•"/>
            </a:pPr>
            <a:r>
              <a:rPr lang="en-US" dirty="0">
                <a:sym typeface="Wingdings" panose="05000000000000000000" pitchFamily="2" charset="2"/>
              </a:rPr>
              <a:t>Generative model: simply tells you how likely an image is to show up.</a:t>
            </a:r>
          </a:p>
          <a:p>
            <a:pPr marL="171450" indent="-171450">
              <a:buFont typeface="Arial" panose="020B0604020202020204" pitchFamily="34" charset="0"/>
              <a:buChar char="•"/>
            </a:pPr>
            <a:r>
              <a:rPr lang="en-US" dirty="0">
                <a:sym typeface="Wingdings" panose="05000000000000000000" pitchFamily="2" charset="2"/>
              </a:rPr>
              <a:t>Conditional generative model: try to learn a P dist. Over images condition on label y. (it is reverse of discriminative model).</a:t>
            </a: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12</a:t>
            </a:fld>
            <a:endParaRPr lang="en-US"/>
          </a:p>
        </p:txBody>
      </p:sp>
    </p:spTree>
    <p:extLst>
      <p:ext uri="{BB962C8B-B14F-4D97-AF65-F5344CB8AC3E}">
        <p14:creationId xmlns:p14="http://schemas.microsoft.com/office/powerpoint/2010/main" val="1778983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Normalized = take p function and integrate it to 1 (all p add to equal 1).</a:t>
            </a:r>
          </a:p>
          <a:p>
            <a:pPr marL="134620">
              <a:lnSpc>
                <a:spcPct val="100000"/>
              </a:lnSpc>
            </a:pPr>
            <a:r>
              <a:rPr lang="en-US" dirty="0"/>
              <a:t>Because of normalization (a key step), </a:t>
            </a:r>
            <a:r>
              <a:rPr lang="en-US" sz="1200" spc="-25" dirty="0">
                <a:latin typeface="Calibri"/>
                <a:cs typeface="Calibri"/>
              </a:rPr>
              <a:t>Different</a:t>
            </a:r>
            <a:r>
              <a:rPr lang="en-US" sz="1200" spc="-130" dirty="0">
                <a:latin typeface="Calibri"/>
                <a:cs typeface="Calibri"/>
              </a:rPr>
              <a:t> </a:t>
            </a:r>
            <a:r>
              <a:rPr lang="en-US" sz="1200" dirty="0">
                <a:latin typeface="Calibri"/>
                <a:cs typeface="Calibri"/>
              </a:rPr>
              <a:t>values</a:t>
            </a:r>
            <a:r>
              <a:rPr lang="en-US" sz="1200" spc="-85" dirty="0">
                <a:latin typeface="Calibri"/>
                <a:cs typeface="Calibri"/>
              </a:rPr>
              <a:t> </a:t>
            </a:r>
            <a:r>
              <a:rPr lang="en-US" sz="1200" dirty="0">
                <a:latin typeface="Calibri"/>
                <a:cs typeface="Calibri"/>
              </a:rPr>
              <a:t>of</a:t>
            </a:r>
            <a:r>
              <a:rPr lang="en-US" sz="1200" spc="45" dirty="0">
                <a:latin typeface="Calibri"/>
                <a:cs typeface="Calibri"/>
              </a:rPr>
              <a:t> </a:t>
            </a:r>
            <a:r>
              <a:rPr lang="en-US" sz="1200" spc="-50" dirty="0">
                <a:latin typeface="Calibri"/>
                <a:cs typeface="Calibri"/>
              </a:rPr>
              <a:t>x</a:t>
            </a:r>
            <a:r>
              <a:rPr lang="en-US" sz="1200" b="0" spc="0" dirty="0">
                <a:latin typeface="Calibri"/>
                <a:cs typeface="Calibri"/>
              </a:rPr>
              <a:t> </a:t>
            </a:r>
            <a:r>
              <a:rPr lang="en-US" sz="1200" b="1" spc="-10" dirty="0">
                <a:latin typeface="Calibri"/>
                <a:cs typeface="Calibri"/>
              </a:rPr>
              <a:t>compete</a:t>
            </a:r>
            <a:r>
              <a:rPr lang="en-US" sz="1200" b="1" spc="-114" dirty="0">
                <a:latin typeface="Calibri"/>
                <a:cs typeface="Calibri"/>
              </a:rPr>
              <a:t> </a:t>
            </a:r>
            <a:r>
              <a:rPr lang="en-US" sz="1200" dirty="0">
                <a:latin typeface="Calibri"/>
                <a:cs typeface="Calibri"/>
              </a:rPr>
              <a:t>for</a:t>
            </a:r>
            <a:r>
              <a:rPr lang="en-US" sz="1200" spc="-65" dirty="0">
                <a:latin typeface="Calibri"/>
                <a:cs typeface="Calibri"/>
              </a:rPr>
              <a:t> </a:t>
            </a:r>
            <a:r>
              <a:rPr lang="en-US" sz="1200" spc="-10" dirty="0">
                <a:latin typeface="Calibri"/>
                <a:cs typeface="Calibri"/>
              </a:rPr>
              <a:t>density since if one value has higher density, then it means it must take away from (lower) another value(s) density.</a:t>
            </a:r>
            <a:endParaRPr lang="en-US" sz="1200" dirty="0">
              <a:latin typeface="Calibri"/>
              <a:cs typeface="Calibri"/>
            </a:endParaRP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13</a:t>
            </a:fld>
            <a:endParaRPr lang="en-US"/>
          </a:p>
        </p:txBody>
      </p:sp>
    </p:spTree>
    <p:extLst>
      <p:ext uri="{BB962C8B-B14F-4D97-AF65-F5344CB8AC3E}">
        <p14:creationId xmlns:p14="http://schemas.microsoft.com/office/powerpoint/2010/main" val="3935105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3E66D9-C496-4231-9E7C-939F46CE83AE}" type="slidenum">
              <a:rPr lang="en-US" smtClean="0"/>
              <a:t>14</a:t>
            </a:fld>
            <a:endParaRPr lang="en-US"/>
          </a:p>
        </p:txBody>
      </p:sp>
    </p:spTree>
    <p:extLst>
      <p:ext uri="{BB962C8B-B14F-4D97-AF65-F5344CB8AC3E}">
        <p14:creationId xmlns:p14="http://schemas.microsoft.com/office/powerpoint/2010/main" val="3696293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dog label has to compete with the cat label</a:t>
            </a:r>
          </a:p>
          <a:p>
            <a:pPr marL="628650" lvl="1" indent="-171450">
              <a:buFont typeface="Arial" panose="020B0604020202020204" pitchFamily="34" charset="0"/>
              <a:buChar char="•"/>
            </a:pPr>
            <a:r>
              <a:rPr lang="en-US" dirty="0"/>
              <a:t>This is how it always works, all values/labels must compete with each other due to the normalization.</a:t>
            </a:r>
          </a:p>
          <a:p>
            <a:pPr marL="171450" lvl="0" indent="-171450">
              <a:buFont typeface="Arial" panose="020B0604020202020204" pitchFamily="34" charset="0"/>
              <a:buChar char="•"/>
            </a:pPr>
            <a:r>
              <a:rPr lang="en-US" dirty="0"/>
              <a:t>But what will happen if we feed an image (p </a:t>
            </a:r>
            <a:r>
              <a:rPr lang="en-US" dirty="0" err="1"/>
              <a:t>x|some</a:t>
            </a:r>
            <a:r>
              <a:rPr lang="en-US" dirty="0"/>
              <a:t> image that does not fit the data set) for discriminative model? See next slide.</a:t>
            </a:r>
          </a:p>
          <a:p>
            <a:pPr marL="628650" lvl="1" indent="-171450">
              <a:buFont typeface="Arial" panose="020B0604020202020204" pitchFamily="34" charset="0"/>
              <a:buChar char="•"/>
            </a:pPr>
            <a:r>
              <a:rPr lang="en-US" dirty="0"/>
              <a:t>It will still give an output based on the labels used in the model.</a:t>
            </a:r>
          </a:p>
        </p:txBody>
      </p:sp>
      <p:sp>
        <p:nvSpPr>
          <p:cNvPr id="4" name="Slide Number Placeholder 3"/>
          <p:cNvSpPr>
            <a:spLocks noGrp="1"/>
          </p:cNvSpPr>
          <p:nvPr>
            <p:ph type="sldNum" sz="quarter" idx="5"/>
          </p:nvPr>
        </p:nvSpPr>
        <p:spPr/>
        <p:txBody>
          <a:bodyPr/>
          <a:lstStyle/>
          <a:p>
            <a:fld id="{D73E66D9-C496-4231-9E7C-939F46CE83AE}" type="slidenum">
              <a:rPr lang="en-US" smtClean="0"/>
              <a:t>15</a:t>
            </a:fld>
            <a:endParaRPr lang="en-US"/>
          </a:p>
        </p:txBody>
      </p:sp>
    </p:spTree>
    <p:extLst>
      <p:ext uri="{BB962C8B-B14F-4D97-AF65-F5344CB8AC3E}">
        <p14:creationId xmlns:p14="http://schemas.microsoft.com/office/powerpoint/2010/main" val="1274032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736917" y="1116012"/>
            <a:ext cx="4990465" cy="4682490"/>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sz="half" idx="3"/>
          </p:nvPr>
        </p:nvSpPr>
        <p:spPr>
          <a:xfrm>
            <a:off x="6242050" y="1486217"/>
            <a:ext cx="5209540" cy="400367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915035" y="268605"/>
            <a:ext cx="10361929" cy="697230"/>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887412" y="1392047"/>
            <a:ext cx="9726930" cy="4051300"/>
          </a:xfrm>
          <a:prstGeom prst="rect">
            <a:avLst/>
          </a:prstGeom>
        </p:spPr>
        <p:txBody>
          <a:bodyPr wrap="square" lIns="0" tIns="0" rIns="0" bIns="0">
            <a:spAutoFit/>
          </a:bodyPr>
          <a:lstStyle>
            <a:lvl1pPr>
              <a:defRPr sz="2800" b="0"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4/12/2023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g"/></Relationships>
</file>

<file path=ppt/slides/_rels/slide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jpg"/><Relationship Id="rId5" Type="http://schemas.openxmlformats.org/officeDocument/2006/relationships/image" Target="../media/image2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0.jpg"/><Relationship Id="rId5" Type="http://schemas.openxmlformats.org/officeDocument/2006/relationships/image" Target="../media/image24.png"/><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20.jpg"/><Relationship Id="rId5" Type="http://schemas.openxmlformats.org/officeDocument/2006/relationships/image" Target="../media/image24.pn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0.jp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2.jp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0.jpg"/><Relationship Id="rId4" Type="http://schemas.openxmlformats.org/officeDocument/2006/relationships/image" Target="../media/image23.jpg"/><Relationship Id="rId9"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42.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43.pn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jp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43.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jp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43.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2.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5.png"/><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media/image52.jpg"/><Relationship Id="rId4" Type="http://schemas.openxmlformats.org/officeDocument/2006/relationships/image" Target="../media/image51.jpg"/></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2.jpg"/><Relationship Id="rId5" Type="http://schemas.openxmlformats.org/officeDocument/2006/relationships/image" Target="../media/image54.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0.png"/><Relationship Id="rId7"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2.jpg"/><Relationship Id="rId4" Type="http://schemas.openxmlformats.org/officeDocument/2006/relationships/image" Target="../media/image51.jpg"/></Relationships>
</file>

<file path=ppt/slides/_rels/slide52.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jpg"/></Relationships>
</file>

<file path=ppt/slides/_rels/slide53.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jpg"/></Relationships>
</file>

<file path=ppt/slides/_rels/slide54.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jpg"/></Relationships>
</file>

<file path=ppt/slides/_rels/slide55.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jpg"/></Relationships>
</file>

<file path=ppt/slides/_rels/slide56.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jpg"/></Relationships>
</file>

<file path=ppt/slides/_rels/slide57.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jpg"/></Relationships>
</file>

<file path=ppt/slides/_rels/slide58.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jpg"/></Relationships>
</file>

<file path=ppt/slides/_rels/slide59.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jpg"/></Relationships>
</file>

<file path=ppt/slides/_rels/slide61.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jpg"/></Relationships>
</file>

<file path=ppt/slides/_rels/slide62.xml.rels><?xml version="1.0" encoding="UTF-8" standalone="yes"?>
<Relationships xmlns="http://schemas.openxmlformats.org/package/2006/relationships"><Relationship Id="rId3" Type="http://schemas.openxmlformats.org/officeDocument/2006/relationships/image" Target="../media/image51.jpg"/><Relationship Id="rId7" Type="http://schemas.openxmlformats.org/officeDocument/2006/relationships/image" Target="../media/image56.png"/><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jp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7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3.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80744" y="2710814"/>
            <a:ext cx="8992235" cy="941705"/>
          </a:xfrm>
          <a:prstGeom prst="rect">
            <a:avLst/>
          </a:prstGeom>
        </p:spPr>
        <p:txBody>
          <a:bodyPr vert="horz" wrap="square" lIns="0" tIns="13970" rIns="0" bIns="0" rtlCol="0">
            <a:spAutoFit/>
          </a:bodyPr>
          <a:lstStyle/>
          <a:p>
            <a:pPr marL="12700">
              <a:lnSpc>
                <a:spcPct val="100000"/>
              </a:lnSpc>
              <a:spcBef>
                <a:spcPts val="110"/>
              </a:spcBef>
            </a:pPr>
            <a:r>
              <a:rPr sz="6000" dirty="0"/>
              <a:t>Lecture</a:t>
            </a:r>
            <a:r>
              <a:rPr sz="6000" spc="-210" dirty="0"/>
              <a:t> </a:t>
            </a:r>
            <a:r>
              <a:rPr sz="6000" dirty="0"/>
              <a:t>9:</a:t>
            </a:r>
            <a:r>
              <a:rPr sz="6000" spc="-85" dirty="0"/>
              <a:t> </a:t>
            </a:r>
            <a:r>
              <a:rPr sz="6000" spc="-30" dirty="0"/>
              <a:t>Generative</a:t>
            </a:r>
            <a:r>
              <a:rPr sz="6000" spc="-305" dirty="0"/>
              <a:t> </a:t>
            </a:r>
            <a:r>
              <a:rPr sz="6000" spc="-10" dirty="0"/>
              <a:t>Models</a:t>
            </a:r>
            <a:endParaRPr sz="6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6273800" cy="697230"/>
          </a:xfrm>
          <a:prstGeom prst="rect">
            <a:avLst/>
          </a:prstGeom>
        </p:spPr>
        <p:txBody>
          <a:bodyPr vert="horz" wrap="square" lIns="0" tIns="13335" rIns="0" bIns="0" rtlCol="0">
            <a:spAutoFit/>
          </a:bodyPr>
          <a:lstStyle/>
          <a:p>
            <a:pPr marL="12700">
              <a:lnSpc>
                <a:spcPct val="100000"/>
              </a:lnSpc>
              <a:spcBef>
                <a:spcPts val="105"/>
              </a:spcBef>
            </a:pPr>
            <a:r>
              <a:rPr dirty="0"/>
              <a:t>Supervised</a:t>
            </a:r>
            <a:r>
              <a:rPr spc="-80" dirty="0"/>
              <a:t> </a:t>
            </a:r>
            <a:r>
              <a:rPr dirty="0"/>
              <a:t>vs</a:t>
            </a:r>
            <a:r>
              <a:rPr spc="40" dirty="0"/>
              <a:t> </a:t>
            </a:r>
            <a:r>
              <a:rPr spc="-10" dirty="0"/>
              <a:t>Unsupervised</a:t>
            </a:r>
          </a:p>
        </p:txBody>
      </p:sp>
      <p:sp>
        <p:nvSpPr>
          <p:cNvPr id="3" name="object 3"/>
          <p:cNvSpPr txBox="1"/>
          <p:nvPr/>
        </p:nvSpPr>
        <p:spPr>
          <a:xfrm>
            <a:off x="915035" y="371799"/>
            <a:ext cx="3484879" cy="1586865"/>
          </a:xfrm>
          <a:prstGeom prst="rect">
            <a:avLst/>
          </a:prstGeom>
        </p:spPr>
        <p:txBody>
          <a:bodyPr vert="horz" wrap="square" lIns="0" tIns="245745" rIns="0" bIns="0" rtlCol="0">
            <a:spAutoFit/>
          </a:bodyPr>
          <a:lstStyle/>
          <a:p>
            <a:pPr marL="12700">
              <a:lnSpc>
                <a:spcPct val="100000"/>
              </a:lnSpc>
              <a:spcBef>
                <a:spcPts val="1935"/>
              </a:spcBef>
            </a:pPr>
            <a:r>
              <a:rPr sz="4400" b="0" spc="-10" dirty="0">
                <a:latin typeface="Calibri Light"/>
                <a:cs typeface="Calibri Light"/>
              </a:rPr>
              <a:t>Learning</a:t>
            </a:r>
            <a:endParaRPr sz="4400">
              <a:latin typeface="Calibri Light"/>
              <a:cs typeface="Calibri Light"/>
            </a:endParaRPr>
          </a:p>
          <a:p>
            <a:pPr marL="379730">
              <a:lnSpc>
                <a:spcPct val="100000"/>
              </a:lnSpc>
              <a:spcBef>
                <a:spcPts val="1335"/>
              </a:spcBef>
            </a:pPr>
            <a:r>
              <a:rPr sz="3200" dirty="0">
                <a:latin typeface="Calibri"/>
                <a:cs typeface="Calibri"/>
              </a:rPr>
              <a:t>Density</a:t>
            </a:r>
            <a:r>
              <a:rPr sz="3200" spc="-20" dirty="0">
                <a:latin typeface="Calibri"/>
                <a:cs typeface="Calibri"/>
              </a:rPr>
              <a:t> </a:t>
            </a:r>
            <a:r>
              <a:rPr sz="3200" spc="-10" dirty="0">
                <a:latin typeface="Calibri"/>
                <a:cs typeface="Calibri"/>
              </a:rPr>
              <a:t>Estimation</a:t>
            </a:r>
            <a:endParaRPr sz="3200">
              <a:latin typeface="Calibri"/>
              <a:cs typeface="Calibri"/>
            </a:endParaRPr>
          </a:p>
        </p:txBody>
      </p:sp>
      <p:sp>
        <p:nvSpPr>
          <p:cNvPr id="4" name="object 4"/>
          <p:cNvSpPr txBox="1"/>
          <p:nvPr/>
        </p:nvSpPr>
        <p:spPr>
          <a:xfrm>
            <a:off x="6671309" y="1037336"/>
            <a:ext cx="3405504" cy="453390"/>
          </a:xfrm>
          <a:prstGeom prst="rect">
            <a:avLst/>
          </a:prstGeom>
        </p:spPr>
        <p:txBody>
          <a:bodyPr vert="horz" wrap="square" lIns="0" tIns="13335" rIns="0" bIns="0" rtlCol="0">
            <a:spAutoFit/>
          </a:bodyPr>
          <a:lstStyle/>
          <a:p>
            <a:pPr marL="12700">
              <a:lnSpc>
                <a:spcPct val="100000"/>
              </a:lnSpc>
              <a:spcBef>
                <a:spcPts val="105"/>
              </a:spcBef>
            </a:pPr>
            <a:r>
              <a:rPr sz="2800" b="1" dirty="0">
                <a:latin typeface="Calibri"/>
                <a:cs typeface="Calibri"/>
              </a:rPr>
              <a:t>Unsupervised</a:t>
            </a:r>
            <a:r>
              <a:rPr sz="2800" b="1" spc="-10" dirty="0">
                <a:latin typeface="Calibri"/>
                <a:cs typeface="Calibri"/>
              </a:rPr>
              <a:t> Learning</a:t>
            </a:r>
            <a:endParaRPr sz="2800">
              <a:latin typeface="Calibri"/>
              <a:cs typeface="Calibri"/>
            </a:endParaRPr>
          </a:p>
        </p:txBody>
      </p:sp>
      <p:sp>
        <p:nvSpPr>
          <p:cNvPr id="5" name="object 5"/>
          <p:cNvSpPr txBox="1"/>
          <p:nvPr/>
        </p:nvSpPr>
        <p:spPr>
          <a:xfrm>
            <a:off x="6671309" y="1984202"/>
            <a:ext cx="4839335" cy="4227195"/>
          </a:xfrm>
          <a:prstGeom prst="rect">
            <a:avLst/>
          </a:prstGeom>
        </p:spPr>
        <p:txBody>
          <a:bodyPr vert="horz" wrap="square" lIns="0" tIns="104139" rIns="0" bIns="0" rtlCol="0">
            <a:spAutoFit/>
          </a:bodyPr>
          <a:lstStyle/>
          <a:p>
            <a:pPr marL="12700">
              <a:lnSpc>
                <a:spcPct val="100000"/>
              </a:lnSpc>
              <a:spcBef>
                <a:spcPts val="819"/>
              </a:spcBef>
            </a:pPr>
            <a:r>
              <a:rPr sz="2800" b="1" dirty="0">
                <a:latin typeface="Calibri"/>
                <a:cs typeface="Calibri"/>
              </a:rPr>
              <a:t>Data</a:t>
            </a:r>
            <a:r>
              <a:rPr sz="2800" dirty="0">
                <a:latin typeface="Calibri"/>
                <a:cs typeface="Calibri"/>
              </a:rPr>
              <a:t>:</a:t>
            </a:r>
            <a:r>
              <a:rPr sz="2800" spc="-95" dirty="0">
                <a:latin typeface="Calibri"/>
                <a:cs typeface="Calibri"/>
              </a:rPr>
              <a:t> </a:t>
            </a:r>
            <a:r>
              <a:rPr sz="2800" spc="-50" dirty="0">
                <a:latin typeface="Calibri"/>
                <a:cs typeface="Calibri"/>
              </a:rPr>
              <a:t>x</a:t>
            </a:r>
            <a:endParaRPr sz="2800">
              <a:latin typeface="Calibri"/>
              <a:cs typeface="Calibri"/>
            </a:endParaRPr>
          </a:p>
          <a:p>
            <a:pPr marL="12700">
              <a:lnSpc>
                <a:spcPct val="100000"/>
              </a:lnSpc>
              <a:spcBef>
                <a:spcPts val="725"/>
              </a:spcBef>
            </a:pPr>
            <a:r>
              <a:rPr sz="2800" dirty="0">
                <a:latin typeface="Calibri"/>
                <a:cs typeface="Calibri"/>
              </a:rPr>
              <a:t>Just</a:t>
            </a:r>
            <a:r>
              <a:rPr sz="2800" spc="-75" dirty="0">
                <a:latin typeface="Calibri"/>
                <a:cs typeface="Calibri"/>
              </a:rPr>
              <a:t> </a:t>
            </a:r>
            <a:r>
              <a:rPr sz="2800" dirty="0">
                <a:latin typeface="Calibri"/>
                <a:cs typeface="Calibri"/>
              </a:rPr>
              <a:t>data,</a:t>
            </a:r>
            <a:r>
              <a:rPr sz="2800" spc="-135" dirty="0">
                <a:latin typeface="Calibri"/>
                <a:cs typeface="Calibri"/>
              </a:rPr>
              <a:t> </a:t>
            </a:r>
            <a:r>
              <a:rPr sz="2800" dirty="0">
                <a:latin typeface="Calibri"/>
                <a:cs typeface="Calibri"/>
              </a:rPr>
              <a:t>no</a:t>
            </a:r>
            <a:r>
              <a:rPr sz="2800" spc="25" dirty="0">
                <a:latin typeface="Calibri"/>
                <a:cs typeface="Calibri"/>
              </a:rPr>
              <a:t> </a:t>
            </a:r>
            <a:r>
              <a:rPr sz="2800" spc="-10" dirty="0">
                <a:latin typeface="Calibri"/>
                <a:cs typeface="Calibri"/>
              </a:rPr>
              <a:t>labels!</a:t>
            </a:r>
            <a:endParaRPr sz="2800">
              <a:latin typeface="Calibri"/>
              <a:cs typeface="Calibri"/>
            </a:endParaRPr>
          </a:p>
          <a:p>
            <a:pPr>
              <a:lnSpc>
                <a:spcPct val="100000"/>
              </a:lnSpc>
            </a:pPr>
            <a:endParaRPr sz="4100">
              <a:latin typeface="Calibri"/>
              <a:cs typeface="Calibri"/>
            </a:endParaRPr>
          </a:p>
          <a:p>
            <a:pPr marL="12700" marR="683895">
              <a:lnSpc>
                <a:spcPts val="2960"/>
              </a:lnSpc>
            </a:pPr>
            <a:r>
              <a:rPr sz="2800" b="1" dirty="0">
                <a:latin typeface="Calibri"/>
                <a:cs typeface="Calibri"/>
              </a:rPr>
              <a:t>Goal</a:t>
            </a:r>
            <a:r>
              <a:rPr sz="2800" dirty="0">
                <a:latin typeface="Calibri"/>
                <a:cs typeface="Calibri"/>
              </a:rPr>
              <a:t>:</a:t>
            </a:r>
            <a:r>
              <a:rPr sz="2800" spc="-45" dirty="0">
                <a:latin typeface="Calibri"/>
                <a:cs typeface="Calibri"/>
              </a:rPr>
              <a:t> </a:t>
            </a:r>
            <a:r>
              <a:rPr sz="2800" dirty="0">
                <a:latin typeface="Calibri"/>
                <a:cs typeface="Calibri"/>
              </a:rPr>
              <a:t>Learn</a:t>
            </a:r>
            <a:r>
              <a:rPr sz="2800" spc="-40" dirty="0">
                <a:latin typeface="Calibri"/>
                <a:cs typeface="Calibri"/>
              </a:rPr>
              <a:t> </a:t>
            </a:r>
            <a:r>
              <a:rPr sz="2800" dirty="0">
                <a:latin typeface="Calibri"/>
                <a:cs typeface="Calibri"/>
              </a:rPr>
              <a:t>some</a:t>
            </a:r>
            <a:r>
              <a:rPr sz="2800" spc="40" dirty="0">
                <a:latin typeface="Calibri"/>
                <a:cs typeface="Calibri"/>
              </a:rPr>
              <a:t> </a:t>
            </a:r>
            <a:r>
              <a:rPr sz="2800" spc="-20" dirty="0">
                <a:latin typeface="Calibri"/>
                <a:cs typeface="Calibri"/>
              </a:rPr>
              <a:t>underlying </a:t>
            </a:r>
            <a:r>
              <a:rPr sz="2800" dirty="0">
                <a:latin typeface="Calibri"/>
                <a:cs typeface="Calibri"/>
              </a:rPr>
              <a:t>hidden</a:t>
            </a:r>
            <a:r>
              <a:rPr sz="2800" spc="60" dirty="0">
                <a:latin typeface="Calibri"/>
                <a:cs typeface="Calibri"/>
              </a:rPr>
              <a:t> </a:t>
            </a:r>
            <a:r>
              <a:rPr sz="2800" i="1" dirty="0">
                <a:latin typeface="Calibri"/>
                <a:cs typeface="Calibri"/>
              </a:rPr>
              <a:t>structure</a:t>
            </a:r>
            <a:r>
              <a:rPr sz="2800" i="1" spc="-200" dirty="0">
                <a:latin typeface="Calibri"/>
                <a:cs typeface="Calibri"/>
              </a:rPr>
              <a:t> </a:t>
            </a:r>
            <a:r>
              <a:rPr sz="2800" dirty="0">
                <a:latin typeface="Calibri"/>
                <a:cs typeface="Calibri"/>
              </a:rPr>
              <a:t>of</a:t>
            </a:r>
            <a:r>
              <a:rPr sz="2800" spc="-10" dirty="0">
                <a:latin typeface="Calibri"/>
                <a:cs typeface="Calibri"/>
              </a:rPr>
              <a:t> </a:t>
            </a:r>
            <a:r>
              <a:rPr sz="2800" dirty="0">
                <a:latin typeface="Calibri"/>
                <a:cs typeface="Calibri"/>
              </a:rPr>
              <a:t>the</a:t>
            </a:r>
            <a:r>
              <a:rPr sz="2800" spc="-55" dirty="0">
                <a:latin typeface="Calibri"/>
                <a:cs typeface="Calibri"/>
              </a:rPr>
              <a:t> </a:t>
            </a:r>
            <a:r>
              <a:rPr sz="2800" spc="-20" dirty="0">
                <a:latin typeface="Calibri"/>
                <a:cs typeface="Calibri"/>
              </a:rPr>
              <a:t>data</a:t>
            </a:r>
            <a:endParaRPr sz="2800">
              <a:latin typeface="Calibri"/>
              <a:cs typeface="Calibri"/>
            </a:endParaRPr>
          </a:p>
          <a:p>
            <a:pPr>
              <a:lnSpc>
                <a:spcPct val="100000"/>
              </a:lnSpc>
              <a:spcBef>
                <a:spcPts val="35"/>
              </a:spcBef>
            </a:pPr>
            <a:endParaRPr sz="4050">
              <a:latin typeface="Calibri"/>
              <a:cs typeface="Calibri"/>
            </a:endParaRPr>
          </a:p>
          <a:p>
            <a:pPr marL="12700" marR="5080">
              <a:lnSpc>
                <a:spcPct val="89400"/>
              </a:lnSpc>
            </a:pPr>
            <a:r>
              <a:rPr sz="2800" b="1" dirty="0">
                <a:latin typeface="Calibri"/>
                <a:cs typeface="Calibri"/>
              </a:rPr>
              <a:t>Examples</a:t>
            </a:r>
            <a:r>
              <a:rPr sz="2800" dirty="0">
                <a:latin typeface="Calibri"/>
                <a:cs typeface="Calibri"/>
              </a:rPr>
              <a:t>:</a:t>
            </a:r>
            <a:r>
              <a:rPr sz="2800" spc="-120" dirty="0">
                <a:latin typeface="Calibri"/>
                <a:cs typeface="Calibri"/>
              </a:rPr>
              <a:t> </a:t>
            </a:r>
            <a:r>
              <a:rPr sz="2800" spc="-10" dirty="0">
                <a:latin typeface="Calibri"/>
                <a:cs typeface="Calibri"/>
              </a:rPr>
              <a:t>Clustering, </a:t>
            </a:r>
            <a:r>
              <a:rPr sz="2800" dirty="0">
                <a:latin typeface="Calibri"/>
                <a:cs typeface="Calibri"/>
              </a:rPr>
              <a:t>dimensionality</a:t>
            </a:r>
            <a:r>
              <a:rPr sz="2800" spc="-145" dirty="0">
                <a:latin typeface="Calibri"/>
                <a:cs typeface="Calibri"/>
              </a:rPr>
              <a:t> </a:t>
            </a:r>
            <a:r>
              <a:rPr sz="2800" dirty="0">
                <a:latin typeface="Calibri"/>
                <a:cs typeface="Calibri"/>
              </a:rPr>
              <a:t>reduction,</a:t>
            </a:r>
            <a:r>
              <a:rPr sz="2800" spc="-45" dirty="0">
                <a:latin typeface="Calibri"/>
                <a:cs typeface="Calibri"/>
              </a:rPr>
              <a:t> </a:t>
            </a:r>
            <a:r>
              <a:rPr sz="2800" spc="-10" dirty="0">
                <a:latin typeface="Calibri"/>
                <a:cs typeface="Calibri"/>
              </a:rPr>
              <a:t>feature </a:t>
            </a:r>
            <a:r>
              <a:rPr sz="2800" dirty="0">
                <a:latin typeface="Calibri"/>
                <a:cs typeface="Calibri"/>
              </a:rPr>
              <a:t>learning,</a:t>
            </a:r>
            <a:r>
              <a:rPr sz="2800" spc="-10" dirty="0">
                <a:latin typeface="Calibri"/>
                <a:cs typeface="Calibri"/>
              </a:rPr>
              <a:t> </a:t>
            </a:r>
            <a:r>
              <a:rPr sz="2800" dirty="0">
                <a:latin typeface="Calibri"/>
                <a:cs typeface="Calibri"/>
              </a:rPr>
              <a:t>density</a:t>
            </a:r>
            <a:r>
              <a:rPr sz="2800" spc="-65" dirty="0">
                <a:latin typeface="Calibri"/>
                <a:cs typeface="Calibri"/>
              </a:rPr>
              <a:t> </a:t>
            </a:r>
            <a:r>
              <a:rPr sz="2800" dirty="0">
                <a:latin typeface="Calibri"/>
                <a:cs typeface="Calibri"/>
              </a:rPr>
              <a:t>estimation,</a:t>
            </a:r>
            <a:r>
              <a:rPr sz="2800" spc="-120" dirty="0">
                <a:latin typeface="Calibri"/>
                <a:cs typeface="Calibri"/>
              </a:rPr>
              <a:t> </a:t>
            </a:r>
            <a:r>
              <a:rPr sz="2800" spc="-20" dirty="0">
                <a:latin typeface="Calibri"/>
                <a:cs typeface="Calibri"/>
              </a:rPr>
              <a:t>etc.</a:t>
            </a:r>
            <a:endParaRPr sz="2800">
              <a:latin typeface="Calibri"/>
              <a:cs typeface="Calibri"/>
            </a:endParaRPr>
          </a:p>
        </p:txBody>
      </p:sp>
      <p:sp>
        <p:nvSpPr>
          <p:cNvPr id="6" name="object 6"/>
          <p:cNvSpPr/>
          <p:nvPr/>
        </p:nvSpPr>
        <p:spPr>
          <a:xfrm>
            <a:off x="782319" y="6268721"/>
            <a:ext cx="193040" cy="20320"/>
          </a:xfrm>
          <a:custGeom>
            <a:avLst/>
            <a:gdLst/>
            <a:ahLst/>
            <a:cxnLst/>
            <a:rect l="l" t="t" r="r" b="b"/>
            <a:pathLst>
              <a:path w="193040" h="20320">
                <a:moveTo>
                  <a:pt x="193039" y="0"/>
                </a:moveTo>
                <a:lnTo>
                  <a:pt x="0" y="0"/>
                </a:lnTo>
                <a:lnTo>
                  <a:pt x="0" y="20318"/>
                </a:lnTo>
                <a:lnTo>
                  <a:pt x="193039" y="20318"/>
                </a:lnTo>
                <a:lnTo>
                  <a:pt x="193039" y="0"/>
                </a:lnTo>
                <a:close/>
              </a:path>
            </a:pathLst>
          </a:custGeom>
          <a:solidFill>
            <a:srgbClr val="0462C1"/>
          </a:solidFill>
        </p:spPr>
        <p:txBody>
          <a:bodyPr wrap="square" lIns="0" tIns="0" rIns="0" bIns="0" rtlCol="0"/>
          <a:lstStyle/>
          <a:p>
            <a:endParaRPr/>
          </a:p>
        </p:txBody>
      </p:sp>
      <p:sp>
        <p:nvSpPr>
          <p:cNvPr id="7" name="object 7"/>
          <p:cNvSpPr txBox="1"/>
          <p:nvPr/>
        </p:nvSpPr>
        <p:spPr>
          <a:xfrm>
            <a:off x="106679" y="6144895"/>
            <a:ext cx="1807210" cy="147955"/>
          </a:xfrm>
          <a:prstGeom prst="rect">
            <a:avLst/>
          </a:prstGeom>
        </p:spPr>
        <p:txBody>
          <a:bodyPr vert="horz" wrap="square" lIns="0" tIns="12700" rIns="0" bIns="0" rtlCol="0">
            <a:spAutoFit/>
          </a:bodyPr>
          <a:lstStyle/>
          <a:p>
            <a:pPr marL="12700">
              <a:lnSpc>
                <a:spcPct val="100000"/>
              </a:lnSpc>
              <a:spcBef>
                <a:spcPts val="100"/>
              </a:spcBef>
            </a:pPr>
            <a:r>
              <a:rPr sz="800" dirty="0">
                <a:solidFill>
                  <a:srgbClr val="999999"/>
                </a:solidFill>
                <a:latin typeface="Calibri"/>
                <a:cs typeface="Calibri"/>
              </a:rPr>
              <a:t>Images</a:t>
            </a:r>
            <a:r>
              <a:rPr sz="800" spc="-40" dirty="0">
                <a:solidFill>
                  <a:srgbClr val="999999"/>
                </a:solidFill>
                <a:latin typeface="Calibri"/>
                <a:cs typeface="Calibri"/>
              </a:rPr>
              <a:t> </a:t>
            </a:r>
            <a:r>
              <a:rPr sz="800" u="heavy" spc="-10" dirty="0">
                <a:solidFill>
                  <a:srgbClr val="0462C1"/>
                </a:solidFill>
                <a:uFill>
                  <a:solidFill>
                    <a:srgbClr val="0462C1"/>
                  </a:solidFill>
                </a:uFill>
                <a:latin typeface="Calibri"/>
                <a:cs typeface="Calibri"/>
              </a:rPr>
              <a:t>left</a:t>
            </a:r>
            <a:r>
              <a:rPr sz="800" spc="-55" dirty="0">
                <a:solidFill>
                  <a:srgbClr val="0462C1"/>
                </a:solidFill>
                <a:latin typeface="Calibri"/>
                <a:cs typeface="Calibri"/>
              </a:rPr>
              <a:t> </a:t>
            </a:r>
            <a:r>
              <a:rPr sz="800" spc="-10" dirty="0">
                <a:solidFill>
                  <a:srgbClr val="999999"/>
                </a:solidFill>
                <a:latin typeface="Calibri"/>
                <a:cs typeface="Calibri"/>
              </a:rPr>
              <a:t>and</a:t>
            </a:r>
            <a:r>
              <a:rPr sz="800" spc="-45" dirty="0">
                <a:solidFill>
                  <a:srgbClr val="999999"/>
                </a:solidFill>
                <a:latin typeface="Calibri"/>
                <a:cs typeface="Calibri"/>
              </a:rPr>
              <a:t> </a:t>
            </a:r>
            <a:r>
              <a:rPr sz="800" dirty="0">
                <a:solidFill>
                  <a:srgbClr val="0462C1"/>
                </a:solidFill>
                <a:latin typeface="Calibri"/>
                <a:cs typeface="Calibri"/>
              </a:rPr>
              <a:t>right</a:t>
            </a:r>
            <a:r>
              <a:rPr sz="800" spc="15" dirty="0">
                <a:solidFill>
                  <a:srgbClr val="0462C1"/>
                </a:solidFill>
                <a:latin typeface="Calibri"/>
                <a:cs typeface="Calibri"/>
              </a:rPr>
              <a:t> </a:t>
            </a:r>
            <a:r>
              <a:rPr sz="800" spc="-10" dirty="0">
                <a:solidFill>
                  <a:srgbClr val="999999"/>
                </a:solidFill>
                <a:latin typeface="Calibri"/>
                <a:cs typeface="Calibri"/>
              </a:rPr>
              <a:t>are</a:t>
            </a:r>
            <a:r>
              <a:rPr sz="800" spc="-35" dirty="0">
                <a:solidFill>
                  <a:srgbClr val="999999"/>
                </a:solidFill>
                <a:latin typeface="Calibri"/>
                <a:cs typeface="Calibri"/>
              </a:rPr>
              <a:t> </a:t>
            </a:r>
            <a:r>
              <a:rPr sz="800" u="heavy" dirty="0">
                <a:solidFill>
                  <a:srgbClr val="0462C1"/>
                </a:solidFill>
                <a:uFill>
                  <a:solidFill>
                    <a:srgbClr val="0462C1"/>
                  </a:solidFill>
                </a:uFill>
                <a:latin typeface="Calibri"/>
                <a:cs typeface="Calibri"/>
              </a:rPr>
              <a:t>CC0</a:t>
            </a:r>
            <a:r>
              <a:rPr sz="800" u="heavy" spc="35" dirty="0">
                <a:solidFill>
                  <a:srgbClr val="0462C1"/>
                </a:solidFill>
                <a:uFill>
                  <a:solidFill>
                    <a:srgbClr val="0462C1"/>
                  </a:solidFill>
                </a:uFill>
                <a:latin typeface="Calibri"/>
                <a:cs typeface="Calibri"/>
              </a:rPr>
              <a:t> </a:t>
            </a:r>
            <a:r>
              <a:rPr sz="800" u="heavy" spc="-10" dirty="0">
                <a:solidFill>
                  <a:srgbClr val="0462C1"/>
                </a:solidFill>
                <a:uFill>
                  <a:solidFill>
                    <a:srgbClr val="0462C1"/>
                  </a:solidFill>
                </a:uFill>
                <a:latin typeface="Calibri"/>
                <a:cs typeface="Calibri"/>
              </a:rPr>
              <a:t>public</a:t>
            </a:r>
            <a:r>
              <a:rPr sz="800" u="heavy" spc="100" dirty="0">
                <a:solidFill>
                  <a:srgbClr val="0462C1"/>
                </a:solidFill>
                <a:uFill>
                  <a:solidFill>
                    <a:srgbClr val="0462C1"/>
                  </a:solidFill>
                </a:uFill>
                <a:latin typeface="Calibri"/>
                <a:cs typeface="Calibri"/>
              </a:rPr>
              <a:t> </a:t>
            </a:r>
            <a:r>
              <a:rPr sz="800" u="heavy" spc="-10" dirty="0">
                <a:solidFill>
                  <a:srgbClr val="0462C1"/>
                </a:solidFill>
                <a:uFill>
                  <a:solidFill>
                    <a:srgbClr val="0462C1"/>
                  </a:solidFill>
                </a:uFill>
                <a:latin typeface="Calibri"/>
                <a:cs typeface="Calibri"/>
              </a:rPr>
              <a:t>domain</a:t>
            </a:r>
            <a:endParaRPr sz="800">
              <a:latin typeface="Calibri"/>
              <a:cs typeface="Calibri"/>
            </a:endParaRPr>
          </a:p>
        </p:txBody>
      </p:sp>
      <p:pic>
        <p:nvPicPr>
          <p:cNvPr id="8" name="object 8"/>
          <p:cNvPicPr/>
          <p:nvPr/>
        </p:nvPicPr>
        <p:blipFill>
          <a:blip r:embed="rId3" cstate="print"/>
          <a:stretch>
            <a:fillRect/>
          </a:stretch>
        </p:blipFill>
        <p:spPr>
          <a:xfrm>
            <a:off x="416559" y="2600960"/>
            <a:ext cx="2377440" cy="1889760"/>
          </a:xfrm>
          <a:prstGeom prst="rect">
            <a:avLst/>
          </a:prstGeom>
        </p:spPr>
      </p:pic>
      <p:pic>
        <p:nvPicPr>
          <p:cNvPr id="9" name="object 9"/>
          <p:cNvPicPr/>
          <p:nvPr/>
        </p:nvPicPr>
        <p:blipFill>
          <a:blip r:embed="rId4" cstate="print"/>
          <a:stretch>
            <a:fillRect/>
          </a:stretch>
        </p:blipFill>
        <p:spPr>
          <a:xfrm>
            <a:off x="3200400" y="2448560"/>
            <a:ext cx="2651760" cy="21640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6273800" cy="697230"/>
          </a:xfrm>
          <a:prstGeom prst="rect">
            <a:avLst/>
          </a:prstGeom>
        </p:spPr>
        <p:txBody>
          <a:bodyPr vert="horz" wrap="square" lIns="0" tIns="13335" rIns="0" bIns="0" rtlCol="0">
            <a:spAutoFit/>
          </a:bodyPr>
          <a:lstStyle/>
          <a:p>
            <a:pPr marL="12700">
              <a:lnSpc>
                <a:spcPct val="100000"/>
              </a:lnSpc>
              <a:spcBef>
                <a:spcPts val="105"/>
              </a:spcBef>
            </a:pPr>
            <a:r>
              <a:rPr dirty="0"/>
              <a:t>Supervised</a:t>
            </a:r>
            <a:r>
              <a:rPr spc="-80" dirty="0"/>
              <a:t> </a:t>
            </a:r>
            <a:r>
              <a:rPr dirty="0"/>
              <a:t>vs</a:t>
            </a:r>
            <a:r>
              <a:rPr spc="40" dirty="0"/>
              <a:t> </a:t>
            </a:r>
            <a:r>
              <a:rPr spc="-10" dirty="0"/>
              <a:t>Unsupervised</a:t>
            </a:r>
          </a:p>
        </p:txBody>
      </p:sp>
      <p:sp>
        <p:nvSpPr>
          <p:cNvPr id="3" name="object 3"/>
          <p:cNvSpPr txBox="1"/>
          <p:nvPr/>
        </p:nvSpPr>
        <p:spPr>
          <a:xfrm>
            <a:off x="915035" y="603821"/>
            <a:ext cx="1965960" cy="697230"/>
          </a:xfrm>
          <a:prstGeom prst="rect">
            <a:avLst/>
          </a:prstGeom>
        </p:spPr>
        <p:txBody>
          <a:bodyPr vert="horz" wrap="square" lIns="0" tIns="13335" rIns="0" bIns="0" rtlCol="0">
            <a:spAutoFit/>
          </a:bodyPr>
          <a:lstStyle/>
          <a:p>
            <a:pPr marL="12700">
              <a:lnSpc>
                <a:spcPct val="100000"/>
              </a:lnSpc>
              <a:spcBef>
                <a:spcPts val="105"/>
              </a:spcBef>
            </a:pPr>
            <a:r>
              <a:rPr sz="4400" b="0" spc="-10" dirty="0">
                <a:latin typeface="Calibri Light"/>
                <a:cs typeface="Calibri Light"/>
              </a:rPr>
              <a:t>Learning</a:t>
            </a:r>
            <a:endParaRPr sz="4400">
              <a:latin typeface="Calibri Light"/>
              <a:cs typeface="Calibri Light"/>
            </a:endParaRPr>
          </a:p>
        </p:txBody>
      </p:sp>
      <p:sp>
        <p:nvSpPr>
          <p:cNvPr id="4" name="object 4"/>
          <p:cNvSpPr txBox="1"/>
          <p:nvPr/>
        </p:nvSpPr>
        <p:spPr>
          <a:xfrm>
            <a:off x="469582" y="1057655"/>
            <a:ext cx="9610725" cy="453390"/>
          </a:xfrm>
          <a:prstGeom prst="rect">
            <a:avLst/>
          </a:prstGeom>
        </p:spPr>
        <p:txBody>
          <a:bodyPr vert="horz" wrap="square" lIns="0" tIns="13335" rIns="0" bIns="0" rtlCol="0">
            <a:spAutoFit/>
          </a:bodyPr>
          <a:lstStyle/>
          <a:p>
            <a:pPr marL="12700">
              <a:lnSpc>
                <a:spcPct val="100000"/>
              </a:lnSpc>
              <a:spcBef>
                <a:spcPts val="105"/>
              </a:spcBef>
              <a:tabLst>
                <a:tab pos="6215380" algn="l"/>
              </a:tabLst>
            </a:pPr>
            <a:r>
              <a:rPr sz="2800" b="1" dirty="0">
                <a:latin typeface="Calibri"/>
                <a:cs typeface="Calibri"/>
              </a:rPr>
              <a:t>Supervised </a:t>
            </a:r>
            <a:r>
              <a:rPr sz="2800" b="1" spc="-10" dirty="0">
                <a:latin typeface="Calibri"/>
                <a:cs typeface="Calibri"/>
              </a:rPr>
              <a:t>Learning</a:t>
            </a:r>
            <a:r>
              <a:rPr sz="2800" b="1" dirty="0">
                <a:latin typeface="Calibri"/>
                <a:cs typeface="Calibri"/>
              </a:rPr>
              <a:t>	Unsupervised</a:t>
            </a:r>
            <a:r>
              <a:rPr sz="2800" b="1" spc="-20" dirty="0">
                <a:latin typeface="Calibri"/>
                <a:cs typeface="Calibri"/>
              </a:rPr>
              <a:t> </a:t>
            </a:r>
            <a:r>
              <a:rPr sz="2800" b="1" spc="-10" dirty="0">
                <a:latin typeface="Calibri"/>
                <a:cs typeface="Calibri"/>
              </a:rPr>
              <a:t>Learning</a:t>
            </a:r>
            <a:endParaRPr sz="2800">
              <a:latin typeface="Calibri"/>
              <a:cs typeface="Calibri"/>
            </a:endParaRPr>
          </a:p>
        </p:txBody>
      </p:sp>
      <p:sp>
        <p:nvSpPr>
          <p:cNvPr id="5" name="object 5"/>
          <p:cNvSpPr txBox="1"/>
          <p:nvPr/>
        </p:nvSpPr>
        <p:spPr>
          <a:xfrm>
            <a:off x="469582" y="1983059"/>
            <a:ext cx="2599055" cy="1062990"/>
          </a:xfrm>
          <a:prstGeom prst="rect">
            <a:avLst/>
          </a:prstGeom>
        </p:spPr>
        <p:txBody>
          <a:bodyPr vert="horz" wrap="square" lIns="0" tIns="104139" rIns="0" bIns="0" rtlCol="0">
            <a:spAutoFit/>
          </a:bodyPr>
          <a:lstStyle/>
          <a:p>
            <a:pPr marL="12700">
              <a:lnSpc>
                <a:spcPct val="100000"/>
              </a:lnSpc>
              <a:spcBef>
                <a:spcPts val="819"/>
              </a:spcBef>
            </a:pPr>
            <a:r>
              <a:rPr sz="2800" b="1" dirty="0">
                <a:latin typeface="Calibri"/>
                <a:cs typeface="Calibri"/>
              </a:rPr>
              <a:t>Data</a:t>
            </a:r>
            <a:r>
              <a:rPr sz="2800" dirty="0">
                <a:latin typeface="Calibri"/>
                <a:cs typeface="Calibri"/>
              </a:rPr>
              <a:t>:</a:t>
            </a:r>
            <a:r>
              <a:rPr sz="2800" spc="-70" dirty="0">
                <a:latin typeface="Calibri"/>
                <a:cs typeface="Calibri"/>
              </a:rPr>
              <a:t> </a:t>
            </a:r>
            <a:r>
              <a:rPr sz="2800" dirty="0">
                <a:latin typeface="Calibri"/>
                <a:cs typeface="Calibri"/>
              </a:rPr>
              <a:t>(x,</a:t>
            </a:r>
            <a:r>
              <a:rPr sz="2800" spc="-75" dirty="0">
                <a:latin typeface="Calibri"/>
                <a:cs typeface="Calibri"/>
              </a:rPr>
              <a:t> </a:t>
            </a:r>
            <a:r>
              <a:rPr sz="2800" spc="-25" dirty="0">
                <a:latin typeface="Calibri"/>
                <a:cs typeface="Calibri"/>
              </a:rPr>
              <a:t>y)</a:t>
            </a:r>
            <a:endParaRPr sz="2800">
              <a:latin typeface="Calibri"/>
              <a:cs typeface="Calibri"/>
            </a:endParaRPr>
          </a:p>
          <a:p>
            <a:pPr marL="12700">
              <a:lnSpc>
                <a:spcPct val="100000"/>
              </a:lnSpc>
              <a:spcBef>
                <a:spcPts val="725"/>
              </a:spcBef>
            </a:pPr>
            <a:r>
              <a:rPr sz="2800" dirty="0">
                <a:latin typeface="Calibri"/>
                <a:cs typeface="Calibri"/>
              </a:rPr>
              <a:t>x</a:t>
            </a:r>
            <a:r>
              <a:rPr sz="2800" spc="-15" dirty="0">
                <a:latin typeface="Calibri"/>
                <a:cs typeface="Calibri"/>
              </a:rPr>
              <a:t> </a:t>
            </a:r>
            <a:r>
              <a:rPr sz="2800" dirty="0">
                <a:latin typeface="Calibri"/>
                <a:cs typeface="Calibri"/>
              </a:rPr>
              <a:t>is</a:t>
            </a:r>
            <a:r>
              <a:rPr sz="2800" spc="-50" dirty="0">
                <a:latin typeface="Calibri"/>
                <a:cs typeface="Calibri"/>
              </a:rPr>
              <a:t> </a:t>
            </a:r>
            <a:r>
              <a:rPr sz="2800" dirty="0">
                <a:latin typeface="Calibri"/>
                <a:cs typeface="Calibri"/>
              </a:rPr>
              <a:t>data,</a:t>
            </a:r>
            <a:r>
              <a:rPr sz="2800" spc="-45" dirty="0">
                <a:latin typeface="Calibri"/>
                <a:cs typeface="Calibri"/>
              </a:rPr>
              <a:t> </a:t>
            </a:r>
            <a:r>
              <a:rPr sz="2800" dirty="0">
                <a:latin typeface="Calibri"/>
                <a:cs typeface="Calibri"/>
              </a:rPr>
              <a:t>y</a:t>
            </a:r>
            <a:r>
              <a:rPr sz="2800" spc="-65" dirty="0">
                <a:latin typeface="Calibri"/>
                <a:cs typeface="Calibri"/>
              </a:rPr>
              <a:t> </a:t>
            </a:r>
            <a:r>
              <a:rPr sz="2800" dirty="0">
                <a:latin typeface="Calibri"/>
                <a:cs typeface="Calibri"/>
              </a:rPr>
              <a:t>is</a:t>
            </a:r>
            <a:r>
              <a:rPr sz="2800" spc="25" dirty="0">
                <a:latin typeface="Calibri"/>
                <a:cs typeface="Calibri"/>
              </a:rPr>
              <a:t> </a:t>
            </a:r>
            <a:r>
              <a:rPr sz="2800" spc="-20" dirty="0">
                <a:latin typeface="Calibri"/>
                <a:cs typeface="Calibri"/>
              </a:rPr>
              <a:t>label</a:t>
            </a:r>
            <a:endParaRPr sz="2800">
              <a:latin typeface="Calibri"/>
              <a:cs typeface="Calibri"/>
            </a:endParaRPr>
          </a:p>
        </p:txBody>
      </p:sp>
      <p:sp>
        <p:nvSpPr>
          <p:cNvPr id="6" name="object 6"/>
          <p:cNvSpPr txBox="1"/>
          <p:nvPr/>
        </p:nvSpPr>
        <p:spPr>
          <a:xfrm>
            <a:off x="469582" y="3612515"/>
            <a:ext cx="5149850" cy="453390"/>
          </a:xfrm>
          <a:prstGeom prst="rect">
            <a:avLst/>
          </a:prstGeom>
        </p:spPr>
        <p:txBody>
          <a:bodyPr vert="horz" wrap="square" lIns="0" tIns="13335" rIns="0" bIns="0" rtlCol="0">
            <a:spAutoFit/>
          </a:bodyPr>
          <a:lstStyle/>
          <a:p>
            <a:pPr marL="12700">
              <a:lnSpc>
                <a:spcPct val="100000"/>
              </a:lnSpc>
              <a:spcBef>
                <a:spcPts val="105"/>
              </a:spcBef>
            </a:pPr>
            <a:r>
              <a:rPr sz="2800" b="1" dirty="0">
                <a:latin typeface="Calibri"/>
                <a:cs typeface="Calibri"/>
              </a:rPr>
              <a:t>Goal</a:t>
            </a:r>
            <a:r>
              <a:rPr sz="2800" dirty="0">
                <a:latin typeface="Calibri"/>
                <a:cs typeface="Calibri"/>
              </a:rPr>
              <a:t>:</a:t>
            </a:r>
            <a:r>
              <a:rPr sz="2800" spc="-30" dirty="0">
                <a:latin typeface="Calibri"/>
                <a:cs typeface="Calibri"/>
              </a:rPr>
              <a:t> </a:t>
            </a:r>
            <a:r>
              <a:rPr sz="2800" dirty="0">
                <a:latin typeface="Calibri"/>
                <a:cs typeface="Calibri"/>
              </a:rPr>
              <a:t>Learn</a:t>
            </a:r>
            <a:r>
              <a:rPr sz="2800" spc="-15" dirty="0">
                <a:latin typeface="Calibri"/>
                <a:cs typeface="Calibri"/>
              </a:rPr>
              <a:t> </a:t>
            </a:r>
            <a:r>
              <a:rPr sz="2800" dirty="0">
                <a:latin typeface="Calibri"/>
                <a:cs typeface="Calibri"/>
              </a:rPr>
              <a:t>a</a:t>
            </a:r>
            <a:r>
              <a:rPr sz="2800" spc="30" dirty="0">
                <a:latin typeface="Calibri"/>
                <a:cs typeface="Calibri"/>
              </a:rPr>
              <a:t> </a:t>
            </a:r>
            <a:r>
              <a:rPr sz="2800" i="1" dirty="0">
                <a:latin typeface="Calibri"/>
                <a:cs typeface="Calibri"/>
              </a:rPr>
              <a:t>function</a:t>
            </a:r>
            <a:r>
              <a:rPr sz="2800" i="1" spc="-55" dirty="0">
                <a:latin typeface="Calibri"/>
                <a:cs typeface="Calibri"/>
              </a:rPr>
              <a:t> </a:t>
            </a:r>
            <a:r>
              <a:rPr sz="2800" dirty="0">
                <a:latin typeface="Calibri"/>
                <a:cs typeface="Calibri"/>
              </a:rPr>
              <a:t>to</a:t>
            </a:r>
            <a:r>
              <a:rPr sz="2800" spc="-105" dirty="0">
                <a:latin typeface="Calibri"/>
                <a:cs typeface="Calibri"/>
              </a:rPr>
              <a:t> </a:t>
            </a:r>
            <a:r>
              <a:rPr sz="2800" dirty="0">
                <a:latin typeface="Calibri"/>
                <a:cs typeface="Calibri"/>
              </a:rPr>
              <a:t>map</a:t>
            </a:r>
            <a:r>
              <a:rPr sz="2800" spc="-20" dirty="0">
                <a:latin typeface="Calibri"/>
                <a:cs typeface="Calibri"/>
              </a:rPr>
              <a:t> </a:t>
            </a:r>
            <a:r>
              <a:rPr sz="2800" dirty="0">
                <a:latin typeface="Calibri"/>
                <a:cs typeface="Calibri"/>
              </a:rPr>
              <a:t>x</a:t>
            </a:r>
            <a:r>
              <a:rPr sz="2800" spc="-5" dirty="0">
                <a:latin typeface="Calibri"/>
                <a:cs typeface="Calibri"/>
              </a:rPr>
              <a:t> </a:t>
            </a:r>
            <a:r>
              <a:rPr sz="2800" dirty="0">
                <a:latin typeface="Calibri"/>
                <a:cs typeface="Calibri"/>
              </a:rPr>
              <a:t>-&gt;</a:t>
            </a:r>
            <a:r>
              <a:rPr sz="2800" spc="-20" dirty="0">
                <a:latin typeface="Calibri"/>
                <a:cs typeface="Calibri"/>
              </a:rPr>
              <a:t> </a:t>
            </a:r>
            <a:r>
              <a:rPr sz="2800" spc="-50" dirty="0">
                <a:latin typeface="Calibri"/>
                <a:cs typeface="Calibri"/>
              </a:rPr>
              <a:t>y</a:t>
            </a:r>
            <a:endParaRPr sz="2800">
              <a:latin typeface="Calibri"/>
              <a:cs typeface="Calibri"/>
            </a:endParaRPr>
          </a:p>
        </p:txBody>
      </p:sp>
      <p:sp>
        <p:nvSpPr>
          <p:cNvPr id="7" name="object 7"/>
          <p:cNvSpPr txBox="1"/>
          <p:nvPr/>
        </p:nvSpPr>
        <p:spPr>
          <a:xfrm>
            <a:off x="469582" y="5025771"/>
            <a:ext cx="5341620" cy="1216025"/>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Examples</a:t>
            </a:r>
            <a:r>
              <a:rPr sz="2800" dirty="0">
                <a:latin typeface="Calibri"/>
                <a:cs typeface="Calibri"/>
              </a:rPr>
              <a:t>:</a:t>
            </a:r>
            <a:r>
              <a:rPr sz="2800" spc="-105" dirty="0">
                <a:latin typeface="Calibri"/>
                <a:cs typeface="Calibri"/>
              </a:rPr>
              <a:t> </a:t>
            </a:r>
            <a:r>
              <a:rPr sz="2800" dirty="0">
                <a:latin typeface="Calibri"/>
                <a:cs typeface="Calibri"/>
              </a:rPr>
              <a:t>Classification,</a:t>
            </a:r>
            <a:r>
              <a:rPr sz="2800" spc="-260" dirty="0">
                <a:latin typeface="Calibri"/>
                <a:cs typeface="Calibri"/>
              </a:rPr>
              <a:t> </a:t>
            </a:r>
            <a:r>
              <a:rPr sz="2800" spc="-10" dirty="0">
                <a:latin typeface="Calibri"/>
                <a:cs typeface="Calibri"/>
              </a:rPr>
              <a:t>regression, </a:t>
            </a:r>
            <a:r>
              <a:rPr sz="2800" dirty="0">
                <a:latin typeface="Calibri"/>
                <a:cs typeface="Calibri"/>
              </a:rPr>
              <a:t>object</a:t>
            </a:r>
            <a:r>
              <a:rPr sz="2800" spc="-120" dirty="0">
                <a:latin typeface="Calibri"/>
                <a:cs typeface="Calibri"/>
              </a:rPr>
              <a:t> </a:t>
            </a:r>
            <a:r>
              <a:rPr sz="2800" dirty="0">
                <a:latin typeface="Calibri"/>
                <a:cs typeface="Calibri"/>
              </a:rPr>
              <a:t>detection,</a:t>
            </a:r>
            <a:r>
              <a:rPr sz="2800" spc="-100" dirty="0">
                <a:latin typeface="Calibri"/>
                <a:cs typeface="Calibri"/>
              </a:rPr>
              <a:t> </a:t>
            </a:r>
            <a:r>
              <a:rPr sz="2800" spc="-10" dirty="0">
                <a:latin typeface="Calibri"/>
                <a:cs typeface="Calibri"/>
              </a:rPr>
              <a:t>semantic segmentation,</a:t>
            </a:r>
            <a:r>
              <a:rPr sz="2800" spc="-130" dirty="0">
                <a:latin typeface="Calibri"/>
                <a:cs typeface="Calibri"/>
              </a:rPr>
              <a:t> </a:t>
            </a:r>
            <a:r>
              <a:rPr sz="2800" dirty="0">
                <a:latin typeface="Calibri"/>
                <a:cs typeface="Calibri"/>
              </a:rPr>
              <a:t>image</a:t>
            </a:r>
            <a:r>
              <a:rPr sz="2800" spc="-160" dirty="0">
                <a:latin typeface="Calibri"/>
                <a:cs typeface="Calibri"/>
              </a:rPr>
              <a:t> </a:t>
            </a:r>
            <a:r>
              <a:rPr sz="2800" dirty="0">
                <a:latin typeface="Calibri"/>
                <a:cs typeface="Calibri"/>
              </a:rPr>
              <a:t>captioning,</a:t>
            </a:r>
            <a:r>
              <a:rPr sz="2800" spc="50" dirty="0">
                <a:latin typeface="Calibri"/>
                <a:cs typeface="Calibri"/>
              </a:rPr>
              <a:t> </a:t>
            </a:r>
            <a:r>
              <a:rPr sz="2800" spc="-20" dirty="0">
                <a:latin typeface="Calibri"/>
                <a:cs typeface="Calibri"/>
              </a:rPr>
              <a:t>etc.</a:t>
            </a:r>
            <a:endParaRPr sz="2800">
              <a:latin typeface="Calibri"/>
              <a:cs typeface="Calibri"/>
            </a:endParaRPr>
          </a:p>
        </p:txBody>
      </p:sp>
      <p:sp>
        <p:nvSpPr>
          <p:cNvPr id="8" name="object 8"/>
          <p:cNvSpPr txBox="1"/>
          <p:nvPr/>
        </p:nvSpPr>
        <p:spPr>
          <a:xfrm>
            <a:off x="6670675" y="1983059"/>
            <a:ext cx="2865120" cy="1062990"/>
          </a:xfrm>
          <a:prstGeom prst="rect">
            <a:avLst/>
          </a:prstGeom>
        </p:spPr>
        <p:txBody>
          <a:bodyPr vert="horz" wrap="square" lIns="0" tIns="104139" rIns="0" bIns="0" rtlCol="0">
            <a:spAutoFit/>
          </a:bodyPr>
          <a:lstStyle/>
          <a:p>
            <a:pPr marL="12700">
              <a:lnSpc>
                <a:spcPct val="100000"/>
              </a:lnSpc>
              <a:spcBef>
                <a:spcPts val="819"/>
              </a:spcBef>
            </a:pPr>
            <a:r>
              <a:rPr sz="2800" b="1" dirty="0">
                <a:latin typeface="Calibri"/>
                <a:cs typeface="Calibri"/>
              </a:rPr>
              <a:t>Data</a:t>
            </a:r>
            <a:r>
              <a:rPr sz="2800" dirty="0">
                <a:latin typeface="Calibri"/>
                <a:cs typeface="Calibri"/>
              </a:rPr>
              <a:t>:</a:t>
            </a:r>
            <a:r>
              <a:rPr sz="2800" spc="-100" dirty="0">
                <a:latin typeface="Calibri"/>
                <a:cs typeface="Calibri"/>
              </a:rPr>
              <a:t> </a:t>
            </a:r>
            <a:r>
              <a:rPr sz="2800" spc="-50" dirty="0">
                <a:latin typeface="Calibri"/>
                <a:cs typeface="Calibri"/>
              </a:rPr>
              <a:t>x</a:t>
            </a:r>
            <a:endParaRPr sz="2800">
              <a:latin typeface="Calibri"/>
              <a:cs typeface="Calibri"/>
            </a:endParaRPr>
          </a:p>
          <a:p>
            <a:pPr marL="12700">
              <a:lnSpc>
                <a:spcPct val="100000"/>
              </a:lnSpc>
              <a:spcBef>
                <a:spcPts val="725"/>
              </a:spcBef>
            </a:pPr>
            <a:r>
              <a:rPr sz="2800" dirty="0">
                <a:latin typeface="Calibri"/>
                <a:cs typeface="Calibri"/>
              </a:rPr>
              <a:t>Just</a:t>
            </a:r>
            <a:r>
              <a:rPr sz="2800" spc="-70" dirty="0">
                <a:latin typeface="Calibri"/>
                <a:cs typeface="Calibri"/>
              </a:rPr>
              <a:t> </a:t>
            </a:r>
            <a:r>
              <a:rPr sz="2800" dirty="0">
                <a:latin typeface="Calibri"/>
                <a:cs typeface="Calibri"/>
              </a:rPr>
              <a:t>data,</a:t>
            </a:r>
            <a:r>
              <a:rPr sz="2800" spc="-140" dirty="0">
                <a:latin typeface="Calibri"/>
                <a:cs typeface="Calibri"/>
              </a:rPr>
              <a:t> </a:t>
            </a:r>
            <a:r>
              <a:rPr sz="2800" dirty="0">
                <a:latin typeface="Calibri"/>
                <a:cs typeface="Calibri"/>
              </a:rPr>
              <a:t>no</a:t>
            </a:r>
            <a:r>
              <a:rPr sz="2800" spc="25" dirty="0">
                <a:latin typeface="Calibri"/>
                <a:cs typeface="Calibri"/>
              </a:rPr>
              <a:t> </a:t>
            </a:r>
            <a:r>
              <a:rPr sz="2800" spc="-10" dirty="0">
                <a:latin typeface="Calibri"/>
                <a:cs typeface="Calibri"/>
              </a:rPr>
              <a:t>labels!</a:t>
            </a:r>
            <a:endParaRPr sz="2800">
              <a:latin typeface="Calibri"/>
              <a:cs typeface="Calibri"/>
            </a:endParaRPr>
          </a:p>
        </p:txBody>
      </p:sp>
      <p:sp>
        <p:nvSpPr>
          <p:cNvPr id="9" name="object 9"/>
          <p:cNvSpPr txBox="1"/>
          <p:nvPr/>
        </p:nvSpPr>
        <p:spPr>
          <a:xfrm>
            <a:off x="6670675" y="3612515"/>
            <a:ext cx="4157979" cy="840105"/>
          </a:xfrm>
          <a:prstGeom prst="rect">
            <a:avLst/>
          </a:prstGeom>
        </p:spPr>
        <p:txBody>
          <a:bodyPr vert="horz" wrap="square" lIns="0" tIns="59690" rIns="0" bIns="0" rtlCol="0">
            <a:spAutoFit/>
          </a:bodyPr>
          <a:lstStyle/>
          <a:p>
            <a:pPr marL="12700" marR="5080">
              <a:lnSpc>
                <a:spcPts val="3040"/>
              </a:lnSpc>
              <a:spcBef>
                <a:spcPts val="470"/>
              </a:spcBef>
            </a:pPr>
            <a:r>
              <a:rPr sz="2800" b="1" dirty="0">
                <a:latin typeface="Calibri"/>
                <a:cs typeface="Calibri"/>
              </a:rPr>
              <a:t>Goal</a:t>
            </a:r>
            <a:r>
              <a:rPr sz="2800" dirty="0">
                <a:latin typeface="Calibri"/>
                <a:cs typeface="Calibri"/>
              </a:rPr>
              <a:t>:</a:t>
            </a:r>
            <a:r>
              <a:rPr sz="2800" spc="-50" dirty="0">
                <a:latin typeface="Calibri"/>
                <a:cs typeface="Calibri"/>
              </a:rPr>
              <a:t> </a:t>
            </a:r>
            <a:r>
              <a:rPr sz="2800" dirty="0">
                <a:latin typeface="Calibri"/>
                <a:cs typeface="Calibri"/>
              </a:rPr>
              <a:t>Learn</a:t>
            </a:r>
            <a:r>
              <a:rPr sz="2800" spc="-50" dirty="0">
                <a:latin typeface="Calibri"/>
                <a:cs typeface="Calibri"/>
              </a:rPr>
              <a:t> </a:t>
            </a:r>
            <a:r>
              <a:rPr sz="2800" dirty="0">
                <a:latin typeface="Calibri"/>
                <a:cs typeface="Calibri"/>
              </a:rPr>
              <a:t>some</a:t>
            </a:r>
            <a:r>
              <a:rPr sz="2800" spc="40" dirty="0">
                <a:latin typeface="Calibri"/>
                <a:cs typeface="Calibri"/>
              </a:rPr>
              <a:t> </a:t>
            </a:r>
            <a:r>
              <a:rPr sz="2800" spc="-20" dirty="0">
                <a:latin typeface="Calibri"/>
                <a:cs typeface="Calibri"/>
              </a:rPr>
              <a:t>underlying </a:t>
            </a:r>
            <a:r>
              <a:rPr sz="2800" dirty="0">
                <a:latin typeface="Calibri"/>
                <a:cs typeface="Calibri"/>
              </a:rPr>
              <a:t>hidden</a:t>
            </a:r>
            <a:r>
              <a:rPr sz="2800" spc="75" dirty="0">
                <a:latin typeface="Calibri"/>
                <a:cs typeface="Calibri"/>
              </a:rPr>
              <a:t> </a:t>
            </a:r>
            <a:r>
              <a:rPr sz="2800" i="1" dirty="0">
                <a:latin typeface="Calibri"/>
                <a:cs typeface="Calibri"/>
              </a:rPr>
              <a:t>structure</a:t>
            </a:r>
            <a:r>
              <a:rPr sz="2800" i="1" spc="-204" dirty="0">
                <a:latin typeface="Calibri"/>
                <a:cs typeface="Calibri"/>
              </a:rPr>
              <a:t> </a:t>
            </a:r>
            <a:r>
              <a:rPr sz="2800" dirty="0">
                <a:latin typeface="Calibri"/>
                <a:cs typeface="Calibri"/>
              </a:rPr>
              <a:t>of</a:t>
            </a:r>
            <a:r>
              <a:rPr sz="2800" spc="-5" dirty="0">
                <a:latin typeface="Calibri"/>
                <a:cs typeface="Calibri"/>
              </a:rPr>
              <a:t> </a:t>
            </a:r>
            <a:r>
              <a:rPr sz="2800" dirty="0">
                <a:latin typeface="Calibri"/>
                <a:cs typeface="Calibri"/>
              </a:rPr>
              <a:t>the</a:t>
            </a:r>
            <a:r>
              <a:rPr sz="2800" spc="-60" dirty="0">
                <a:latin typeface="Calibri"/>
                <a:cs typeface="Calibri"/>
              </a:rPr>
              <a:t> </a:t>
            </a:r>
            <a:r>
              <a:rPr sz="2800" spc="-20" dirty="0">
                <a:latin typeface="Calibri"/>
                <a:cs typeface="Calibri"/>
              </a:rPr>
              <a:t>data</a:t>
            </a:r>
            <a:endParaRPr sz="2800">
              <a:latin typeface="Calibri"/>
              <a:cs typeface="Calibri"/>
            </a:endParaRPr>
          </a:p>
        </p:txBody>
      </p:sp>
      <p:sp>
        <p:nvSpPr>
          <p:cNvPr id="10" name="object 10"/>
          <p:cNvSpPr txBox="1"/>
          <p:nvPr/>
        </p:nvSpPr>
        <p:spPr>
          <a:xfrm>
            <a:off x="6670675" y="5025771"/>
            <a:ext cx="4838065" cy="1216025"/>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Examples</a:t>
            </a:r>
            <a:r>
              <a:rPr sz="2800" dirty="0">
                <a:latin typeface="Calibri"/>
                <a:cs typeface="Calibri"/>
              </a:rPr>
              <a:t>:</a:t>
            </a:r>
            <a:r>
              <a:rPr sz="2800" spc="-125" dirty="0">
                <a:latin typeface="Calibri"/>
                <a:cs typeface="Calibri"/>
              </a:rPr>
              <a:t> </a:t>
            </a:r>
            <a:r>
              <a:rPr sz="2800" spc="-10" dirty="0">
                <a:latin typeface="Calibri"/>
                <a:cs typeface="Calibri"/>
              </a:rPr>
              <a:t>Clustering, </a:t>
            </a:r>
            <a:r>
              <a:rPr sz="2800" dirty="0">
                <a:latin typeface="Calibri"/>
                <a:cs typeface="Calibri"/>
              </a:rPr>
              <a:t>dimensionality</a:t>
            </a:r>
            <a:r>
              <a:rPr sz="2800" spc="-140" dirty="0">
                <a:latin typeface="Calibri"/>
                <a:cs typeface="Calibri"/>
              </a:rPr>
              <a:t> </a:t>
            </a:r>
            <a:r>
              <a:rPr sz="2800" dirty="0">
                <a:latin typeface="Calibri"/>
                <a:cs typeface="Calibri"/>
              </a:rPr>
              <a:t>reduction,</a:t>
            </a:r>
            <a:r>
              <a:rPr sz="2800" spc="-60" dirty="0">
                <a:latin typeface="Calibri"/>
                <a:cs typeface="Calibri"/>
              </a:rPr>
              <a:t> </a:t>
            </a:r>
            <a:r>
              <a:rPr sz="2800" spc="-10" dirty="0">
                <a:latin typeface="Calibri"/>
                <a:cs typeface="Calibri"/>
              </a:rPr>
              <a:t>feature </a:t>
            </a:r>
            <a:r>
              <a:rPr sz="2800" dirty="0">
                <a:latin typeface="Calibri"/>
                <a:cs typeface="Calibri"/>
              </a:rPr>
              <a:t>learning,</a:t>
            </a:r>
            <a:r>
              <a:rPr sz="2800" spc="5" dirty="0">
                <a:latin typeface="Calibri"/>
                <a:cs typeface="Calibri"/>
              </a:rPr>
              <a:t> </a:t>
            </a:r>
            <a:r>
              <a:rPr sz="2800" dirty="0">
                <a:latin typeface="Calibri"/>
                <a:cs typeface="Calibri"/>
              </a:rPr>
              <a:t>density</a:t>
            </a:r>
            <a:r>
              <a:rPr sz="2800" spc="-70" dirty="0">
                <a:latin typeface="Calibri"/>
                <a:cs typeface="Calibri"/>
              </a:rPr>
              <a:t> </a:t>
            </a:r>
            <a:r>
              <a:rPr sz="2800" dirty="0">
                <a:latin typeface="Calibri"/>
                <a:cs typeface="Calibri"/>
              </a:rPr>
              <a:t>estimation,</a:t>
            </a:r>
            <a:r>
              <a:rPr sz="2800" spc="-135" dirty="0">
                <a:latin typeface="Calibri"/>
                <a:cs typeface="Calibri"/>
              </a:rPr>
              <a:t> </a:t>
            </a:r>
            <a:r>
              <a:rPr sz="2800" spc="-20" dirty="0">
                <a:latin typeface="Calibri"/>
                <a:cs typeface="Calibri"/>
              </a:rPr>
              <a:t>etc.</a:t>
            </a:r>
            <a:endParaRPr sz="28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6329680" cy="1369060"/>
          </a:xfrm>
          <a:prstGeom prst="rect">
            <a:avLst/>
          </a:prstGeom>
        </p:spPr>
        <p:txBody>
          <a:bodyPr vert="horz" wrap="square" lIns="0" tIns="13335" rIns="0" bIns="0" rtlCol="0">
            <a:spAutoFit/>
          </a:bodyPr>
          <a:lstStyle/>
          <a:p>
            <a:pPr marL="12700" marR="5080">
              <a:lnSpc>
                <a:spcPct val="100000"/>
              </a:lnSpc>
              <a:spcBef>
                <a:spcPts val="105"/>
              </a:spcBef>
            </a:pPr>
            <a:r>
              <a:rPr dirty="0"/>
              <a:t>Discriminative</a:t>
            </a:r>
            <a:r>
              <a:rPr spc="-155" dirty="0"/>
              <a:t> </a:t>
            </a:r>
            <a:r>
              <a:rPr dirty="0"/>
              <a:t>vs</a:t>
            </a:r>
            <a:r>
              <a:rPr spc="-245" dirty="0"/>
              <a:t> </a:t>
            </a:r>
            <a:r>
              <a:rPr spc="-25" dirty="0"/>
              <a:t>Generative </a:t>
            </a:r>
            <a:r>
              <a:rPr spc="-10" dirty="0"/>
              <a:t>Models</a:t>
            </a:r>
          </a:p>
        </p:txBody>
      </p:sp>
      <p:sp>
        <p:nvSpPr>
          <p:cNvPr id="3" name="object 3"/>
          <p:cNvSpPr txBox="1"/>
          <p:nvPr/>
        </p:nvSpPr>
        <p:spPr>
          <a:xfrm>
            <a:off x="469582" y="1555114"/>
            <a:ext cx="3285490" cy="1216660"/>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Discriminative</a:t>
            </a:r>
            <a:r>
              <a:rPr sz="2800" b="1" spc="-150" dirty="0">
                <a:latin typeface="Calibri"/>
                <a:cs typeface="Calibri"/>
              </a:rPr>
              <a:t> </a:t>
            </a:r>
            <a:r>
              <a:rPr sz="2800" b="1" spc="-10" dirty="0">
                <a:latin typeface="Calibri"/>
                <a:cs typeface="Calibri"/>
              </a:rPr>
              <a:t>Model: </a:t>
            </a:r>
            <a:r>
              <a:rPr sz="2800" dirty="0">
                <a:latin typeface="Calibri"/>
                <a:cs typeface="Calibri"/>
              </a:rPr>
              <a:t>Learn</a:t>
            </a:r>
            <a:r>
              <a:rPr sz="2800" spc="-30"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10" dirty="0">
                <a:latin typeface="Calibri"/>
                <a:cs typeface="Calibri"/>
              </a:rPr>
              <a:t>p(</a:t>
            </a:r>
            <a:r>
              <a:rPr sz="2800" spc="-10" dirty="0" err="1">
                <a:latin typeface="Calibri"/>
                <a:cs typeface="Calibri"/>
              </a:rPr>
              <a:t>y|x</a:t>
            </a:r>
            <a:r>
              <a:rPr sz="2800" spc="-10" dirty="0">
                <a:latin typeface="Calibri"/>
                <a:cs typeface="Calibri"/>
              </a:rPr>
              <a:t>)</a:t>
            </a:r>
            <a:endParaRPr sz="2800" dirty="0">
              <a:latin typeface="Calibri"/>
              <a:cs typeface="Calibri"/>
            </a:endParaRPr>
          </a:p>
        </p:txBody>
      </p:sp>
      <p:sp>
        <p:nvSpPr>
          <p:cNvPr id="4" name="object 4"/>
          <p:cNvSpPr txBox="1"/>
          <p:nvPr/>
        </p:nvSpPr>
        <p:spPr>
          <a:xfrm>
            <a:off x="469582" y="3349879"/>
            <a:ext cx="2806065" cy="1216660"/>
          </a:xfrm>
          <a:prstGeom prst="rect">
            <a:avLst/>
          </a:prstGeom>
        </p:spPr>
        <p:txBody>
          <a:bodyPr vert="horz" wrap="square" lIns="0" tIns="58419" rIns="0" bIns="0" rtlCol="0">
            <a:spAutoFit/>
          </a:bodyPr>
          <a:lstStyle/>
          <a:p>
            <a:pPr marL="12700" marR="5080" algn="just">
              <a:lnSpc>
                <a:spcPct val="89400"/>
              </a:lnSpc>
              <a:spcBef>
                <a:spcPts val="459"/>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3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p:txBody>
      </p:sp>
      <p:sp>
        <p:nvSpPr>
          <p:cNvPr id="5" name="object 5"/>
          <p:cNvSpPr txBox="1"/>
          <p:nvPr/>
        </p:nvSpPr>
        <p:spPr>
          <a:xfrm>
            <a:off x="469582" y="5142293"/>
            <a:ext cx="3437890" cy="839469"/>
          </a:xfrm>
          <a:prstGeom prst="rect">
            <a:avLst/>
          </a:prstGeom>
        </p:spPr>
        <p:txBody>
          <a:bodyPr vert="horz" wrap="square" lIns="0" tIns="59690" rIns="0" bIns="0" rtlCol="0">
            <a:spAutoFit/>
          </a:bodyPr>
          <a:lstStyle/>
          <a:p>
            <a:pPr marL="12700" marR="5080">
              <a:lnSpc>
                <a:spcPts val="3040"/>
              </a:lnSpc>
              <a:spcBef>
                <a:spcPts val="470"/>
              </a:spcBef>
            </a:pPr>
            <a:r>
              <a:rPr sz="2800" b="1" dirty="0">
                <a:latin typeface="Calibri"/>
                <a:cs typeface="Calibri"/>
              </a:rPr>
              <a:t>Conditional</a:t>
            </a:r>
            <a:r>
              <a:rPr sz="2800" b="1" spc="-80"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5" dirty="0">
                <a:latin typeface="Calibri"/>
                <a:cs typeface="Calibri"/>
              </a:rPr>
              <a:t> </a:t>
            </a:r>
            <a:r>
              <a:rPr sz="2800" spc="-10" dirty="0">
                <a:latin typeface="Calibri"/>
                <a:cs typeface="Calibri"/>
              </a:rPr>
              <a:t>p(x|y)</a:t>
            </a:r>
            <a:endParaRPr sz="2800">
              <a:latin typeface="Calibri"/>
              <a:cs typeface="Calibri"/>
            </a:endParaRPr>
          </a:p>
        </p:txBody>
      </p:sp>
      <p:pic>
        <p:nvPicPr>
          <p:cNvPr id="6" name="object 6"/>
          <p:cNvPicPr/>
          <p:nvPr/>
        </p:nvPicPr>
        <p:blipFill>
          <a:blip r:embed="rId3" cstate="print"/>
          <a:stretch>
            <a:fillRect/>
          </a:stretch>
        </p:blipFill>
        <p:spPr>
          <a:xfrm>
            <a:off x="4866640" y="2072639"/>
            <a:ext cx="2458719" cy="2133600"/>
          </a:xfrm>
          <a:prstGeom prst="rect">
            <a:avLst/>
          </a:prstGeom>
        </p:spPr>
      </p:pic>
      <p:sp>
        <p:nvSpPr>
          <p:cNvPr id="7" name="object 7"/>
          <p:cNvSpPr txBox="1"/>
          <p:nvPr/>
        </p:nvSpPr>
        <p:spPr>
          <a:xfrm>
            <a:off x="5519420" y="4811014"/>
            <a:ext cx="1152525" cy="1063625"/>
          </a:xfrm>
          <a:prstGeom prst="rect">
            <a:avLst/>
          </a:prstGeom>
        </p:spPr>
        <p:txBody>
          <a:bodyPr vert="horz" wrap="square" lIns="0" tIns="13335" rIns="0" bIns="0" rtlCol="0">
            <a:spAutoFit/>
          </a:bodyPr>
          <a:lstStyle/>
          <a:p>
            <a:pPr algn="ctr">
              <a:lnSpc>
                <a:spcPct val="100000"/>
              </a:lnSpc>
              <a:spcBef>
                <a:spcPts val="105"/>
              </a:spcBef>
            </a:pPr>
            <a:r>
              <a:rPr sz="2800" b="1" dirty="0">
                <a:latin typeface="Calibri"/>
                <a:cs typeface="Calibri"/>
              </a:rPr>
              <a:t>Label</a:t>
            </a:r>
            <a:r>
              <a:rPr sz="2800" dirty="0">
                <a:latin typeface="Calibri"/>
                <a:cs typeface="Calibri"/>
              </a:rPr>
              <a:t>:</a:t>
            </a:r>
            <a:r>
              <a:rPr sz="2800" spc="30" dirty="0">
                <a:latin typeface="Calibri"/>
                <a:cs typeface="Calibri"/>
              </a:rPr>
              <a:t> </a:t>
            </a:r>
            <a:r>
              <a:rPr sz="2800" spc="-50" dirty="0">
                <a:latin typeface="Calibri"/>
                <a:cs typeface="Calibri"/>
              </a:rPr>
              <a:t>y</a:t>
            </a:r>
            <a:endParaRPr sz="2800">
              <a:latin typeface="Calibri"/>
              <a:cs typeface="Calibri"/>
            </a:endParaRPr>
          </a:p>
          <a:p>
            <a:pPr marL="7620" algn="ctr">
              <a:lnSpc>
                <a:spcPct val="100000"/>
              </a:lnSpc>
              <a:spcBef>
                <a:spcPts val="5"/>
              </a:spcBef>
            </a:pPr>
            <a:r>
              <a:rPr sz="4000" spc="-25" dirty="0">
                <a:latin typeface="Calibri"/>
                <a:cs typeface="Calibri"/>
              </a:rPr>
              <a:t>Cat</a:t>
            </a:r>
            <a:endParaRPr sz="4000">
              <a:latin typeface="Calibri"/>
              <a:cs typeface="Calibri"/>
            </a:endParaRPr>
          </a:p>
        </p:txBody>
      </p:sp>
      <p:sp>
        <p:nvSpPr>
          <p:cNvPr id="8" name="object 8"/>
          <p:cNvSpPr txBox="1"/>
          <p:nvPr/>
        </p:nvSpPr>
        <p:spPr>
          <a:xfrm>
            <a:off x="5574284" y="1539874"/>
            <a:ext cx="1043940" cy="453390"/>
          </a:xfrm>
          <a:prstGeom prst="rect">
            <a:avLst/>
          </a:prstGeom>
        </p:spPr>
        <p:txBody>
          <a:bodyPr vert="horz" wrap="square" lIns="0" tIns="13335" rIns="0" bIns="0" rtlCol="0">
            <a:spAutoFit/>
          </a:bodyPr>
          <a:lstStyle/>
          <a:p>
            <a:pPr marL="12700">
              <a:lnSpc>
                <a:spcPct val="100000"/>
              </a:lnSpc>
              <a:spcBef>
                <a:spcPts val="105"/>
              </a:spcBef>
            </a:pPr>
            <a:r>
              <a:rPr sz="2800" b="1" dirty="0">
                <a:latin typeface="Calibri"/>
                <a:cs typeface="Calibri"/>
              </a:rPr>
              <a:t>Data</a:t>
            </a:r>
            <a:r>
              <a:rPr sz="2800" dirty="0">
                <a:latin typeface="Calibri"/>
                <a:cs typeface="Calibri"/>
              </a:rPr>
              <a:t>:</a:t>
            </a:r>
            <a:r>
              <a:rPr sz="2800" spc="-105" dirty="0">
                <a:latin typeface="Calibri"/>
                <a:cs typeface="Calibri"/>
              </a:rPr>
              <a:t> </a:t>
            </a:r>
            <a:r>
              <a:rPr sz="2800" spc="-50" dirty="0">
                <a:latin typeface="Calibri"/>
                <a:cs typeface="Calibri"/>
              </a:rPr>
              <a:t>x</a:t>
            </a:r>
            <a:endParaRPr sz="28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09244"/>
            <a:ext cx="7381875" cy="636270"/>
          </a:xfrm>
          <a:prstGeom prst="rect">
            <a:avLst/>
          </a:prstGeom>
        </p:spPr>
        <p:txBody>
          <a:bodyPr vert="horz" wrap="square" lIns="0" tIns="13335" rIns="0" bIns="0" rtlCol="0">
            <a:spAutoFit/>
          </a:bodyPr>
          <a:lstStyle/>
          <a:p>
            <a:pPr marL="12700">
              <a:lnSpc>
                <a:spcPct val="100000"/>
              </a:lnSpc>
              <a:spcBef>
                <a:spcPts val="105"/>
              </a:spcBef>
            </a:pPr>
            <a:r>
              <a:rPr sz="4000" spc="-10" dirty="0"/>
              <a:t>Discriminative</a:t>
            </a:r>
            <a:r>
              <a:rPr sz="4000" spc="-170" dirty="0"/>
              <a:t> </a:t>
            </a:r>
            <a:r>
              <a:rPr sz="4000" dirty="0"/>
              <a:t>vs</a:t>
            </a:r>
            <a:r>
              <a:rPr sz="4000" spc="-120" dirty="0"/>
              <a:t> </a:t>
            </a:r>
            <a:r>
              <a:rPr sz="4000" spc="-10" dirty="0"/>
              <a:t>Generative</a:t>
            </a:r>
            <a:r>
              <a:rPr sz="4000" spc="-135" dirty="0"/>
              <a:t> </a:t>
            </a:r>
            <a:r>
              <a:rPr sz="4000" spc="-10" dirty="0"/>
              <a:t>Models</a:t>
            </a:r>
            <a:endParaRPr sz="4000"/>
          </a:p>
        </p:txBody>
      </p:sp>
      <p:sp>
        <p:nvSpPr>
          <p:cNvPr id="3" name="object 3"/>
          <p:cNvSpPr txBox="1"/>
          <p:nvPr/>
        </p:nvSpPr>
        <p:spPr>
          <a:xfrm>
            <a:off x="469582" y="1555114"/>
            <a:ext cx="3285490" cy="1216660"/>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Discriminative</a:t>
            </a:r>
            <a:r>
              <a:rPr sz="2800" b="1" spc="-150" dirty="0">
                <a:latin typeface="Calibri"/>
                <a:cs typeface="Calibri"/>
              </a:rPr>
              <a:t> </a:t>
            </a:r>
            <a:r>
              <a:rPr sz="2800" b="1" spc="-10" dirty="0">
                <a:latin typeface="Calibri"/>
                <a:cs typeface="Calibri"/>
              </a:rPr>
              <a:t>Model: </a:t>
            </a:r>
            <a:r>
              <a:rPr sz="2800" dirty="0">
                <a:latin typeface="Calibri"/>
                <a:cs typeface="Calibri"/>
              </a:rPr>
              <a:t>Learn</a:t>
            </a:r>
            <a:r>
              <a:rPr sz="2800" spc="-30"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10" dirty="0">
                <a:latin typeface="Calibri"/>
                <a:cs typeface="Calibri"/>
              </a:rPr>
              <a:t>p(y|x)</a:t>
            </a:r>
            <a:endParaRPr sz="2800">
              <a:latin typeface="Calibri"/>
              <a:cs typeface="Calibri"/>
            </a:endParaRPr>
          </a:p>
        </p:txBody>
      </p:sp>
      <p:sp>
        <p:nvSpPr>
          <p:cNvPr id="4" name="object 4"/>
          <p:cNvSpPr txBox="1"/>
          <p:nvPr/>
        </p:nvSpPr>
        <p:spPr>
          <a:xfrm>
            <a:off x="469582" y="3349879"/>
            <a:ext cx="2806065" cy="1216660"/>
          </a:xfrm>
          <a:prstGeom prst="rect">
            <a:avLst/>
          </a:prstGeom>
        </p:spPr>
        <p:txBody>
          <a:bodyPr vert="horz" wrap="square" lIns="0" tIns="58419" rIns="0" bIns="0" rtlCol="0">
            <a:spAutoFit/>
          </a:bodyPr>
          <a:lstStyle/>
          <a:p>
            <a:pPr marL="12700" marR="5080" algn="just">
              <a:lnSpc>
                <a:spcPct val="89400"/>
              </a:lnSpc>
              <a:spcBef>
                <a:spcPts val="459"/>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3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p:txBody>
      </p:sp>
      <p:sp>
        <p:nvSpPr>
          <p:cNvPr id="5" name="object 5"/>
          <p:cNvSpPr txBox="1"/>
          <p:nvPr/>
        </p:nvSpPr>
        <p:spPr>
          <a:xfrm>
            <a:off x="469582" y="5142293"/>
            <a:ext cx="3437890" cy="839469"/>
          </a:xfrm>
          <a:prstGeom prst="rect">
            <a:avLst/>
          </a:prstGeom>
        </p:spPr>
        <p:txBody>
          <a:bodyPr vert="horz" wrap="square" lIns="0" tIns="59690" rIns="0" bIns="0" rtlCol="0">
            <a:spAutoFit/>
          </a:bodyPr>
          <a:lstStyle/>
          <a:p>
            <a:pPr marL="12700" marR="5080">
              <a:lnSpc>
                <a:spcPts val="3040"/>
              </a:lnSpc>
              <a:spcBef>
                <a:spcPts val="470"/>
              </a:spcBef>
            </a:pPr>
            <a:r>
              <a:rPr sz="2800" b="1" dirty="0">
                <a:latin typeface="Calibri"/>
                <a:cs typeface="Calibri"/>
              </a:rPr>
              <a:t>Conditional</a:t>
            </a:r>
            <a:r>
              <a:rPr sz="2800" b="1" spc="-80"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5" dirty="0">
                <a:latin typeface="Calibri"/>
                <a:cs typeface="Calibri"/>
              </a:rPr>
              <a:t> </a:t>
            </a:r>
            <a:r>
              <a:rPr sz="2800" spc="-10" dirty="0">
                <a:latin typeface="Calibri"/>
                <a:cs typeface="Calibri"/>
              </a:rPr>
              <a:t>p(x|y)</a:t>
            </a:r>
            <a:endParaRPr sz="2800">
              <a:latin typeface="Calibri"/>
              <a:cs typeface="Calibri"/>
            </a:endParaRPr>
          </a:p>
        </p:txBody>
      </p:sp>
      <p:pic>
        <p:nvPicPr>
          <p:cNvPr id="6" name="object 6"/>
          <p:cNvPicPr/>
          <p:nvPr/>
        </p:nvPicPr>
        <p:blipFill>
          <a:blip r:embed="rId3" cstate="print"/>
          <a:stretch>
            <a:fillRect/>
          </a:stretch>
        </p:blipFill>
        <p:spPr>
          <a:xfrm>
            <a:off x="4866640" y="2072639"/>
            <a:ext cx="2458719" cy="2133600"/>
          </a:xfrm>
          <a:prstGeom prst="rect">
            <a:avLst/>
          </a:prstGeom>
        </p:spPr>
      </p:pic>
      <p:sp>
        <p:nvSpPr>
          <p:cNvPr id="7" name="object 7"/>
          <p:cNvSpPr txBox="1"/>
          <p:nvPr/>
        </p:nvSpPr>
        <p:spPr>
          <a:xfrm>
            <a:off x="5519420" y="4811014"/>
            <a:ext cx="1152525" cy="1063625"/>
          </a:xfrm>
          <a:prstGeom prst="rect">
            <a:avLst/>
          </a:prstGeom>
        </p:spPr>
        <p:txBody>
          <a:bodyPr vert="horz" wrap="square" lIns="0" tIns="13335" rIns="0" bIns="0" rtlCol="0">
            <a:spAutoFit/>
          </a:bodyPr>
          <a:lstStyle/>
          <a:p>
            <a:pPr algn="ctr">
              <a:lnSpc>
                <a:spcPct val="100000"/>
              </a:lnSpc>
              <a:spcBef>
                <a:spcPts val="105"/>
              </a:spcBef>
            </a:pPr>
            <a:r>
              <a:rPr sz="2800" b="1" dirty="0">
                <a:latin typeface="Calibri"/>
                <a:cs typeface="Calibri"/>
              </a:rPr>
              <a:t>Label</a:t>
            </a:r>
            <a:r>
              <a:rPr sz="2800" dirty="0">
                <a:latin typeface="Calibri"/>
                <a:cs typeface="Calibri"/>
              </a:rPr>
              <a:t>:</a:t>
            </a:r>
            <a:r>
              <a:rPr sz="2800" spc="30" dirty="0">
                <a:latin typeface="Calibri"/>
                <a:cs typeface="Calibri"/>
              </a:rPr>
              <a:t> </a:t>
            </a:r>
            <a:r>
              <a:rPr sz="2800" spc="-50" dirty="0">
                <a:latin typeface="Calibri"/>
                <a:cs typeface="Calibri"/>
              </a:rPr>
              <a:t>y</a:t>
            </a:r>
            <a:endParaRPr sz="2800">
              <a:latin typeface="Calibri"/>
              <a:cs typeface="Calibri"/>
            </a:endParaRPr>
          </a:p>
          <a:p>
            <a:pPr marL="7620" algn="ctr">
              <a:lnSpc>
                <a:spcPct val="100000"/>
              </a:lnSpc>
              <a:spcBef>
                <a:spcPts val="5"/>
              </a:spcBef>
            </a:pPr>
            <a:r>
              <a:rPr sz="4000" spc="-25" dirty="0">
                <a:latin typeface="Calibri"/>
                <a:cs typeface="Calibri"/>
              </a:rPr>
              <a:t>Cat</a:t>
            </a:r>
            <a:endParaRPr sz="4000">
              <a:latin typeface="Calibri"/>
              <a:cs typeface="Calibri"/>
            </a:endParaRPr>
          </a:p>
        </p:txBody>
      </p:sp>
      <p:sp>
        <p:nvSpPr>
          <p:cNvPr id="8" name="object 8"/>
          <p:cNvSpPr txBox="1"/>
          <p:nvPr/>
        </p:nvSpPr>
        <p:spPr>
          <a:xfrm>
            <a:off x="5574284" y="1539874"/>
            <a:ext cx="1043940" cy="453390"/>
          </a:xfrm>
          <a:prstGeom prst="rect">
            <a:avLst/>
          </a:prstGeom>
        </p:spPr>
        <p:txBody>
          <a:bodyPr vert="horz" wrap="square" lIns="0" tIns="13335" rIns="0" bIns="0" rtlCol="0">
            <a:spAutoFit/>
          </a:bodyPr>
          <a:lstStyle/>
          <a:p>
            <a:pPr marL="12700">
              <a:lnSpc>
                <a:spcPct val="100000"/>
              </a:lnSpc>
              <a:spcBef>
                <a:spcPts val="105"/>
              </a:spcBef>
            </a:pPr>
            <a:r>
              <a:rPr sz="2800" b="1" dirty="0">
                <a:latin typeface="Calibri"/>
                <a:cs typeface="Calibri"/>
              </a:rPr>
              <a:t>Data</a:t>
            </a:r>
            <a:r>
              <a:rPr sz="2800" dirty="0">
                <a:latin typeface="Calibri"/>
                <a:cs typeface="Calibri"/>
              </a:rPr>
              <a:t>:</a:t>
            </a:r>
            <a:r>
              <a:rPr sz="2800" spc="-105" dirty="0">
                <a:latin typeface="Calibri"/>
                <a:cs typeface="Calibri"/>
              </a:rPr>
              <a:t> </a:t>
            </a:r>
            <a:r>
              <a:rPr sz="2800" spc="-50" dirty="0">
                <a:latin typeface="Calibri"/>
                <a:cs typeface="Calibri"/>
              </a:rPr>
              <a:t>x</a:t>
            </a:r>
            <a:endParaRPr sz="2800">
              <a:latin typeface="Calibri"/>
              <a:cs typeface="Calibri"/>
            </a:endParaRPr>
          </a:p>
        </p:txBody>
      </p:sp>
      <p:sp>
        <p:nvSpPr>
          <p:cNvPr id="9" name="object 9"/>
          <p:cNvSpPr/>
          <p:nvPr/>
        </p:nvSpPr>
        <p:spPr>
          <a:xfrm>
            <a:off x="8900921" y="5060188"/>
            <a:ext cx="613410" cy="329565"/>
          </a:xfrm>
          <a:custGeom>
            <a:avLst/>
            <a:gdLst/>
            <a:ahLst/>
            <a:cxnLst/>
            <a:rect l="l" t="t" r="r" b="b"/>
            <a:pathLst>
              <a:path w="613409" h="329564">
                <a:moveTo>
                  <a:pt x="508380" y="0"/>
                </a:moveTo>
                <a:lnTo>
                  <a:pt x="503681" y="13462"/>
                </a:lnTo>
                <a:lnTo>
                  <a:pt x="522731" y="21724"/>
                </a:lnTo>
                <a:lnTo>
                  <a:pt x="539114" y="33178"/>
                </a:lnTo>
                <a:lnTo>
                  <a:pt x="563879" y="65659"/>
                </a:lnTo>
                <a:lnTo>
                  <a:pt x="578453" y="109362"/>
                </a:lnTo>
                <a:lnTo>
                  <a:pt x="583310" y="163068"/>
                </a:lnTo>
                <a:lnTo>
                  <a:pt x="582096" y="192119"/>
                </a:lnTo>
                <a:lnTo>
                  <a:pt x="572381" y="242220"/>
                </a:lnTo>
                <a:lnTo>
                  <a:pt x="552803" y="281366"/>
                </a:lnTo>
                <a:lnTo>
                  <a:pt x="522982" y="307794"/>
                </a:lnTo>
                <a:lnTo>
                  <a:pt x="504189" y="316103"/>
                </a:lnTo>
                <a:lnTo>
                  <a:pt x="508380" y="329438"/>
                </a:lnTo>
                <a:lnTo>
                  <a:pt x="553323" y="308387"/>
                </a:lnTo>
                <a:lnTo>
                  <a:pt x="586358" y="271906"/>
                </a:lnTo>
                <a:lnTo>
                  <a:pt x="606647" y="223043"/>
                </a:lnTo>
                <a:lnTo>
                  <a:pt x="613409" y="164845"/>
                </a:lnTo>
                <a:lnTo>
                  <a:pt x="611717" y="134651"/>
                </a:lnTo>
                <a:lnTo>
                  <a:pt x="598140" y="81121"/>
                </a:lnTo>
                <a:lnTo>
                  <a:pt x="571156" y="37540"/>
                </a:lnTo>
                <a:lnTo>
                  <a:pt x="532243" y="8671"/>
                </a:lnTo>
                <a:lnTo>
                  <a:pt x="508380" y="0"/>
                </a:lnTo>
                <a:close/>
              </a:path>
              <a:path w="613409" h="329564">
                <a:moveTo>
                  <a:pt x="105028" y="0"/>
                </a:moveTo>
                <a:lnTo>
                  <a:pt x="60245" y="21177"/>
                </a:lnTo>
                <a:lnTo>
                  <a:pt x="27177" y="57785"/>
                </a:lnTo>
                <a:lnTo>
                  <a:pt x="6778" y="106743"/>
                </a:lnTo>
                <a:lnTo>
                  <a:pt x="0" y="164845"/>
                </a:lnTo>
                <a:lnTo>
                  <a:pt x="1690" y="195111"/>
                </a:lnTo>
                <a:lnTo>
                  <a:pt x="15216" y="248642"/>
                </a:lnTo>
                <a:lnTo>
                  <a:pt x="42128" y="292076"/>
                </a:lnTo>
                <a:lnTo>
                  <a:pt x="81093" y="320841"/>
                </a:lnTo>
                <a:lnTo>
                  <a:pt x="105028" y="329438"/>
                </a:lnTo>
                <a:lnTo>
                  <a:pt x="109220" y="316103"/>
                </a:lnTo>
                <a:lnTo>
                  <a:pt x="90481" y="307794"/>
                </a:lnTo>
                <a:lnTo>
                  <a:pt x="74279" y="296211"/>
                </a:lnTo>
                <a:lnTo>
                  <a:pt x="49529" y="263271"/>
                </a:lnTo>
                <a:lnTo>
                  <a:pt x="34956" y="218503"/>
                </a:lnTo>
                <a:lnTo>
                  <a:pt x="30099" y="163068"/>
                </a:lnTo>
                <a:lnTo>
                  <a:pt x="31313" y="134971"/>
                </a:lnTo>
                <a:lnTo>
                  <a:pt x="41028" y="86254"/>
                </a:lnTo>
                <a:lnTo>
                  <a:pt x="60650" y="47823"/>
                </a:lnTo>
                <a:lnTo>
                  <a:pt x="90749" y="21724"/>
                </a:lnTo>
                <a:lnTo>
                  <a:pt x="109727" y="13462"/>
                </a:lnTo>
                <a:lnTo>
                  <a:pt x="105028" y="0"/>
                </a:lnTo>
                <a:close/>
              </a:path>
            </a:pathLst>
          </a:custGeom>
          <a:solidFill>
            <a:srgbClr val="000000"/>
          </a:solidFill>
        </p:spPr>
        <p:txBody>
          <a:bodyPr wrap="square" lIns="0" tIns="0" rIns="0" bIns="0" rtlCol="0"/>
          <a:lstStyle/>
          <a:p>
            <a:endParaRPr/>
          </a:p>
        </p:txBody>
      </p:sp>
      <p:sp>
        <p:nvSpPr>
          <p:cNvPr id="10" name="object 10"/>
          <p:cNvSpPr txBox="1"/>
          <p:nvPr/>
        </p:nvSpPr>
        <p:spPr>
          <a:xfrm>
            <a:off x="7166356" y="4959984"/>
            <a:ext cx="3995420" cy="1816735"/>
          </a:xfrm>
          <a:prstGeom prst="rect">
            <a:avLst/>
          </a:prstGeom>
        </p:spPr>
        <p:txBody>
          <a:bodyPr vert="horz" wrap="square" lIns="0" tIns="13335" rIns="0" bIns="0" rtlCol="0">
            <a:spAutoFit/>
          </a:bodyPr>
          <a:lstStyle/>
          <a:p>
            <a:pPr marL="661035" algn="ctr">
              <a:lnSpc>
                <a:spcPct val="100000"/>
              </a:lnSpc>
              <a:spcBef>
                <a:spcPts val="105"/>
              </a:spcBef>
              <a:tabLst>
                <a:tab pos="1311275" algn="l"/>
                <a:tab pos="1850389" algn="l"/>
                <a:tab pos="2378710" algn="l"/>
                <a:tab pos="2765425" algn="l"/>
                <a:tab pos="3232785" algn="l"/>
                <a:tab pos="3771900" algn="l"/>
              </a:tabLst>
            </a:pPr>
            <a:r>
              <a:rPr sz="2800" spc="565" dirty="0">
                <a:latin typeface="Cambria Math"/>
                <a:cs typeface="Cambria Math"/>
              </a:rPr>
              <a:t>න</a:t>
            </a:r>
            <a:r>
              <a:rPr sz="2800" dirty="0">
                <a:latin typeface="Cambria Math"/>
                <a:cs typeface="Cambria Math"/>
              </a:rPr>
              <a:t>	</a:t>
            </a:r>
            <a:r>
              <a:rPr sz="2800" spc="-50" dirty="0">
                <a:latin typeface="Cambria Math"/>
                <a:cs typeface="Cambria Math"/>
              </a:rPr>
              <a:t>𝑝</a:t>
            </a:r>
            <a:r>
              <a:rPr sz="2800" dirty="0">
                <a:latin typeface="Cambria Math"/>
                <a:cs typeface="Cambria Math"/>
              </a:rPr>
              <a:t>	</a:t>
            </a:r>
            <a:r>
              <a:rPr sz="2800" spc="-50" dirty="0">
                <a:latin typeface="Cambria Math"/>
                <a:cs typeface="Cambria Math"/>
              </a:rPr>
              <a:t>𝑥</a:t>
            </a:r>
            <a:r>
              <a:rPr sz="2800" dirty="0">
                <a:latin typeface="Cambria Math"/>
                <a:cs typeface="Cambria Math"/>
              </a:rPr>
              <a:t>	</a:t>
            </a:r>
            <a:r>
              <a:rPr sz="2800" spc="-50" dirty="0">
                <a:latin typeface="Cambria Math"/>
                <a:cs typeface="Cambria Math"/>
              </a:rPr>
              <a:t>𝑑</a:t>
            </a:r>
            <a:r>
              <a:rPr sz="2800" dirty="0">
                <a:latin typeface="Cambria Math"/>
                <a:cs typeface="Cambria Math"/>
              </a:rPr>
              <a:t>	</a:t>
            </a:r>
            <a:r>
              <a:rPr sz="2800" spc="-50" dirty="0">
                <a:latin typeface="Cambria Math"/>
                <a:cs typeface="Cambria Math"/>
              </a:rPr>
              <a:t>𝑥</a:t>
            </a:r>
            <a:r>
              <a:rPr sz="2800" dirty="0">
                <a:latin typeface="Cambria Math"/>
                <a:cs typeface="Cambria Math"/>
              </a:rPr>
              <a:t>	</a:t>
            </a:r>
            <a:r>
              <a:rPr sz="2800" spc="-50" dirty="0">
                <a:latin typeface="Cambria Math"/>
                <a:cs typeface="Cambria Math"/>
              </a:rPr>
              <a:t>=</a:t>
            </a:r>
            <a:r>
              <a:rPr sz="2800" dirty="0">
                <a:latin typeface="Cambria Math"/>
                <a:cs typeface="Cambria Math"/>
              </a:rPr>
              <a:t>	</a:t>
            </a:r>
            <a:r>
              <a:rPr sz="2800" spc="-50" dirty="0">
                <a:latin typeface="Cambria Math"/>
                <a:cs typeface="Cambria Math"/>
              </a:rPr>
              <a:t>1</a:t>
            </a:r>
            <a:endParaRPr sz="2800" dirty="0">
              <a:latin typeface="Cambria Math"/>
              <a:cs typeface="Cambria Math"/>
            </a:endParaRPr>
          </a:p>
          <a:p>
            <a:pPr marL="826135">
              <a:lnSpc>
                <a:spcPct val="100000"/>
              </a:lnSpc>
              <a:spcBef>
                <a:spcPts val="35"/>
              </a:spcBef>
            </a:pPr>
            <a:r>
              <a:rPr sz="2050" spc="55" dirty="0">
                <a:latin typeface="Cambria Math"/>
                <a:cs typeface="Cambria Math"/>
              </a:rPr>
              <a:t>𝑋</a:t>
            </a:r>
            <a:endParaRPr sz="2050" dirty="0">
              <a:latin typeface="Cambria Math"/>
              <a:cs typeface="Cambria Math"/>
            </a:endParaRPr>
          </a:p>
          <a:p>
            <a:pPr>
              <a:lnSpc>
                <a:spcPct val="100000"/>
              </a:lnSpc>
              <a:spcBef>
                <a:spcPts val="15"/>
              </a:spcBef>
            </a:pPr>
            <a:endParaRPr sz="2100" dirty="0">
              <a:latin typeface="Cambria Math"/>
              <a:cs typeface="Cambria Math"/>
            </a:endParaRPr>
          </a:p>
          <a:p>
            <a:pPr marL="134620">
              <a:lnSpc>
                <a:spcPct val="100000"/>
              </a:lnSpc>
            </a:pPr>
            <a:r>
              <a:rPr sz="2400" spc="-25" dirty="0">
                <a:latin typeface="Calibri"/>
                <a:cs typeface="Calibri"/>
              </a:rPr>
              <a:t>Different</a:t>
            </a:r>
            <a:r>
              <a:rPr sz="2400" spc="-130" dirty="0">
                <a:latin typeface="Calibri"/>
                <a:cs typeface="Calibri"/>
              </a:rPr>
              <a:t> </a:t>
            </a:r>
            <a:r>
              <a:rPr sz="2400" dirty="0">
                <a:latin typeface="Calibri"/>
                <a:cs typeface="Calibri"/>
              </a:rPr>
              <a:t>values</a:t>
            </a:r>
            <a:r>
              <a:rPr sz="2400" spc="-85" dirty="0">
                <a:latin typeface="Calibri"/>
                <a:cs typeface="Calibri"/>
              </a:rPr>
              <a:t> </a:t>
            </a:r>
            <a:r>
              <a:rPr sz="2400" dirty="0">
                <a:latin typeface="Calibri"/>
                <a:cs typeface="Calibri"/>
              </a:rPr>
              <a:t>of</a:t>
            </a:r>
            <a:r>
              <a:rPr sz="2400" spc="45" dirty="0">
                <a:latin typeface="Calibri"/>
                <a:cs typeface="Calibri"/>
              </a:rPr>
              <a:t> </a:t>
            </a:r>
            <a:r>
              <a:rPr sz="2400" spc="-50" dirty="0">
                <a:latin typeface="Calibri"/>
                <a:cs typeface="Calibri"/>
              </a:rPr>
              <a:t>x</a:t>
            </a:r>
            <a:endParaRPr sz="2400" dirty="0">
              <a:latin typeface="Calibri"/>
              <a:cs typeface="Calibri"/>
            </a:endParaRPr>
          </a:p>
          <a:p>
            <a:pPr marL="12700">
              <a:lnSpc>
                <a:spcPct val="100000"/>
              </a:lnSpc>
              <a:spcBef>
                <a:spcPts val="5"/>
              </a:spcBef>
            </a:pPr>
            <a:r>
              <a:rPr sz="2400" b="1" spc="-10" dirty="0">
                <a:latin typeface="Calibri"/>
                <a:cs typeface="Calibri"/>
              </a:rPr>
              <a:t>compete</a:t>
            </a:r>
            <a:r>
              <a:rPr sz="2400" b="1" spc="-114" dirty="0">
                <a:latin typeface="Calibri"/>
                <a:cs typeface="Calibri"/>
              </a:rPr>
              <a:t> </a:t>
            </a:r>
            <a:r>
              <a:rPr sz="2400" dirty="0">
                <a:latin typeface="Calibri"/>
                <a:cs typeface="Calibri"/>
              </a:rPr>
              <a:t>for</a:t>
            </a:r>
            <a:r>
              <a:rPr sz="2400" spc="-65" dirty="0">
                <a:latin typeface="Calibri"/>
                <a:cs typeface="Calibri"/>
              </a:rPr>
              <a:t> </a:t>
            </a:r>
            <a:r>
              <a:rPr sz="2400" spc="-10" dirty="0">
                <a:latin typeface="Calibri"/>
                <a:cs typeface="Calibri"/>
              </a:rPr>
              <a:t>density</a:t>
            </a:r>
            <a:endParaRPr sz="2400" dirty="0">
              <a:latin typeface="Calibri"/>
              <a:cs typeface="Calibri"/>
            </a:endParaRPr>
          </a:p>
        </p:txBody>
      </p:sp>
      <p:sp>
        <p:nvSpPr>
          <p:cNvPr id="11" name="object 11"/>
          <p:cNvSpPr txBox="1"/>
          <p:nvPr/>
        </p:nvSpPr>
        <p:spPr>
          <a:xfrm>
            <a:off x="8780526" y="528319"/>
            <a:ext cx="2325370" cy="392430"/>
          </a:xfrm>
          <a:prstGeom prst="rect">
            <a:avLst/>
          </a:prstGeom>
        </p:spPr>
        <p:txBody>
          <a:bodyPr vert="horz" wrap="square" lIns="0" tIns="13335" rIns="0" bIns="0" rtlCol="0">
            <a:spAutoFit/>
          </a:bodyPr>
          <a:lstStyle/>
          <a:p>
            <a:pPr marL="12700">
              <a:lnSpc>
                <a:spcPct val="100000"/>
              </a:lnSpc>
              <a:spcBef>
                <a:spcPts val="105"/>
              </a:spcBef>
            </a:pPr>
            <a:r>
              <a:rPr sz="2400" b="1" spc="-10" dirty="0">
                <a:latin typeface="Calibri"/>
                <a:cs typeface="Calibri"/>
              </a:rPr>
              <a:t>Probability</a:t>
            </a:r>
            <a:r>
              <a:rPr sz="2400" b="1" spc="-40" dirty="0">
                <a:latin typeface="Calibri"/>
                <a:cs typeface="Calibri"/>
              </a:rPr>
              <a:t> </a:t>
            </a:r>
            <a:r>
              <a:rPr sz="2400" b="1" spc="-10" dirty="0">
                <a:latin typeface="Calibri"/>
                <a:cs typeface="Calibri"/>
              </a:rPr>
              <a:t>Recap:</a:t>
            </a:r>
            <a:endParaRPr sz="2400">
              <a:latin typeface="Calibri"/>
              <a:cs typeface="Calibri"/>
            </a:endParaRPr>
          </a:p>
        </p:txBody>
      </p:sp>
      <p:sp>
        <p:nvSpPr>
          <p:cNvPr id="12" name="object 12"/>
          <p:cNvSpPr txBox="1"/>
          <p:nvPr/>
        </p:nvSpPr>
        <p:spPr>
          <a:xfrm>
            <a:off x="8780526" y="1267523"/>
            <a:ext cx="3084195" cy="1846580"/>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Density</a:t>
            </a:r>
            <a:r>
              <a:rPr sz="2400" b="1" spc="-15" dirty="0">
                <a:latin typeface="Calibri"/>
                <a:cs typeface="Calibri"/>
              </a:rPr>
              <a:t> </a:t>
            </a:r>
            <a:r>
              <a:rPr sz="2400" b="1" spc="-10" dirty="0">
                <a:latin typeface="Calibri"/>
                <a:cs typeface="Calibri"/>
              </a:rPr>
              <a:t>Function</a:t>
            </a:r>
            <a:endParaRPr sz="2400">
              <a:latin typeface="Calibri"/>
              <a:cs typeface="Calibri"/>
            </a:endParaRPr>
          </a:p>
          <a:p>
            <a:pPr marL="12700" marR="5080">
              <a:lnSpc>
                <a:spcPct val="99200"/>
              </a:lnSpc>
              <a:spcBef>
                <a:spcPts val="30"/>
              </a:spcBef>
            </a:pPr>
            <a:r>
              <a:rPr sz="2400" dirty="0">
                <a:latin typeface="Calibri"/>
                <a:cs typeface="Calibri"/>
              </a:rPr>
              <a:t>p(x)</a:t>
            </a:r>
            <a:r>
              <a:rPr sz="2400" spc="-65" dirty="0">
                <a:latin typeface="Calibri"/>
                <a:cs typeface="Calibri"/>
              </a:rPr>
              <a:t> </a:t>
            </a:r>
            <a:r>
              <a:rPr sz="2400" dirty="0">
                <a:latin typeface="Calibri"/>
                <a:cs typeface="Calibri"/>
              </a:rPr>
              <a:t>assigns</a:t>
            </a:r>
            <a:r>
              <a:rPr sz="2400" spc="-40" dirty="0">
                <a:latin typeface="Calibri"/>
                <a:cs typeface="Calibri"/>
              </a:rPr>
              <a:t> </a:t>
            </a:r>
            <a:r>
              <a:rPr sz="2400" dirty="0">
                <a:latin typeface="Calibri"/>
                <a:cs typeface="Calibri"/>
              </a:rPr>
              <a:t>a</a:t>
            </a:r>
            <a:r>
              <a:rPr sz="2400" spc="-5" dirty="0">
                <a:latin typeface="Calibri"/>
                <a:cs typeface="Calibri"/>
              </a:rPr>
              <a:t> </a:t>
            </a:r>
            <a:r>
              <a:rPr sz="2400" spc="-10" dirty="0">
                <a:latin typeface="Calibri"/>
                <a:cs typeface="Calibri"/>
              </a:rPr>
              <a:t>positive </a:t>
            </a:r>
            <a:r>
              <a:rPr sz="2400" dirty="0">
                <a:latin typeface="Calibri"/>
                <a:cs typeface="Calibri"/>
              </a:rPr>
              <a:t>number</a:t>
            </a:r>
            <a:r>
              <a:rPr sz="2400" spc="-90" dirty="0">
                <a:latin typeface="Calibri"/>
                <a:cs typeface="Calibri"/>
              </a:rPr>
              <a:t> </a:t>
            </a:r>
            <a:r>
              <a:rPr sz="2400" dirty="0">
                <a:latin typeface="Calibri"/>
                <a:cs typeface="Calibri"/>
              </a:rPr>
              <a:t>to</a:t>
            </a:r>
            <a:r>
              <a:rPr sz="2400" spc="-45" dirty="0">
                <a:latin typeface="Calibri"/>
                <a:cs typeface="Calibri"/>
              </a:rPr>
              <a:t> </a:t>
            </a:r>
            <a:r>
              <a:rPr sz="2400" dirty="0">
                <a:latin typeface="Calibri"/>
                <a:cs typeface="Calibri"/>
              </a:rPr>
              <a:t>each</a:t>
            </a:r>
            <a:r>
              <a:rPr sz="2400" spc="40" dirty="0">
                <a:latin typeface="Calibri"/>
                <a:cs typeface="Calibri"/>
              </a:rPr>
              <a:t> </a:t>
            </a:r>
            <a:r>
              <a:rPr sz="2400" spc="-10" dirty="0">
                <a:latin typeface="Calibri"/>
                <a:cs typeface="Calibri"/>
              </a:rPr>
              <a:t>possible </a:t>
            </a:r>
            <a:r>
              <a:rPr sz="2400" dirty="0">
                <a:latin typeface="Calibri"/>
                <a:cs typeface="Calibri"/>
              </a:rPr>
              <a:t>x;</a:t>
            </a:r>
            <a:r>
              <a:rPr sz="2400" spc="-85" dirty="0">
                <a:latin typeface="Calibri"/>
                <a:cs typeface="Calibri"/>
              </a:rPr>
              <a:t> </a:t>
            </a:r>
            <a:r>
              <a:rPr sz="2400" dirty="0">
                <a:latin typeface="Calibri"/>
                <a:cs typeface="Calibri"/>
              </a:rPr>
              <a:t>higher</a:t>
            </a:r>
            <a:r>
              <a:rPr sz="2400" spc="-25" dirty="0">
                <a:latin typeface="Calibri"/>
                <a:cs typeface="Calibri"/>
              </a:rPr>
              <a:t> </a:t>
            </a:r>
            <a:r>
              <a:rPr sz="2400" dirty="0">
                <a:latin typeface="Calibri"/>
                <a:cs typeface="Calibri"/>
              </a:rPr>
              <a:t>numbers</a:t>
            </a:r>
            <a:r>
              <a:rPr sz="2400" spc="-50" dirty="0">
                <a:latin typeface="Calibri"/>
                <a:cs typeface="Calibri"/>
              </a:rPr>
              <a:t> </a:t>
            </a:r>
            <a:r>
              <a:rPr sz="2400" spc="-20" dirty="0">
                <a:latin typeface="Calibri"/>
                <a:cs typeface="Calibri"/>
              </a:rPr>
              <a:t>mean </a:t>
            </a:r>
            <a:r>
              <a:rPr sz="2400" dirty="0">
                <a:latin typeface="Calibri"/>
                <a:cs typeface="Calibri"/>
              </a:rPr>
              <a:t>x</a:t>
            </a:r>
            <a:r>
              <a:rPr sz="2400" spc="-70" dirty="0">
                <a:latin typeface="Calibri"/>
                <a:cs typeface="Calibri"/>
              </a:rPr>
              <a:t> </a:t>
            </a:r>
            <a:r>
              <a:rPr sz="2400" dirty="0">
                <a:latin typeface="Calibri"/>
                <a:cs typeface="Calibri"/>
              </a:rPr>
              <a:t>is</a:t>
            </a:r>
            <a:r>
              <a:rPr sz="2400" spc="-50" dirty="0">
                <a:latin typeface="Calibri"/>
                <a:cs typeface="Calibri"/>
              </a:rPr>
              <a:t> </a:t>
            </a:r>
            <a:r>
              <a:rPr sz="2400" dirty="0">
                <a:latin typeface="Calibri"/>
                <a:cs typeface="Calibri"/>
              </a:rPr>
              <a:t>more</a:t>
            </a:r>
            <a:r>
              <a:rPr sz="2400" spc="15" dirty="0">
                <a:latin typeface="Calibri"/>
                <a:cs typeface="Calibri"/>
              </a:rPr>
              <a:t> </a:t>
            </a:r>
            <a:r>
              <a:rPr sz="2400" spc="-10" dirty="0">
                <a:latin typeface="Calibri"/>
                <a:cs typeface="Calibri"/>
              </a:rPr>
              <a:t>likely</a:t>
            </a:r>
            <a:endParaRPr sz="2400">
              <a:latin typeface="Calibri"/>
              <a:cs typeface="Calibri"/>
            </a:endParaRPr>
          </a:p>
        </p:txBody>
      </p:sp>
      <p:sp>
        <p:nvSpPr>
          <p:cNvPr id="13" name="object 13"/>
          <p:cNvSpPr txBox="1"/>
          <p:nvPr/>
        </p:nvSpPr>
        <p:spPr>
          <a:xfrm>
            <a:off x="8780526" y="3373691"/>
            <a:ext cx="2637790" cy="75819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Density</a:t>
            </a:r>
            <a:r>
              <a:rPr sz="2400" spc="10" dirty="0">
                <a:latin typeface="Calibri"/>
                <a:cs typeface="Calibri"/>
              </a:rPr>
              <a:t> </a:t>
            </a:r>
            <a:r>
              <a:rPr sz="2400" dirty="0">
                <a:latin typeface="Calibri"/>
                <a:cs typeface="Calibri"/>
              </a:rPr>
              <a:t>functions</a:t>
            </a:r>
            <a:r>
              <a:rPr sz="2400" spc="-85" dirty="0">
                <a:latin typeface="Calibri"/>
                <a:cs typeface="Calibri"/>
              </a:rPr>
              <a:t> </a:t>
            </a:r>
            <a:r>
              <a:rPr sz="2400" spc="-25" dirty="0">
                <a:latin typeface="Calibri"/>
                <a:cs typeface="Calibri"/>
              </a:rPr>
              <a:t>are</a:t>
            </a:r>
            <a:endParaRPr sz="2400">
              <a:latin typeface="Calibri"/>
              <a:cs typeface="Calibri"/>
            </a:endParaRPr>
          </a:p>
          <a:p>
            <a:pPr marL="12700">
              <a:lnSpc>
                <a:spcPct val="100000"/>
              </a:lnSpc>
              <a:spcBef>
                <a:spcPts val="5"/>
              </a:spcBef>
            </a:pPr>
            <a:r>
              <a:rPr sz="2400" b="1" spc="-10" dirty="0">
                <a:latin typeface="Calibri"/>
                <a:cs typeface="Calibri"/>
              </a:rPr>
              <a:t>normalized</a:t>
            </a:r>
            <a:r>
              <a:rPr sz="2400" spc="-10" dirty="0">
                <a:latin typeface="Calibri"/>
                <a:cs typeface="Calibri"/>
              </a:rPr>
              <a:t>:</a:t>
            </a:r>
            <a:endParaRPr sz="24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309244"/>
            <a:ext cx="7381875" cy="636270"/>
          </a:xfrm>
          <a:prstGeom prst="rect">
            <a:avLst/>
          </a:prstGeom>
        </p:spPr>
        <p:txBody>
          <a:bodyPr vert="horz" wrap="square" lIns="0" tIns="13335" rIns="0" bIns="0" rtlCol="0">
            <a:spAutoFit/>
          </a:bodyPr>
          <a:lstStyle/>
          <a:p>
            <a:pPr marL="12700">
              <a:lnSpc>
                <a:spcPct val="100000"/>
              </a:lnSpc>
              <a:spcBef>
                <a:spcPts val="105"/>
              </a:spcBef>
            </a:pPr>
            <a:r>
              <a:rPr sz="4000" spc="-10" dirty="0"/>
              <a:t>Discriminative</a:t>
            </a:r>
            <a:r>
              <a:rPr sz="4000" spc="-170" dirty="0"/>
              <a:t> </a:t>
            </a:r>
            <a:r>
              <a:rPr sz="4000" dirty="0"/>
              <a:t>vs</a:t>
            </a:r>
            <a:r>
              <a:rPr sz="4000" spc="-120" dirty="0"/>
              <a:t> </a:t>
            </a:r>
            <a:r>
              <a:rPr sz="4000" spc="-10" dirty="0"/>
              <a:t>Generative</a:t>
            </a:r>
            <a:r>
              <a:rPr sz="4000" spc="-135" dirty="0"/>
              <a:t> </a:t>
            </a:r>
            <a:r>
              <a:rPr sz="4000" spc="-10" dirty="0"/>
              <a:t>Models</a:t>
            </a:r>
            <a:endParaRPr sz="4000"/>
          </a:p>
        </p:txBody>
      </p:sp>
      <p:sp>
        <p:nvSpPr>
          <p:cNvPr id="3" name="object 3"/>
          <p:cNvSpPr txBox="1"/>
          <p:nvPr/>
        </p:nvSpPr>
        <p:spPr>
          <a:xfrm>
            <a:off x="365759" y="1402080"/>
            <a:ext cx="3606800" cy="1625600"/>
          </a:xfrm>
          <a:prstGeom prst="rect">
            <a:avLst/>
          </a:prstGeom>
          <a:ln w="63500">
            <a:solidFill>
              <a:srgbClr val="2E528F"/>
            </a:solidFill>
          </a:ln>
        </p:spPr>
        <p:txBody>
          <a:bodyPr vert="horz" wrap="square" lIns="0" tIns="210820" rIns="0" bIns="0" rtlCol="0">
            <a:spAutoFit/>
          </a:bodyPr>
          <a:lstStyle/>
          <a:p>
            <a:pPr marL="119380" marR="220979">
              <a:lnSpc>
                <a:spcPct val="89400"/>
              </a:lnSpc>
              <a:spcBef>
                <a:spcPts val="1660"/>
              </a:spcBef>
            </a:pPr>
            <a:r>
              <a:rPr sz="2800" b="1" dirty="0">
                <a:latin typeface="Calibri"/>
                <a:cs typeface="Calibri"/>
              </a:rPr>
              <a:t>Discriminative</a:t>
            </a:r>
            <a:r>
              <a:rPr sz="2800" b="1" spc="-140" dirty="0">
                <a:latin typeface="Calibri"/>
                <a:cs typeface="Calibri"/>
              </a:rPr>
              <a:t> </a:t>
            </a:r>
            <a:r>
              <a:rPr sz="2800" b="1" spc="-10" dirty="0">
                <a:latin typeface="Calibri"/>
                <a:cs typeface="Calibri"/>
              </a:rPr>
              <a:t>Model: </a:t>
            </a:r>
            <a:r>
              <a:rPr sz="2800" dirty="0">
                <a:latin typeface="Calibri"/>
                <a:cs typeface="Calibri"/>
              </a:rPr>
              <a:t>Learn</a:t>
            </a:r>
            <a:r>
              <a:rPr sz="2800" spc="-35"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5" dirty="0">
                <a:latin typeface="Calibri"/>
                <a:cs typeface="Calibri"/>
              </a:rPr>
              <a:t> </a:t>
            </a:r>
            <a:r>
              <a:rPr sz="2800" spc="-10" dirty="0">
                <a:latin typeface="Calibri"/>
                <a:cs typeface="Calibri"/>
              </a:rPr>
              <a:t>p(y|x)</a:t>
            </a:r>
            <a:endParaRPr sz="2800">
              <a:latin typeface="Calibri"/>
              <a:cs typeface="Calibri"/>
            </a:endParaRPr>
          </a:p>
        </p:txBody>
      </p:sp>
      <p:sp>
        <p:nvSpPr>
          <p:cNvPr id="4" name="object 4"/>
          <p:cNvSpPr txBox="1"/>
          <p:nvPr/>
        </p:nvSpPr>
        <p:spPr>
          <a:xfrm>
            <a:off x="469582" y="3349879"/>
            <a:ext cx="3437890" cy="2620645"/>
          </a:xfrm>
          <a:prstGeom prst="rect">
            <a:avLst/>
          </a:prstGeom>
        </p:spPr>
        <p:txBody>
          <a:bodyPr vert="horz" wrap="square" lIns="0" tIns="58419" rIns="0" bIns="0" rtlCol="0">
            <a:spAutoFit/>
          </a:bodyPr>
          <a:lstStyle/>
          <a:p>
            <a:pPr marL="12700" marR="636905" algn="just">
              <a:lnSpc>
                <a:spcPct val="89400"/>
              </a:lnSpc>
              <a:spcBef>
                <a:spcPts val="459"/>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3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a:p>
            <a:pPr>
              <a:lnSpc>
                <a:spcPct val="100000"/>
              </a:lnSpc>
              <a:spcBef>
                <a:spcPts val="5"/>
              </a:spcBef>
            </a:pPr>
            <a:endParaRPr sz="4100">
              <a:latin typeface="Calibri"/>
              <a:cs typeface="Calibri"/>
            </a:endParaRPr>
          </a:p>
          <a:p>
            <a:pPr marL="12700" marR="5080">
              <a:lnSpc>
                <a:spcPts val="3050"/>
              </a:lnSpc>
            </a:pPr>
            <a:r>
              <a:rPr sz="2800" b="1" dirty="0">
                <a:latin typeface="Calibri"/>
                <a:cs typeface="Calibri"/>
              </a:rPr>
              <a:t>Conditional</a:t>
            </a:r>
            <a:r>
              <a:rPr sz="2800" b="1" spc="-80"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5" dirty="0">
                <a:latin typeface="Calibri"/>
                <a:cs typeface="Calibri"/>
              </a:rPr>
              <a:t> </a:t>
            </a:r>
            <a:r>
              <a:rPr sz="2800" spc="-10" dirty="0">
                <a:latin typeface="Calibri"/>
                <a:cs typeface="Calibri"/>
              </a:rPr>
              <a:t>p(x|y)</a:t>
            </a:r>
            <a:endParaRPr sz="2800">
              <a:latin typeface="Calibri"/>
              <a:cs typeface="Calibri"/>
            </a:endParaRPr>
          </a:p>
        </p:txBody>
      </p:sp>
      <p:pic>
        <p:nvPicPr>
          <p:cNvPr id="5" name="object 5"/>
          <p:cNvPicPr/>
          <p:nvPr/>
        </p:nvPicPr>
        <p:blipFill>
          <a:blip r:embed="rId3" cstate="print"/>
          <a:stretch>
            <a:fillRect/>
          </a:stretch>
        </p:blipFill>
        <p:spPr>
          <a:xfrm>
            <a:off x="4307840" y="1798320"/>
            <a:ext cx="1767839" cy="1534160"/>
          </a:xfrm>
          <a:prstGeom prst="rect">
            <a:avLst/>
          </a:prstGeom>
        </p:spPr>
      </p:pic>
      <p:sp>
        <p:nvSpPr>
          <p:cNvPr id="6" name="object 6"/>
          <p:cNvSpPr txBox="1"/>
          <p:nvPr/>
        </p:nvSpPr>
        <p:spPr>
          <a:xfrm>
            <a:off x="4663440" y="1265491"/>
            <a:ext cx="1044575" cy="452755"/>
          </a:xfrm>
          <a:prstGeom prst="rect">
            <a:avLst/>
          </a:prstGeom>
        </p:spPr>
        <p:txBody>
          <a:bodyPr vert="horz" wrap="square" lIns="0" tIns="12700" rIns="0" bIns="0" rtlCol="0">
            <a:spAutoFit/>
          </a:bodyPr>
          <a:lstStyle/>
          <a:p>
            <a:pPr marL="12700">
              <a:lnSpc>
                <a:spcPct val="100000"/>
              </a:lnSpc>
              <a:spcBef>
                <a:spcPts val="100"/>
              </a:spcBef>
            </a:pPr>
            <a:r>
              <a:rPr sz="2800" b="1" dirty="0">
                <a:latin typeface="Calibri"/>
                <a:cs typeface="Calibri"/>
              </a:rPr>
              <a:t>Data</a:t>
            </a:r>
            <a:r>
              <a:rPr sz="2800" dirty="0">
                <a:latin typeface="Calibri"/>
                <a:cs typeface="Calibri"/>
              </a:rPr>
              <a:t>:</a:t>
            </a:r>
            <a:r>
              <a:rPr sz="2800" spc="-95" dirty="0">
                <a:latin typeface="Calibri"/>
                <a:cs typeface="Calibri"/>
              </a:rPr>
              <a:t> </a:t>
            </a:r>
            <a:r>
              <a:rPr sz="2800" spc="-50" dirty="0">
                <a:latin typeface="Calibri"/>
                <a:cs typeface="Calibri"/>
              </a:rPr>
              <a:t>x</a:t>
            </a:r>
            <a:endParaRPr sz="2800">
              <a:latin typeface="Calibri"/>
              <a:cs typeface="Calibri"/>
            </a:endParaRPr>
          </a:p>
        </p:txBody>
      </p:sp>
      <p:sp>
        <p:nvSpPr>
          <p:cNvPr id="7" name="object 7"/>
          <p:cNvSpPr/>
          <p:nvPr/>
        </p:nvSpPr>
        <p:spPr>
          <a:xfrm>
            <a:off x="9882885" y="5018023"/>
            <a:ext cx="550545" cy="282575"/>
          </a:xfrm>
          <a:custGeom>
            <a:avLst/>
            <a:gdLst/>
            <a:ahLst/>
            <a:cxnLst/>
            <a:rect l="l" t="t" r="r" b="b"/>
            <a:pathLst>
              <a:path w="550545" h="282575">
                <a:moveTo>
                  <a:pt x="460375" y="0"/>
                </a:moveTo>
                <a:lnTo>
                  <a:pt x="456311" y="11430"/>
                </a:lnTo>
                <a:lnTo>
                  <a:pt x="472674" y="18504"/>
                </a:lnTo>
                <a:lnTo>
                  <a:pt x="486727" y="28305"/>
                </a:lnTo>
                <a:lnTo>
                  <a:pt x="515260" y="73852"/>
                </a:lnTo>
                <a:lnTo>
                  <a:pt x="523591" y="115623"/>
                </a:lnTo>
                <a:lnTo>
                  <a:pt x="524637" y="139700"/>
                </a:lnTo>
                <a:lnTo>
                  <a:pt x="523589" y="164580"/>
                </a:lnTo>
                <a:lnTo>
                  <a:pt x="515207" y="207529"/>
                </a:lnTo>
                <a:lnTo>
                  <a:pt x="486727" y="253777"/>
                </a:lnTo>
                <a:lnTo>
                  <a:pt x="456819" y="270763"/>
                </a:lnTo>
                <a:lnTo>
                  <a:pt x="460375" y="282320"/>
                </a:lnTo>
                <a:lnTo>
                  <a:pt x="498871" y="264239"/>
                </a:lnTo>
                <a:lnTo>
                  <a:pt x="527177" y="232917"/>
                </a:lnTo>
                <a:lnTo>
                  <a:pt x="544607" y="191071"/>
                </a:lnTo>
                <a:lnTo>
                  <a:pt x="550418" y="141224"/>
                </a:lnTo>
                <a:lnTo>
                  <a:pt x="548963" y="115339"/>
                </a:lnTo>
                <a:lnTo>
                  <a:pt x="537291" y="69429"/>
                </a:lnTo>
                <a:lnTo>
                  <a:pt x="514167" y="32093"/>
                </a:lnTo>
                <a:lnTo>
                  <a:pt x="480829" y="7379"/>
                </a:lnTo>
                <a:lnTo>
                  <a:pt x="460375" y="0"/>
                </a:lnTo>
                <a:close/>
              </a:path>
              <a:path w="550545" h="282575">
                <a:moveTo>
                  <a:pt x="90043" y="0"/>
                </a:moveTo>
                <a:lnTo>
                  <a:pt x="51546" y="18081"/>
                </a:lnTo>
                <a:lnTo>
                  <a:pt x="23241" y="49402"/>
                </a:lnTo>
                <a:lnTo>
                  <a:pt x="5810" y="91408"/>
                </a:lnTo>
                <a:lnTo>
                  <a:pt x="0" y="141224"/>
                </a:lnTo>
                <a:lnTo>
                  <a:pt x="1450" y="167159"/>
                </a:lnTo>
                <a:lnTo>
                  <a:pt x="13019" y="212982"/>
                </a:lnTo>
                <a:lnTo>
                  <a:pt x="36018" y="250227"/>
                </a:lnTo>
                <a:lnTo>
                  <a:pt x="69494" y="274941"/>
                </a:lnTo>
                <a:lnTo>
                  <a:pt x="90043" y="282320"/>
                </a:lnTo>
                <a:lnTo>
                  <a:pt x="93599" y="270763"/>
                </a:lnTo>
                <a:lnTo>
                  <a:pt x="77475" y="263663"/>
                </a:lnTo>
                <a:lnTo>
                  <a:pt x="63579" y="253777"/>
                </a:lnTo>
                <a:lnTo>
                  <a:pt x="35083" y="207529"/>
                </a:lnTo>
                <a:lnTo>
                  <a:pt x="26701" y="164580"/>
                </a:lnTo>
                <a:lnTo>
                  <a:pt x="25654" y="139700"/>
                </a:lnTo>
                <a:lnTo>
                  <a:pt x="26701" y="115623"/>
                </a:lnTo>
                <a:lnTo>
                  <a:pt x="35083" y="73852"/>
                </a:lnTo>
                <a:lnTo>
                  <a:pt x="63674" y="28305"/>
                </a:lnTo>
                <a:lnTo>
                  <a:pt x="93980" y="11430"/>
                </a:lnTo>
                <a:lnTo>
                  <a:pt x="90043" y="0"/>
                </a:lnTo>
                <a:close/>
              </a:path>
            </a:pathLst>
          </a:custGeom>
          <a:solidFill>
            <a:srgbClr val="000000"/>
          </a:solidFill>
        </p:spPr>
        <p:txBody>
          <a:bodyPr wrap="square" lIns="0" tIns="0" rIns="0" bIns="0" rtlCol="0"/>
          <a:lstStyle/>
          <a:p>
            <a:endParaRPr/>
          </a:p>
        </p:txBody>
      </p:sp>
      <p:sp>
        <p:nvSpPr>
          <p:cNvPr id="8" name="object 8"/>
          <p:cNvSpPr txBox="1"/>
          <p:nvPr/>
        </p:nvSpPr>
        <p:spPr>
          <a:xfrm>
            <a:off x="8916034" y="4942840"/>
            <a:ext cx="3011805" cy="671195"/>
          </a:xfrm>
          <a:prstGeom prst="rect">
            <a:avLst/>
          </a:prstGeom>
        </p:spPr>
        <p:txBody>
          <a:bodyPr vert="horz" wrap="square" lIns="0" tIns="13335" rIns="0" bIns="0" rtlCol="0">
            <a:spAutoFit/>
          </a:bodyPr>
          <a:lstStyle/>
          <a:p>
            <a:pPr marL="12700">
              <a:lnSpc>
                <a:spcPct val="100000"/>
              </a:lnSpc>
              <a:spcBef>
                <a:spcPts val="105"/>
              </a:spcBef>
              <a:tabLst>
                <a:tab pos="591820" algn="l"/>
                <a:tab pos="1069975" algn="l"/>
                <a:tab pos="1547495" algn="l"/>
                <a:tab pos="1903730" algn="l"/>
                <a:tab pos="2340610" algn="l"/>
                <a:tab pos="2828925" algn="l"/>
              </a:tabLst>
            </a:pPr>
            <a:r>
              <a:rPr sz="2400" spc="475" dirty="0">
                <a:latin typeface="Cambria Math"/>
                <a:cs typeface="Cambria Math"/>
              </a:rPr>
              <a:t>න</a:t>
            </a:r>
            <a:r>
              <a:rPr sz="2400" dirty="0">
                <a:latin typeface="Cambria Math"/>
                <a:cs typeface="Cambria Math"/>
              </a:rPr>
              <a:t>	</a:t>
            </a:r>
            <a:r>
              <a:rPr sz="2400" spc="-50" dirty="0">
                <a:latin typeface="Cambria Math"/>
                <a:cs typeface="Cambria Math"/>
              </a:rPr>
              <a:t>𝑝</a:t>
            </a:r>
            <a:r>
              <a:rPr sz="2400" dirty="0">
                <a:latin typeface="Cambria Math"/>
                <a:cs typeface="Cambria Math"/>
              </a:rPr>
              <a:t>	</a:t>
            </a:r>
            <a:r>
              <a:rPr sz="2400" spc="-50" dirty="0">
                <a:latin typeface="Cambria Math"/>
                <a:cs typeface="Cambria Math"/>
              </a:rPr>
              <a:t>𝑥</a:t>
            </a:r>
            <a:r>
              <a:rPr sz="2400" dirty="0">
                <a:latin typeface="Cambria Math"/>
                <a:cs typeface="Cambria Math"/>
              </a:rPr>
              <a:t>	</a:t>
            </a:r>
            <a:r>
              <a:rPr sz="2400" spc="-50" dirty="0">
                <a:latin typeface="Cambria Math"/>
                <a:cs typeface="Cambria Math"/>
              </a:rPr>
              <a:t>𝑑</a:t>
            </a:r>
            <a:r>
              <a:rPr sz="2400" dirty="0">
                <a:latin typeface="Cambria Math"/>
                <a:cs typeface="Cambria Math"/>
              </a:rPr>
              <a:t>	</a:t>
            </a:r>
            <a:r>
              <a:rPr sz="2400" spc="-50" dirty="0">
                <a:latin typeface="Cambria Math"/>
                <a:cs typeface="Cambria Math"/>
              </a:rPr>
              <a:t>𝑥</a:t>
            </a:r>
            <a:r>
              <a:rPr sz="2400" dirty="0">
                <a:latin typeface="Cambria Math"/>
                <a:cs typeface="Cambria Math"/>
              </a:rPr>
              <a:t>	</a:t>
            </a:r>
            <a:r>
              <a:rPr sz="2400" spc="-50" dirty="0">
                <a:latin typeface="Cambria Math"/>
                <a:cs typeface="Cambria Math"/>
              </a:rPr>
              <a:t>=</a:t>
            </a:r>
            <a:r>
              <a:rPr sz="2400" dirty="0">
                <a:latin typeface="Cambria Math"/>
                <a:cs typeface="Cambria Math"/>
              </a:rPr>
              <a:t>	</a:t>
            </a:r>
            <a:r>
              <a:rPr sz="2400" spc="-50" dirty="0">
                <a:latin typeface="Cambria Math"/>
                <a:cs typeface="Cambria Math"/>
              </a:rPr>
              <a:t>1</a:t>
            </a:r>
            <a:endParaRPr sz="2400">
              <a:latin typeface="Cambria Math"/>
              <a:cs typeface="Cambria Math"/>
            </a:endParaRPr>
          </a:p>
          <a:p>
            <a:pPr marL="144780">
              <a:lnSpc>
                <a:spcPct val="100000"/>
              </a:lnSpc>
              <a:spcBef>
                <a:spcPts val="95"/>
              </a:spcBef>
            </a:pPr>
            <a:r>
              <a:rPr sz="1750" spc="25" dirty="0">
                <a:latin typeface="Cambria Math"/>
                <a:cs typeface="Cambria Math"/>
              </a:rPr>
              <a:t>𝑋</a:t>
            </a:r>
            <a:endParaRPr sz="1750">
              <a:latin typeface="Cambria Math"/>
              <a:cs typeface="Cambria Math"/>
            </a:endParaRPr>
          </a:p>
        </p:txBody>
      </p:sp>
      <p:sp>
        <p:nvSpPr>
          <p:cNvPr id="9" name="object 9"/>
          <p:cNvSpPr txBox="1"/>
          <p:nvPr/>
        </p:nvSpPr>
        <p:spPr>
          <a:xfrm>
            <a:off x="8824594" y="5950584"/>
            <a:ext cx="2522220" cy="75819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Calibri"/>
                <a:cs typeface="Calibri"/>
              </a:rPr>
              <a:t>Different</a:t>
            </a:r>
            <a:r>
              <a:rPr sz="2400" spc="-110" dirty="0">
                <a:latin typeface="Calibri"/>
                <a:cs typeface="Calibri"/>
              </a:rPr>
              <a:t> </a:t>
            </a:r>
            <a:r>
              <a:rPr sz="2400" dirty="0">
                <a:latin typeface="Calibri"/>
                <a:cs typeface="Calibri"/>
              </a:rPr>
              <a:t>values</a:t>
            </a:r>
            <a:r>
              <a:rPr sz="2400" spc="-85" dirty="0">
                <a:latin typeface="Calibri"/>
                <a:cs typeface="Calibri"/>
              </a:rPr>
              <a:t> </a:t>
            </a:r>
            <a:r>
              <a:rPr sz="2400" dirty="0">
                <a:latin typeface="Calibri"/>
                <a:cs typeface="Calibri"/>
              </a:rPr>
              <a:t>of</a:t>
            </a:r>
            <a:r>
              <a:rPr sz="2400" spc="35" dirty="0">
                <a:latin typeface="Calibri"/>
                <a:cs typeface="Calibri"/>
              </a:rPr>
              <a:t> </a:t>
            </a:r>
            <a:r>
              <a:rPr sz="2400" spc="-50" dirty="0">
                <a:latin typeface="Calibri"/>
                <a:cs typeface="Calibri"/>
              </a:rPr>
              <a:t>x</a:t>
            </a:r>
            <a:endParaRPr sz="2400">
              <a:latin typeface="Calibri"/>
              <a:cs typeface="Calibri"/>
            </a:endParaRPr>
          </a:p>
          <a:p>
            <a:pPr marL="12700">
              <a:lnSpc>
                <a:spcPct val="100000"/>
              </a:lnSpc>
              <a:spcBef>
                <a:spcPts val="5"/>
              </a:spcBef>
            </a:pPr>
            <a:r>
              <a:rPr sz="2400" b="1" spc="-10" dirty="0">
                <a:latin typeface="Calibri"/>
                <a:cs typeface="Calibri"/>
              </a:rPr>
              <a:t>compete</a:t>
            </a:r>
            <a:r>
              <a:rPr sz="2400" b="1" spc="-114" dirty="0">
                <a:latin typeface="Calibri"/>
                <a:cs typeface="Calibri"/>
              </a:rPr>
              <a:t> </a:t>
            </a:r>
            <a:r>
              <a:rPr sz="2400" dirty="0">
                <a:latin typeface="Calibri"/>
                <a:cs typeface="Calibri"/>
              </a:rPr>
              <a:t>for</a:t>
            </a:r>
            <a:r>
              <a:rPr sz="2400" spc="-70" dirty="0">
                <a:latin typeface="Calibri"/>
                <a:cs typeface="Calibri"/>
              </a:rPr>
              <a:t> </a:t>
            </a:r>
            <a:r>
              <a:rPr sz="2400" spc="-10" dirty="0">
                <a:latin typeface="Calibri"/>
                <a:cs typeface="Calibri"/>
              </a:rPr>
              <a:t>density</a:t>
            </a:r>
            <a:endParaRPr sz="2400">
              <a:latin typeface="Calibri"/>
              <a:cs typeface="Calibri"/>
            </a:endParaRPr>
          </a:p>
        </p:txBody>
      </p:sp>
      <p:sp>
        <p:nvSpPr>
          <p:cNvPr id="10" name="object 10"/>
          <p:cNvSpPr txBox="1"/>
          <p:nvPr/>
        </p:nvSpPr>
        <p:spPr>
          <a:xfrm>
            <a:off x="4387215" y="4008120"/>
            <a:ext cx="3740785" cy="748665"/>
          </a:xfrm>
          <a:prstGeom prst="rect">
            <a:avLst/>
          </a:prstGeom>
        </p:spPr>
        <p:txBody>
          <a:bodyPr vert="horz" wrap="square" lIns="0" tIns="13335" rIns="0" bIns="0" rtlCol="0">
            <a:spAutoFit/>
          </a:bodyPr>
          <a:lstStyle/>
          <a:p>
            <a:pPr marL="12700">
              <a:lnSpc>
                <a:spcPts val="2845"/>
              </a:lnSpc>
              <a:spcBef>
                <a:spcPts val="105"/>
              </a:spcBef>
            </a:pPr>
            <a:r>
              <a:rPr sz="2400" b="1" dirty="0">
                <a:latin typeface="Calibri"/>
                <a:cs typeface="Calibri"/>
              </a:rPr>
              <a:t>Density</a:t>
            </a:r>
            <a:r>
              <a:rPr sz="2400" b="1" spc="-15" dirty="0">
                <a:latin typeface="Calibri"/>
                <a:cs typeface="Calibri"/>
              </a:rPr>
              <a:t> </a:t>
            </a:r>
            <a:r>
              <a:rPr sz="2400" b="1" spc="-10" dirty="0">
                <a:latin typeface="Calibri"/>
                <a:cs typeface="Calibri"/>
              </a:rPr>
              <a:t>Function</a:t>
            </a:r>
            <a:endParaRPr sz="2400">
              <a:latin typeface="Calibri"/>
              <a:cs typeface="Calibri"/>
            </a:endParaRPr>
          </a:p>
          <a:p>
            <a:pPr marL="12700">
              <a:lnSpc>
                <a:spcPts val="2845"/>
              </a:lnSpc>
            </a:pPr>
            <a:r>
              <a:rPr sz="2400" dirty="0">
                <a:latin typeface="Calibri"/>
                <a:cs typeface="Calibri"/>
              </a:rPr>
              <a:t>p(x)</a:t>
            </a:r>
            <a:r>
              <a:rPr sz="2400" spc="-55" dirty="0">
                <a:latin typeface="Calibri"/>
                <a:cs typeface="Calibri"/>
              </a:rPr>
              <a:t> </a:t>
            </a:r>
            <a:r>
              <a:rPr sz="2400" dirty="0">
                <a:latin typeface="Calibri"/>
                <a:cs typeface="Calibri"/>
              </a:rPr>
              <a:t>assigns</a:t>
            </a:r>
            <a:r>
              <a:rPr sz="2400" spc="-10" dirty="0">
                <a:latin typeface="Calibri"/>
                <a:cs typeface="Calibri"/>
              </a:rPr>
              <a:t> </a:t>
            </a:r>
            <a:r>
              <a:rPr sz="2400" dirty="0">
                <a:latin typeface="Calibri"/>
                <a:cs typeface="Calibri"/>
              </a:rPr>
              <a:t>a</a:t>
            </a:r>
            <a:r>
              <a:rPr sz="2400" spc="-75" dirty="0">
                <a:latin typeface="Calibri"/>
                <a:cs typeface="Calibri"/>
              </a:rPr>
              <a:t> </a:t>
            </a:r>
            <a:r>
              <a:rPr sz="2400" dirty="0">
                <a:latin typeface="Calibri"/>
                <a:cs typeface="Calibri"/>
              </a:rPr>
              <a:t>positive</a:t>
            </a:r>
            <a:r>
              <a:rPr sz="2400" spc="-100" dirty="0">
                <a:latin typeface="Calibri"/>
                <a:cs typeface="Calibri"/>
              </a:rPr>
              <a:t> </a:t>
            </a:r>
            <a:r>
              <a:rPr sz="2400" spc="-10" dirty="0">
                <a:latin typeface="Calibri"/>
                <a:cs typeface="Calibri"/>
              </a:rPr>
              <a:t>number</a:t>
            </a:r>
            <a:endParaRPr sz="2400">
              <a:latin typeface="Calibri"/>
              <a:cs typeface="Calibri"/>
            </a:endParaRPr>
          </a:p>
        </p:txBody>
      </p:sp>
      <p:sp>
        <p:nvSpPr>
          <p:cNvPr id="11" name="object 11"/>
          <p:cNvSpPr txBox="1"/>
          <p:nvPr/>
        </p:nvSpPr>
        <p:spPr>
          <a:xfrm>
            <a:off x="4387215" y="4741227"/>
            <a:ext cx="3763010" cy="75819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to</a:t>
            </a:r>
            <a:r>
              <a:rPr sz="2400" spc="-35" dirty="0">
                <a:latin typeface="Calibri"/>
                <a:cs typeface="Calibri"/>
              </a:rPr>
              <a:t> </a:t>
            </a:r>
            <a:r>
              <a:rPr sz="2400" dirty="0">
                <a:latin typeface="Calibri"/>
                <a:cs typeface="Calibri"/>
              </a:rPr>
              <a:t>each</a:t>
            </a:r>
            <a:r>
              <a:rPr sz="2400" spc="-35" dirty="0">
                <a:latin typeface="Calibri"/>
                <a:cs typeface="Calibri"/>
              </a:rPr>
              <a:t> </a:t>
            </a:r>
            <a:r>
              <a:rPr sz="2400" dirty="0">
                <a:latin typeface="Calibri"/>
                <a:cs typeface="Calibri"/>
              </a:rPr>
              <a:t>possible</a:t>
            </a:r>
            <a:r>
              <a:rPr sz="2400" spc="-105" dirty="0">
                <a:latin typeface="Calibri"/>
                <a:cs typeface="Calibri"/>
              </a:rPr>
              <a:t> </a:t>
            </a:r>
            <a:r>
              <a:rPr sz="2400" dirty="0">
                <a:latin typeface="Calibri"/>
                <a:cs typeface="Calibri"/>
              </a:rPr>
              <a:t>x;</a:t>
            </a:r>
            <a:r>
              <a:rPr sz="2400" spc="35" dirty="0">
                <a:latin typeface="Calibri"/>
                <a:cs typeface="Calibri"/>
              </a:rPr>
              <a:t> </a:t>
            </a:r>
            <a:r>
              <a:rPr sz="2400" spc="-10" dirty="0">
                <a:latin typeface="Calibri"/>
                <a:cs typeface="Calibri"/>
              </a:rPr>
              <a:t>higher</a:t>
            </a:r>
            <a:endParaRPr sz="2400">
              <a:latin typeface="Calibri"/>
              <a:cs typeface="Calibri"/>
            </a:endParaRPr>
          </a:p>
          <a:p>
            <a:pPr marL="12700">
              <a:lnSpc>
                <a:spcPct val="100000"/>
              </a:lnSpc>
              <a:spcBef>
                <a:spcPts val="5"/>
              </a:spcBef>
            </a:pPr>
            <a:r>
              <a:rPr sz="2400" dirty="0">
                <a:latin typeface="Calibri"/>
                <a:cs typeface="Calibri"/>
              </a:rPr>
              <a:t>numbers</a:t>
            </a:r>
            <a:r>
              <a:rPr sz="2400" spc="-80" dirty="0">
                <a:latin typeface="Calibri"/>
                <a:cs typeface="Calibri"/>
              </a:rPr>
              <a:t> </a:t>
            </a:r>
            <a:r>
              <a:rPr sz="2400" dirty="0">
                <a:latin typeface="Calibri"/>
                <a:cs typeface="Calibri"/>
              </a:rPr>
              <a:t>mean x</a:t>
            </a:r>
            <a:r>
              <a:rPr sz="2400" spc="-85" dirty="0">
                <a:latin typeface="Calibri"/>
                <a:cs typeface="Calibri"/>
              </a:rPr>
              <a:t> </a:t>
            </a:r>
            <a:r>
              <a:rPr sz="2400" dirty="0">
                <a:latin typeface="Calibri"/>
                <a:cs typeface="Calibri"/>
              </a:rPr>
              <a:t>is</a:t>
            </a:r>
            <a:r>
              <a:rPr sz="2400" spc="-70" dirty="0">
                <a:latin typeface="Calibri"/>
                <a:cs typeface="Calibri"/>
              </a:rPr>
              <a:t> </a:t>
            </a:r>
            <a:r>
              <a:rPr sz="2400" dirty="0">
                <a:latin typeface="Calibri"/>
                <a:cs typeface="Calibri"/>
              </a:rPr>
              <a:t>more</a:t>
            </a:r>
            <a:r>
              <a:rPr sz="2400" spc="-80" dirty="0">
                <a:latin typeface="Calibri"/>
                <a:cs typeface="Calibri"/>
              </a:rPr>
              <a:t> </a:t>
            </a:r>
            <a:r>
              <a:rPr sz="2400" spc="-10" dirty="0">
                <a:latin typeface="Calibri"/>
                <a:cs typeface="Calibri"/>
              </a:rPr>
              <a:t>likely</a:t>
            </a:r>
            <a:endParaRPr sz="2400">
              <a:latin typeface="Calibri"/>
              <a:cs typeface="Calibri"/>
            </a:endParaRPr>
          </a:p>
        </p:txBody>
      </p:sp>
      <p:sp>
        <p:nvSpPr>
          <p:cNvPr id="12" name="object 12"/>
          <p:cNvSpPr txBox="1"/>
          <p:nvPr/>
        </p:nvSpPr>
        <p:spPr>
          <a:xfrm>
            <a:off x="9178290" y="3375723"/>
            <a:ext cx="2188845" cy="76835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Density</a:t>
            </a:r>
            <a:r>
              <a:rPr sz="2400" spc="-30" dirty="0">
                <a:latin typeface="Calibri"/>
                <a:cs typeface="Calibri"/>
              </a:rPr>
              <a:t> </a:t>
            </a:r>
            <a:r>
              <a:rPr sz="2400" spc="-10" dirty="0">
                <a:latin typeface="Calibri"/>
                <a:cs typeface="Calibri"/>
              </a:rPr>
              <a:t>functions</a:t>
            </a:r>
            <a:endParaRPr sz="2400">
              <a:latin typeface="Calibri"/>
              <a:cs typeface="Calibri"/>
            </a:endParaRPr>
          </a:p>
          <a:p>
            <a:pPr marL="12700">
              <a:lnSpc>
                <a:spcPct val="100000"/>
              </a:lnSpc>
              <a:spcBef>
                <a:spcPts val="85"/>
              </a:spcBef>
            </a:pPr>
            <a:r>
              <a:rPr sz="2400" dirty="0">
                <a:latin typeface="Calibri"/>
                <a:cs typeface="Calibri"/>
              </a:rPr>
              <a:t>are</a:t>
            </a:r>
            <a:r>
              <a:rPr sz="2400" spc="-55" dirty="0">
                <a:latin typeface="Calibri"/>
                <a:cs typeface="Calibri"/>
              </a:rPr>
              <a:t> </a:t>
            </a:r>
            <a:r>
              <a:rPr sz="2400" b="1" spc="-10" dirty="0">
                <a:latin typeface="Calibri"/>
                <a:cs typeface="Calibri"/>
              </a:rPr>
              <a:t>normalized</a:t>
            </a:r>
            <a:r>
              <a:rPr sz="2400" spc="-10" dirty="0">
                <a:latin typeface="Calibri"/>
                <a:cs typeface="Calibri"/>
              </a:rPr>
              <a:t>:</a:t>
            </a:r>
            <a:endParaRPr sz="2400">
              <a:latin typeface="Calibri"/>
              <a:cs typeface="Calibri"/>
            </a:endParaRPr>
          </a:p>
        </p:txBody>
      </p:sp>
      <p:grpSp>
        <p:nvGrpSpPr>
          <p:cNvPr id="13" name="object 13"/>
          <p:cNvGrpSpPr/>
          <p:nvPr/>
        </p:nvGrpSpPr>
        <p:grpSpPr>
          <a:xfrm>
            <a:off x="8545512" y="1471930"/>
            <a:ext cx="1785620" cy="1301115"/>
            <a:chOff x="8545512" y="1471930"/>
            <a:chExt cx="1785620" cy="1301115"/>
          </a:xfrm>
        </p:grpSpPr>
        <p:sp>
          <p:nvSpPr>
            <p:cNvPr id="14" name="object 14"/>
            <p:cNvSpPr/>
            <p:nvPr/>
          </p:nvSpPr>
          <p:spPr>
            <a:xfrm>
              <a:off x="8549639" y="2758440"/>
              <a:ext cx="1777364" cy="10160"/>
            </a:xfrm>
            <a:custGeom>
              <a:avLst/>
              <a:gdLst/>
              <a:ahLst/>
              <a:cxnLst/>
              <a:rect l="l" t="t" r="r" b="b"/>
              <a:pathLst>
                <a:path w="1777365" h="10160">
                  <a:moveTo>
                    <a:pt x="0" y="0"/>
                  </a:moveTo>
                  <a:lnTo>
                    <a:pt x="1275587" y="0"/>
                  </a:lnTo>
                </a:path>
                <a:path w="1777365" h="10160">
                  <a:moveTo>
                    <a:pt x="1628775" y="0"/>
                  </a:moveTo>
                  <a:lnTo>
                    <a:pt x="1777364" y="0"/>
                  </a:lnTo>
                </a:path>
                <a:path w="1777365" h="10160">
                  <a:moveTo>
                    <a:pt x="0" y="10160"/>
                  </a:moveTo>
                  <a:lnTo>
                    <a:pt x="1777364" y="10160"/>
                  </a:lnTo>
                </a:path>
              </a:pathLst>
            </a:custGeom>
            <a:ln w="7724">
              <a:solidFill>
                <a:srgbClr val="000000"/>
              </a:solidFill>
            </a:ln>
          </p:spPr>
          <p:txBody>
            <a:bodyPr wrap="square" lIns="0" tIns="0" rIns="0" bIns="0" rtlCol="0"/>
            <a:lstStyle/>
            <a:p>
              <a:endParaRPr/>
            </a:p>
          </p:txBody>
        </p:sp>
        <p:sp>
          <p:nvSpPr>
            <p:cNvPr id="15" name="object 15"/>
            <p:cNvSpPr/>
            <p:nvPr/>
          </p:nvSpPr>
          <p:spPr>
            <a:xfrm>
              <a:off x="8707120" y="1473200"/>
              <a:ext cx="355600" cy="1280160"/>
            </a:xfrm>
            <a:custGeom>
              <a:avLst/>
              <a:gdLst/>
              <a:ahLst/>
              <a:cxnLst/>
              <a:rect l="l" t="t" r="r" b="b"/>
              <a:pathLst>
                <a:path w="355600" h="1280160">
                  <a:moveTo>
                    <a:pt x="355193" y="0"/>
                  </a:moveTo>
                  <a:lnTo>
                    <a:pt x="0" y="0"/>
                  </a:lnTo>
                  <a:lnTo>
                    <a:pt x="0" y="1280160"/>
                  </a:lnTo>
                  <a:lnTo>
                    <a:pt x="355193" y="1280160"/>
                  </a:lnTo>
                  <a:lnTo>
                    <a:pt x="355193" y="0"/>
                  </a:lnTo>
                  <a:close/>
                </a:path>
              </a:pathLst>
            </a:custGeom>
            <a:solidFill>
              <a:srgbClr val="4471C4"/>
            </a:solidFill>
          </p:spPr>
          <p:txBody>
            <a:bodyPr wrap="square" lIns="0" tIns="0" rIns="0" bIns="0" rtlCol="0"/>
            <a:lstStyle/>
            <a:p>
              <a:endParaRPr/>
            </a:p>
          </p:txBody>
        </p:sp>
        <p:sp>
          <p:nvSpPr>
            <p:cNvPr id="16" name="object 16"/>
            <p:cNvSpPr/>
            <p:nvPr/>
          </p:nvSpPr>
          <p:spPr>
            <a:xfrm>
              <a:off x="8712200" y="1478280"/>
              <a:ext cx="355600" cy="1280160"/>
            </a:xfrm>
            <a:custGeom>
              <a:avLst/>
              <a:gdLst/>
              <a:ahLst/>
              <a:cxnLst/>
              <a:rect l="l" t="t" r="r" b="b"/>
              <a:pathLst>
                <a:path w="355600" h="1280160">
                  <a:moveTo>
                    <a:pt x="0" y="1280160"/>
                  </a:moveTo>
                  <a:lnTo>
                    <a:pt x="355193" y="1280160"/>
                  </a:lnTo>
                  <a:lnTo>
                    <a:pt x="355193" y="0"/>
                  </a:lnTo>
                  <a:lnTo>
                    <a:pt x="0" y="0"/>
                  </a:lnTo>
                  <a:lnTo>
                    <a:pt x="0" y="1280160"/>
                  </a:lnTo>
                  <a:close/>
                </a:path>
              </a:pathLst>
            </a:custGeom>
            <a:ln w="12700">
              <a:solidFill>
                <a:srgbClr val="2E528F"/>
              </a:solidFill>
            </a:ln>
          </p:spPr>
          <p:txBody>
            <a:bodyPr wrap="square" lIns="0" tIns="0" rIns="0" bIns="0" rtlCol="0"/>
            <a:lstStyle/>
            <a:p>
              <a:endParaRPr/>
            </a:p>
          </p:txBody>
        </p:sp>
        <p:sp>
          <p:nvSpPr>
            <p:cNvPr id="17" name="object 17"/>
            <p:cNvSpPr/>
            <p:nvPr/>
          </p:nvSpPr>
          <p:spPr>
            <a:xfrm>
              <a:off x="9814560" y="2580601"/>
              <a:ext cx="355600" cy="172720"/>
            </a:xfrm>
            <a:custGeom>
              <a:avLst/>
              <a:gdLst/>
              <a:ahLst/>
              <a:cxnLst/>
              <a:rect l="l" t="t" r="r" b="b"/>
              <a:pathLst>
                <a:path w="355600" h="172719">
                  <a:moveTo>
                    <a:pt x="355193" y="0"/>
                  </a:moveTo>
                  <a:lnTo>
                    <a:pt x="0" y="0"/>
                  </a:lnTo>
                  <a:lnTo>
                    <a:pt x="0" y="172123"/>
                  </a:lnTo>
                  <a:lnTo>
                    <a:pt x="355193" y="172123"/>
                  </a:lnTo>
                  <a:lnTo>
                    <a:pt x="355193" y="0"/>
                  </a:lnTo>
                  <a:close/>
                </a:path>
              </a:pathLst>
            </a:custGeom>
            <a:solidFill>
              <a:srgbClr val="4471C4"/>
            </a:solidFill>
          </p:spPr>
          <p:txBody>
            <a:bodyPr wrap="square" lIns="0" tIns="0" rIns="0" bIns="0" rtlCol="0"/>
            <a:lstStyle/>
            <a:p>
              <a:endParaRPr/>
            </a:p>
          </p:txBody>
        </p:sp>
        <p:sp>
          <p:nvSpPr>
            <p:cNvPr id="18" name="object 18"/>
            <p:cNvSpPr/>
            <p:nvPr/>
          </p:nvSpPr>
          <p:spPr>
            <a:xfrm>
              <a:off x="9819639" y="2585681"/>
              <a:ext cx="355600" cy="172720"/>
            </a:xfrm>
            <a:custGeom>
              <a:avLst/>
              <a:gdLst/>
              <a:ahLst/>
              <a:cxnLst/>
              <a:rect l="l" t="t" r="r" b="b"/>
              <a:pathLst>
                <a:path w="355600" h="172719">
                  <a:moveTo>
                    <a:pt x="0" y="172123"/>
                  </a:moveTo>
                  <a:lnTo>
                    <a:pt x="355193" y="172123"/>
                  </a:lnTo>
                  <a:lnTo>
                    <a:pt x="355193" y="0"/>
                  </a:lnTo>
                  <a:lnTo>
                    <a:pt x="0" y="0"/>
                  </a:lnTo>
                  <a:lnTo>
                    <a:pt x="0" y="172123"/>
                  </a:lnTo>
                  <a:close/>
                </a:path>
              </a:pathLst>
            </a:custGeom>
            <a:ln w="12700">
              <a:solidFill>
                <a:srgbClr val="2E528F"/>
              </a:solidFill>
            </a:ln>
          </p:spPr>
          <p:txBody>
            <a:bodyPr wrap="square" lIns="0" tIns="0" rIns="0" bIns="0" rtlCol="0"/>
            <a:lstStyle/>
            <a:p>
              <a:endParaRPr/>
            </a:p>
          </p:txBody>
        </p:sp>
      </p:grpSp>
      <p:pic>
        <p:nvPicPr>
          <p:cNvPr id="19" name="object 19"/>
          <p:cNvPicPr/>
          <p:nvPr/>
        </p:nvPicPr>
        <p:blipFill>
          <a:blip r:embed="rId4" cstate="print"/>
          <a:stretch>
            <a:fillRect/>
          </a:stretch>
        </p:blipFill>
        <p:spPr>
          <a:xfrm>
            <a:off x="9083040" y="1026160"/>
            <a:ext cx="416559" cy="365760"/>
          </a:xfrm>
          <a:prstGeom prst="rect">
            <a:avLst/>
          </a:prstGeom>
        </p:spPr>
      </p:pic>
      <p:sp>
        <p:nvSpPr>
          <p:cNvPr id="20" name="object 20"/>
          <p:cNvSpPr txBox="1"/>
          <p:nvPr/>
        </p:nvSpPr>
        <p:spPr>
          <a:xfrm>
            <a:off x="8298433" y="965136"/>
            <a:ext cx="2548890" cy="1490980"/>
          </a:xfrm>
          <a:prstGeom prst="rect">
            <a:avLst/>
          </a:prstGeom>
        </p:spPr>
        <p:txBody>
          <a:bodyPr vert="horz" wrap="square" lIns="0" tIns="12700" rIns="0" bIns="0" rtlCol="0">
            <a:spAutoFit/>
          </a:bodyPr>
          <a:lstStyle/>
          <a:p>
            <a:pPr marL="12700">
              <a:lnSpc>
                <a:spcPct val="100000"/>
              </a:lnSpc>
              <a:spcBef>
                <a:spcPts val="100"/>
              </a:spcBef>
              <a:tabLst>
                <a:tab pos="1263015" algn="l"/>
              </a:tabLst>
            </a:pPr>
            <a:r>
              <a:rPr sz="2400" spc="-10" dirty="0">
                <a:latin typeface="Calibri"/>
                <a:cs typeface="Calibri"/>
              </a:rPr>
              <a:t>P(cat|.</a:t>
            </a:r>
            <a:r>
              <a:rPr sz="2400" dirty="0">
                <a:latin typeface="Calibri"/>
                <a:cs typeface="Calibri"/>
              </a:rPr>
              <a:t>	</a:t>
            </a:r>
            <a:r>
              <a:rPr sz="2400" spc="-50" dirty="0">
                <a:latin typeface="Calibri"/>
                <a:cs typeface="Calibri"/>
              </a:rPr>
              <a:t>)</a:t>
            </a:r>
            <a:endParaRPr sz="2400">
              <a:latin typeface="Calibri"/>
              <a:cs typeface="Calibri"/>
            </a:endParaRPr>
          </a:p>
          <a:p>
            <a:pPr>
              <a:lnSpc>
                <a:spcPct val="100000"/>
              </a:lnSpc>
            </a:pPr>
            <a:endParaRPr sz="2400">
              <a:latin typeface="Calibri"/>
              <a:cs typeface="Calibri"/>
            </a:endParaRPr>
          </a:p>
          <a:p>
            <a:pPr>
              <a:lnSpc>
                <a:spcPct val="100000"/>
              </a:lnSpc>
              <a:spcBef>
                <a:spcPts val="35"/>
              </a:spcBef>
            </a:pPr>
            <a:endParaRPr sz="2300">
              <a:latin typeface="Calibri"/>
              <a:cs typeface="Calibri"/>
            </a:endParaRPr>
          </a:p>
          <a:p>
            <a:pPr marL="1100455">
              <a:lnSpc>
                <a:spcPct val="100000"/>
              </a:lnSpc>
              <a:tabLst>
                <a:tab pos="2442845" algn="l"/>
              </a:tabLst>
            </a:pPr>
            <a:r>
              <a:rPr sz="2400" spc="-10" dirty="0">
                <a:latin typeface="Calibri"/>
                <a:cs typeface="Calibri"/>
              </a:rPr>
              <a:t>P(dog|.</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21" name="object 21"/>
          <p:cNvPicPr/>
          <p:nvPr/>
        </p:nvPicPr>
        <p:blipFill>
          <a:blip r:embed="rId5" cstate="print"/>
          <a:stretch>
            <a:fillRect/>
          </a:stretch>
        </p:blipFill>
        <p:spPr>
          <a:xfrm>
            <a:off x="10271759" y="2143760"/>
            <a:ext cx="416559" cy="365760"/>
          </a:xfrm>
          <a:prstGeom prst="rect">
            <a:avLst/>
          </a:prstGeom>
        </p:spPr>
      </p:pic>
      <p:grpSp>
        <p:nvGrpSpPr>
          <p:cNvPr id="22" name="object 22"/>
          <p:cNvGrpSpPr/>
          <p:nvPr/>
        </p:nvGrpSpPr>
        <p:grpSpPr>
          <a:xfrm>
            <a:off x="6299200" y="2570479"/>
            <a:ext cx="1777364" cy="193040"/>
            <a:chOff x="6299200" y="2570479"/>
            <a:chExt cx="1777364" cy="193040"/>
          </a:xfrm>
        </p:grpSpPr>
        <p:pic>
          <p:nvPicPr>
            <p:cNvPr id="23" name="object 23"/>
            <p:cNvPicPr/>
            <p:nvPr/>
          </p:nvPicPr>
          <p:blipFill>
            <a:blip r:embed="rId6" cstate="print"/>
            <a:stretch>
              <a:fillRect/>
            </a:stretch>
          </p:blipFill>
          <p:spPr>
            <a:xfrm>
              <a:off x="7885557" y="2570479"/>
              <a:ext cx="191008" cy="193040"/>
            </a:xfrm>
            <a:prstGeom prst="rect">
              <a:avLst/>
            </a:prstGeom>
          </p:spPr>
        </p:pic>
        <p:sp>
          <p:nvSpPr>
            <p:cNvPr id="24" name="object 24"/>
            <p:cNvSpPr/>
            <p:nvPr/>
          </p:nvSpPr>
          <p:spPr>
            <a:xfrm>
              <a:off x="6299200" y="2634868"/>
              <a:ext cx="1586865" cy="64769"/>
            </a:xfrm>
            <a:custGeom>
              <a:avLst/>
              <a:gdLst/>
              <a:ahLst/>
              <a:cxnLst/>
              <a:rect l="l" t="t" r="r" b="b"/>
              <a:pathLst>
                <a:path w="1586865" h="64769">
                  <a:moveTo>
                    <a:pt x="1586356" y="0"/>
                  </a:moveTo>
                  <a:lnTo>
                    <a:pt x="0" y="0"/>
                  </a:lnTo>
                  <a:lnTo>
                    <a:pt x="0" y="64261"/>
                  </a:lnTo>
                  <a:lnTo>
                    <a:pt x="1586356" y="64261"/>
                  </a:lnTo>
                  <a:lnTo>
                    <a:pt x="1586356"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6329680" cy="697230"/>
          </a:xfrm>
          <a:prstGeom prst="rect">
            <a:avLst/>
          </a:prstGeom>
        </p:spPr>
        <p:txBody>
          <a:bodyPr vert="horz" wrap="square" lIns="0" tIns="13335" rIns="0" bIns="0" rtlCol="0">
            <a:spAutoFit/>
          </a:bodyPr>
          <a:lstStyle/>
          <a:p>
            <a:pPr marL="12700">
              <a:lnSpc>
                <a:spcPct val="100000"/>
              </a:lnSpc>
              <a:spcBef>
                <a:spcPts val="105"/>
              </a:spcBef>
            </a:pPr>
            <a:r>
              <a:rPr dirty="0"/>
              <a:t>Discriminative</a:t>
            </a:r>
            <a:r>
              <a:rPr spc="-165" dirty="0"/>
              <a:t> </a:t>
            </a:r>
            <a:r>
              <a:rPr dirty="0"/>
              <a:t>vs</a:t>
            </a:r>
            <a:r>
              <a:rPr spc="-245" dirty="0"/>
              <a:t> </a:t>
            </a:r>
            <a:r>
              <a:rPr spc="-10" dirty="0"/>
              <a:t>Generative</a:t>
            </a:r>
          </a:p>
        </p:txBody>
      </p:sp>
      <p:sp>
        <p:nvSpPr>
          <p:cNvPr id="3" name="object 3"/>
          <p:cNvSpPr txBox="1"/>
          <p:nvPr/>
        </p:nvSpPr>
        <p:spPr>
          <a:xfrm>
            <a:off x="915035" y="603821"/>
            <a:ext cx="1697989" cy="697230"/>
          </a:xfrm>
          <a:prstGeom prst="rect">
            <a:avLst/>
          </a:prstGeom>
        </p:spPr>
        <p:txBody>
          <a:bodyPr vert="horz" wrap="square" lIns="0" tIns="13335" rIns="0" bIns="0" rtlCol="0">
            <a:spAutoFit/>
          </a:bodyPr>
          <a:lstStyle/>
          <a:p>
            <a:pPr marL="12700">
              <a:lnSpc>
                <a:spcPct val="100000"/>
              </a:lnSpc>
              <a:spcBef>
                <a:spcPts val="105"/>
              </a:spcBef>
            </a:pPr>
            <a:r>
              <a:rPr sz="4400" b="0" spc="-10" dirty="0">
                <a:latin typeface="Calibri Light"/>
                <a:cs typeface="Calibri Light"/>
              </a:rPr>
              <a:t>Models</a:t>
            </a:r>
            <a:endParaRPr sz="4400">
              <a:latin typeface="Calibri Light"/>
              <a:cs typeface="Calibri Light"/>
            </a:endParaRPr>
          </a:p>
        </p:txBody>
      </p:sp>
      <p:sp>
        <p:nvSpPr>
          <p:cNvPr id="4" name="object 4"/>
          <p:cNvSpPr txBox="1"/>
          <p:nvPr/>
        </p:nvSpPr>
        <p:spPr>
          <a:xfrm>
            <a:off x="365759" y="1402080"/>
            <a:ext cx="3606800" cy="1625600"/>
          </a:xfrm>
          <a:prstGeom prst="rect">
            <a:avLst/>
          </a:prstGeom>
          <a:ln w="63500">
            <a:solidFill>
              <a:srgbClr val="2E528F"/>
            </a:solidFill>
          </a:ln>
        </p:spPr>
        <p:txBody>
          <a:bodyPr vert="horz" wrap="square" lIns="0" tIns="210820" rIns="0" bIns="0" rtlCol="0">
            <a:spAutoFit/>
          </a:bodyPr>
          <a:lstStyle/>
          <a:p>
            <a:pPr marL="119380" marR="220979">
              <a:lnSpc>
                <a:spcPct val="89400"/>
              </a:lnSpc>
              <a:spcBef>
                <a:spcPts val="1660"/>
              </a:spcBef>
            </a:pPr>
            <a:r>
              <a:rPr sz="2800" b="1" dirty="0">
                <a:latin typeface="Calibri"/>
                <a:cs typeface="Calibri"/>
              </a:rPr>
              <a:t>Discriminative</a:t>
            </a:r>
            <a:r>
              <a:rPr sz="2800" b="1" spc="-140" dirty="0">
                <a:latin typeface="Calibri"/>
                <a:cs typeface="Calibri"/>
              </a:rPr>
              <a:t> </a:t>
            </a:r>
            <a:r>
              <a:rPr sz="2800" b="1" spc="-10" dirty="0">
                <a:latin typeface="Calibri"/>
                <a:cs typeface="Calibri"/>
              </a:rPr>
              <a:t>Model: </a:t>
            </a:r>
            <a:r>
              <a:rPr sz="2800" dirty="0">
                <a:latin typeface="Calibri"/>
                <a:cs typeface="Calibri"/>
              </a:rPr>
              <a:t>Learn</a:t>
            </a:r>
            <a:r>
              <a:rPr sz="2800" spc="-35"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5" dirty="0">
                <a:latin typeface="Calibri"/>
                <a:cs typeface="Calibri"/>
              </a:rPr>
              <a:t> </a:t>
            </a:r>
            <a:r>
              <a:rPr sz="2800" spc="-10" dirty="0">
                <a:latin typeface="Calibri"/>
                <a:cs typeface="Calibri"/>
              </a:rPr>
              <a:t>p(y|x)</a:t>
            </a:r>
            <a:endParaRPr sz="2800">
              <a:latin typeface="Calibri"/>
              <a:cs typeface="Calibri"/>
            </a:endParaRPr>
          </a:p>
        </p:txBody>
      </p:sp>
      <p:sp>
        <p:nvSpPr>
          <p:cNvPr id="5" name="object 5"/>
          <p:cNvSpPr txBox="1"/>
          <p:nvPr/>
        </p:nvSpPr>
        <p:spPr>
          <a:xfrm>
            <a:off x="469582" y="3349879"/>
            <a:ext cx="2806065" cy="1216660"/>
          </a:xfrm>
          <a:prstGeom prst="rect">
            <a:avLst/>
          </a:prstGeom>
        </p:spPr>
        <p:txBody>
          <a:bodyPr vert="horz" wrap="square" lIns="0" tIns="58419" rIns="0" bIns="0" rtlCol="0">
            <a:spAutoFit/>
          </a:bodyPr>
          <a:lstStyle/>
          <a:p>
            <a:pPr marL="12700" marR="5080" algn="just">
              <a:lnSpc>
                <a:spcPct val="89400"/>
              </a:lnSpc>
              <a:spcBef>
                <a:spcPts val="459"/>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3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p:txBody>
      </p:sp>
      <p:sp>
        <p:nvSpPr>
          <p:cNvPr id="6" name="object 6"/>
          <p:cNvSpPr txBox="1"/>
          <p:nvPr/>
        </p:nvSpPr>
        <p:spPr>
          <a:xfrm>
            <a:off x="469582" y="5142293"/>
            <a:ext cx="3437890" cy="839469"/>
          </a:xfrm>
          <a:prstGeom prst="rect">
            <a:avLst/>
          </a:prstGeom>
        </p:spPr>
        <p:txBody>
          <a:bodyPr vert="horz" wrap="square" lIns="0" tIns="59690" rIns="0" bIns="0" rtlCol="0">
            <a:spAutoFit/>
          </a:bodyPr>
          <a:lstStyle/>
          <a:p>
            <a:pPr marL="12700" marR="5080">
              <a:lnSpc>
                <a:spcPts val="3040"/>
              </a:lnSpc>
              <a:spcBef>
                <a:spcPts val="470"/>
              </a:spcBef>
            </a:pPr>
            <a:r>
              <a:rPr sz="2800" b="1" dirty="0">
                <a:latin typeface="Calibri"/>
                <a:cs typeface="Calibri"/>
              </a:rPr>
              <a:t>Conditional</a:t>
            </a:r>
            <a:r>
              <a:rPr sz="2800" b="1" spc="-80"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5" dirty="0">
                <a:latin typeface="Calibri"/>
                <a:cs typeface="Calibri"/>
              </a:rPr>
              <a:t> </a:t>
            </a:r>
            <a:r>
              <a:rPr sz="2800" spc="-10" dirty="0">
                <a:latin typeface="Calibri"/>
                <a:cs typeface="Calibri"/>
              </a:rPr>
              <a:t>p(x|y)</a:t>
            </a:r>
            <a:endParaRPr sz="2800">
              <a:latin typeface="Calibri"/>
              <a:cs typeface="Calibri"/>
            </a:endParaRPr>
          </a:p>
        </p:txBody>
      </p:sp>
      <p:pic>
        <p:nvPicPr>
          <p:cNvPr id="7" name="object 7"/>
          <p:cNvPicPr/>
          <p:nvPr/>
        </p:nvPicPr>
        <p:blipFill>
          <a:blip r:embed="rId3" cstate="print"/>
          <a:stretch>
            <a:fillRect/>
          </a:stretch>
        </p:blipFill>
        <p:spPr>
          <a:xfrm>
            <a:off x="4643120" y="1402080"/>
            <a:ext cx="1778000" cy="1534160"/>
          </a:xfrm>
          <a:prstGeom prst="rect">
            <a:avLst/>
          </a:prstGeom>
        </p:spPr>
      </p:pic>
      <p:grpSp>
        <p:nvGrpSpPr>
          <p:cNvPr id="8" name="object 8"/>
          <p:cNvGrpSpPr/>
          <p:nvPr/>
        </p:nvGrpSpPr>
        <p:grpSpPr>
          <a:xfrm>
            <a:off x="8748712" y="1634489"/>
            <a:ext cx="1775460" cy="1301115"/>
            <a:chOff x="8748712" y="1634489"/>
            <a:chExt cx="1775460" cy="1301115"/>
          </a:xfrm>
        </p:grpSpPr>
        <p:sp>
          <p:nvSpPr>
            <p:cNvPr id="9" name="object 9"/>
            <p:cNvSpPr/>
            <p:nvPr/>
          </p:nvSpPr>
          <p:spPr>
            <a:xfrm>
              <a:off x="8752839" y="2921000"/>
              <a:ext cx="1767205" cy="10160"/>
            </a:xfrm>
            <a:custGeom>
              <a:avLst/>
              <a:gdLst/>
              <a:ahLst/>
              <a:cxnLst/>
              <a:rect l="l" t="t" r="r" b="b"/>
              <a:pathLst>
                <a:path w="1767204" h="10160">
                  <a:moveTo>
                    <a:pt x="0" y="0"/>
                  </a:moveTo>
                  <a:lnTo>
                    <a:pt x="1268349" y="0"/>
                  </a:lnTo>
                </a:path>
                <a:path w="1767204" h="10160">
                  <a:moveTo>
                    <a:pt x="1619503" y="0"/>
                  </a:moveTo>
                  <a:lnTo>
                    <a:pt x="1767204" y="0"/>
                  </a:lnTo>
                </a:path>
                <a:path w="1767204" h="10160">
                  <a:moveTo>
                    <a:pt x="0" y="10160"/>
                  </a:moveTo>
                  <a:lnTo>
                    <a:pt x="1767204" y="10160"/>
                  </a:lnTo>
                </a:path>
              </a:pathLst>
            </a:custGeom>
            <a:ln w="7724">
              <a:solidFill>
                <a:srgbClr val="000000"/>
              </a:solidFill>
            </a:ln>
          </p:spPr>
          <p:txBody>
            <a:bodyPr wrap="square" lIns="0" tIns="0" rIns="0" bIns="0" rtlCol="0"/>
            <a:lstStyle/>
            <a:p>
              <a:endParaRPr/>
            </a:p>
          </p:txBody>
        </p:sp>
        <p:sp>
          <p:nvSpPr>
            <p:cNvPr id="10" name="object 10"/>
            <p:cNvSpPr/>
            <p:nvPr/>
          </p:nvSpPr>
          <p:spPr>
            <a:xfrm>
              <a:off x="8910320" y="1635759"/>
              <a:ext cx="355600" cy="1280160"/>
            </a:xfrm>
            <a:custGeom>
              <a:avLst/>
              <a:gdLst/>
              <a:ahLst/>
              <a:cxnLst/>
              <a:rect l="l" t="t" r="r" b="b"/>
              <a:pathLst>
                <a:path w="355600" h="1280160">
                  <a:moveTo>
                    <a:pt x="355193" y="0"/>
                  </a:moveTo>
                  <a:lnTo>
                    <a:pt x="0" y="0"/>
                  </a:lnTo>
                  <a:lnTo>
                    <a:pt x="0" y="1280160"/>
                  </a:lnTo>
                  <a:lnTo>
                    <a:pt x="355193" y="1280160"/>
                  </a:lnTo>
                  <a:lnTo>
                    <a:pt x="355193" y="0"/>
                  </a:lnTo>
                  <a:close/>
                </a:path>
              </a:pathLst>
            </a:custGeom>
            <a:solidFill>
              <a:srgbClr val="4471C4"/>
            </a:solidFill>
          </p:spPr>
          <p:txBody>
            <a:bodyPr wrap="square" lIns="0" tIns="0" rIns="0" bIns="0" rtlCol="0"/>
            <a:lstStyle/>
            <a:p>
              <a:endParaRPr/>
            </a:p>
          </p:txBody>
        </p:sp>
        <p:sp>
          <p:nvSpPr>
            <p:cNvPr id="11" name="object 11"/>
            <p:cNvSpPr/>
            <p:nvPr/>
          </p:nvSpPr>
          <p:spPr>
            <a:xfrm>
              <a:off x="8915400" y="1640839"/>
              <a:ext cx="355600" cy="1280160"/>
            </a:xfrm>
            <a:custGeom>
              <a:avLst/>
              <a:gdLst/>
              <a:ahLst/>
              <a:cxnLst/>
              <a:rect l="l" t="t" r="r" b="b"/>
              <a:pathLst>
                <a:path w="355600" h="1280160">
                  <a:moveTo>
                    <a:pt x="0" y="1280160"/>
                  </a:moveTo>
                  <a:lnTo>
                    <a:pt x="355193" y="1280160"/>
                  </a:lnTo>
                  <a:lnTo>
                    <a:pt x="355193" y="0"/>
                  </a:lnTo>
                  <a:lnTo>
                    <a:pt x="0" y="0"/>
                  </a:lnTo>
                  <a:lnTo>
                    <a:pt x="0" y="1280160"/>
                  </a:lnTo>
                  <a:close/>
                </a:path>
              </a:pathLst>
            </a:custGeom>
            <a:ln w="12700">
              <a:solidFill>
                <a:srgbClr val="2E528F"/>
              </a:solidFill>
            </a:ln>
          </p:spPr>
          <p:txBody>
            <a:bodyPr wrap="square" lIns="0" tIns="0" rIns="0" bIns="0" rtlCol="0"/>
            <a:lstStyle/>
            <a:p>
              <a:endParaRPr/>
            </a:p>
          </p:txBody>
        </p:sp>
        <p:sp>
          <p:nvSpPr>
            <p:cNvPr id="12" name="object 12"/>
            <p:cNvSpPr/>
            <p:nvPr/>
          </p:nvSpPr>
          <p:spPr>
            <a:xfrm>
              <a:off x="10017760" y="2753410"/>
              <a:ext cx="355600" cy="162560"/>
            </a:xfrm>
            <a:custGeom>
              <a:avLst/>
              <a:gdLst/>
              <a:ahLst/>
              <a:cxnLst/>
              <a:rect l="l" t="t" r="r" b="b"/>
              <a:pathLst>
                <a:path w="355600" h="162560">
                  <a:moveTo>
                    <a:pt x="355193" y="0"/>
                  </a:moveTo>
                  <a:lnTo>
                    <a:pt x="0" y="0"/>
                  </a:lnTo>
                  <a:lnTo>
                    <a:pt x="0" y="162001"/>
                  </a:lnTo>
                  <a:lnTo>
                    <a:pt x="355193" y="162001"/>
                  </a:lnTo>
                  <a:lnTo>
                    <a:pt x="355193" y="0"/>
                  </a:lnTo>
                  <a:close/>
                </a:path>
              </a:pathLst>
            </a:custGeom>
            <a:solidFill>
              <a:srgbClr val="4471C4"/>
            </a:solidFill>
          </p:spPr>
          <p:txBody>
            <a:bodyPr wrap="square" lIns="0" tIns="0" rIns="0" bIns="0" rtlCol="0"/>
            <a:lstStyle/>
            <a:p>
              <a:endParaRPr/>
            </a:p>
          </p:txBody>
        </p:sp>
        <p:sp>
          <p:nvSpPr>
            <p:cNvPr id="13" name="object 13"/>
            <p:cNvSpPr/>
            <p:nvPr/>
          </p:nvSpPr>
          <p:spPr>
            <a:xfrm>
              <a:off x="10022839" y="2758490"/>
              <a:ext cx="355600" cy="162560"/>
            </a:xfrm>
            <a:custGeom>
              <a:avLst/>
              <a:gdLst/>
              <a:ahLst/>
              <a:cxnLst/>
              <a:rect l="l" t="t" r="r" b="b"/>
              <a:pathLst>
                <a:path w="355600" h="162560">
                  <a:moveTo>
                    <a:pt x="0" y="162001"/>
                  </a:moveTo>
                  <a:lnTo>
                    <a:pt x="355193" y="162001"/>
                  </a:lnTo>
                  <a:lnTo>
                    <a:pt x="355193" y="0"/>
                  </a:lnTo>
                  <a:lnTo>
                    <a:pt x="0" y="0"/>
                  </a:lnTo>
                  <a:lnTo>
                    <a:pt x="0" y="162001"/>
                  </a:lnTo>
                  <a:close/>
                </a:path>
              </a:pathLst>
            </a:custGeom>
            <a:ln w="12700">
              <a:solidFill>
                <a:srgbClr val="2E528F"/>
              </a:solidFill>
            </a:ln>
          </p:spPr>
          <p:txBody>
            <a:bodyPr wrap="square" lIns="0" tIns="0" rIns="0" bIns="0" rtlCol="0"/>
            <a:lstStyle/>
            <a:p>
              <a:endParaRPr/>
            </a:p>
          </p:txBody>
        </p:sp>
      </p:grpSp>
      <p:sp>
        <p:nvSpPr>
          <p:cNvPr id="14" name="object 14"/>
          <p:cNvSpPr txBox="1"/>
          <p:nvPr/>
        </p:nvSpPr>
        <p:spPr>
          <a:xfrm>
            <a:off x="8499729" y="1129664"/>
            <a:ext cx="1369060" cy="392430"/>
          </a:xfrm>
          <a:prstGeom prst="rect">
            <a:avLst/>
          </a:prstGeom>
        </p:spPr>
        <p:txBody>
          <a:bodyPr vert="horz" wrap="square" lIns="0" tIns="13335" rIns="0" bIns="0" rtlCol="0">
            <a:spAutoFit/>
          </a:bodyPr>
          <a:lstStyle/>
          <a:p>
            <a:pPr marL="12700">
              <a:lnSpc>
                <a:spcPct val="100000"/>
              </a:lnSpc>
              <a:spcBef>
                <a:spcPts val="105"/>
              </a:spcBef>
              <a:tabLst>
                <a:tab pos="1263015" algn="l"/>
              </a:tabLst>
            </a:pPr>
            <a:r>
              <a:rPr sz="2400" spc="-10" dirty="0">
                <a:latin typeface="Calibri"/>
                <a:cs typeface="Calibri"/>
              </a:rPr>
              <a:t>P(cat|.</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15" name="object 15"/>
          <p:cNvPicPr/>
          <p:nvPr/>
        </p:nvPicPr>
        <p:blipFill>
          <a:blip r:embed="rId4" cstate="print"/>
          <a:stretch>
            <a:fillRect/>
          </a:stretch>
        </p:blipFill>
        <p:spPr>
          <a:xfrm>
            <a:off x="9276080" y="1188719"/>
            <a:ext cx="426720" cy="365760"/>
          </a:xfrm>
          <a:prstGeom prst="rect">
            <a:avLst/>
          </a:prstGeom>
        </p:spPr>
      </p:pic>
      <p:sp>
        <p:nvSpPr>
          <p:cNvPr id="16" name="object 16"/>
          <p:cNvSpPr txBox="1"/>
          <p:nvPr/>
        </p:nvSpPr>
        <p:spPr>
          <a:xfrm>
            <a:off x="9590405" y="2243836"/>
            <a:ext cx="1460500" cy="392430"/>
          </a:xfrm>
          <a:prstGeom prst="rect">
            <a:avLst/>
          </a:prstGeom>
        </p:spPr>
        <p:txBody>
          <a:bodyPr vert="horz" wrap="square" lIns="0" tIns="13335" rIns="0" bIns="0" rtlCol="0">
            <a:spAutoFit/>
          </a:bodyPr>
          <a:lstStyle/>
          <a:p>
            <a:pPr marL="12700">
              <a:lnSpc>
                <a:spcPct val="100000"/>
              </a:lnSpc>
              <a:spcBef>
                <a:spcPts val="105"/>
              </a:spcBef>
              <a:tabLst>
                <a:tab pos="1354455" algn="l"/>
              </a:tabLst>
            </a:pPr>
            <a:r>
              <a:rPr sz="2400" spc="-10" dirty="0">
                <a:latin typeface="Calibri"/>
                <a:cs typeface="Calibri"/>
              </a:rPr>
              <a:t>P(dog|.</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17" name="object 17"/>
          <p:cNvPicPr/>
          <p:nvPr/>
        </p:nvPicPr>
        <p:blipFill>
          <a:blip r:embed="rId5" cstate="print"/>
          <a:stretch>
            <a:fillRect/>
          </a:stretch>
        </p:blipFill>
        <p:spPr>
          <a:xfrm>
            <a:off x="10474959" y="2296160"/>
            <a:ext cx="416559" cy="365760"/>
          </a:xfrm>
          <a:prstGeom prst="rect">
            <a:avLst/>
          </a:prstGeom>
        </p:spPr>
      </p:pic>
      <p:grpSp>
        <p:nvGrpSpPr>
          <p:cNvPr id="18" name="object 18"/>
          <p:cNvGrpSpPr/>
          <p:nvPr/>
        </p:nvGrpSpPr>
        <p:grpSpPr>
          <a:xfrm>
            <a:off x="6644640" y="2174239"/>
            <a:ext cx="1767205" cy="193040"/>
            <a:chOff x="6644640" y="2174239"/>
            <a:chExt cx="1767205" cy="193040"/>
          </a:xfrm>
        </p:grpSpPr>
        <p:pic>
          <p:nvPicPr>
            <p:cNvPr id="19" name="object 19"/>
            <p:cNvPicPr/>
            <p:nvPr/>
          </p:nvPicPr>
          <p:blipFill>
            <a:blip r:embed="rId6" cstate="print"/>
            <a:stretch>
              <a:fillRect/>
            </a:stretch>
          </p:blipFill>
          <p:spPr>
            <a:xfrm>
              <a:off x="8221853" y="2174239"/>
              <a:ext cx="189992" cy="193039"/>
            </a:xfrm>
            <a:prstGeom prst="rect">
              <a:avLst/>
            </a:prstGeom>
          </p:spPr>
        </p:pic>
        <p:sp>
          <p:nvSpPr>
            <p:cNvPr id="20" name="object 20"/>
            <p:cNvSpPr/>
            <p:nvPr/>
          </p:nvSpPr>
          <p:spPr>
            <a:xfrm>
              <a:off x="6644640" y="2238628"/>
              <a:ext cx="1577340" cy="64769"/>
            </a:xfrm>
            <a:custGeom>
              <a:avLst/>
              <a:gdLst/>
              <a:ahLst/>
              <a:cxnLst/>
              <a:rect l="l" t="t" r="r" b="b"/>
              <a:pathLst>
                <a:path w="1577340" h="64769">
                  <a:moveTo>
                    <a:pt x="1577212" y="0"/>
                  </a:moveTo>
                  <a:lnTo>
                    <a:pt x="0" y="0"/>
                  </a:lnTo>
                  <a:lnTo>
                    <a:pt x="0" y="64262"/>
                  </a:lnTo>
                  <a:lnTo>
                    <a:pt x="1577212" y="64262"/>
                  </a:lnTo>
                  <a:lnTo>
                    <a:pt x="1577212" y="0"/>
                  </a:lnTo>
                  <a:close/>
                </a:path>
              </a:pathLst>
            </a:custGeom>
            <a:solidFill>
              <a:srgbClr val="000000"/>
            </a:solidFill>
          </p:spPr>
          <p:txBody>
            <a:bodyPr wrap="square" lIns="0" tIns="0" rIns="0" bIns="0" rtlCol="0"/>
            <a:lstStyle/>
            <a:p>
              <a:endParaRPr/>
            </a:p>
          </p:txBody>
        </p:sp>
      </p:grpSp>
      <p:grpSp>
        <p:nvGrpSpPr>
          <p:cNvPr id="21" name="object 21"/>
          <p:cNvGrpSpPr/>
          <p:nvPr/>
        </p:nvGrpSpPr>
        <p:grpSpPr>
          <a:xfrm>
            <a:off x="8752840" y="3757904"/>
            <a:ext cx="1767205" cy="1047115"/>
            <a:chOff x="8752840" y="3757904"/>
            <a:chExt cx="1767205" cy="1047115"/>
          </a:xfrm>
        </p:grpSpPr>
        <p:sp>
          <p:nvSpPr>
            <p:cNvPr id="22" name="object 22"/>
            <p:cNvSpPr/>
            <p:nvPr/>
          </p:nvSpPr>
          <p:spPr>
            <a:xfrm>
              <a:off x="8752840" y="4790440"/>
              <a:ext cx="1767205" cy="10160"/>
            </a:xfrm>
            <a:custGeom>
              <a:avLst/>
              <a:gdLst/>
              <a:ahLst/>
              <a:cxnLst/>
              <a:rect l="l" t="t" r="r" b="b"/>
              <a:pathLst>
                <a:path w="1767204" h="10160">
                  <a:moveTo>
                    <a:pt x="0" y="0"/>
                  </a:moveTo>
                  <a:lnTo>
                    <a:pt x="1268349" y="0"/>
                  </a:lnTo>
                </a:path>
                <a:path w="1767204" h="10160">
                  <a:moveTo>
                    <a:pt x="1619503" y="0"/>
                  </a:moveTo>
                  <a:lnTo>
                    <a:pt x="1767204" y="0"/>
                  </a:lnTo>
                </a:path>
                <a:path w="1767204" h="10160">
                  <a:moveTo>
                    <a:pt x="0" y="10160"/>
                  </a:moveTo>
                  <a:lnTo>
                    <a:pt x="1767204" y="10160"/>
                  </a:lnTo>
                </a:path>
              </a:pathLst>
            </a:custGeom>
            <a:ln w="7725">
              <a:solidFill>
                <a:srgbClr val="000000"/>
              </a:solidFill>
            </a:ln>
          </p:spPr>
          <p:txBody>
            <a:bodyPr wrap="square" lIns="0" tIns="0" rIns="0" bIns="0" rtlCol="0"/>
            <a:lstStyle/>
            <a:p>
              <a:endParaRPr/>
            </a:p>
          </p:txBody>
        </p:sp>
        <p:sp>
          <p:nvSpPr>
            <p:cNvPr id="23" name="object 23"/>
            <p:cNvSpPr/>
            <p:nvPr/>
          </p:nvSpPr>
          <p:spPr>
            <a:xfrm>
              <a:off x="8910320" y="4622850"/>
              <a:ext cx="355600" cy="162560"/>
            </a:xfrm>
            <a:custGeom>
              <a:avLst/>
              <a:gdLst/>
              <a:ahLst/>
              <a:cxnLst/>
              <a:rect l="l" t="t" r="r" b="b"/>
              <a:pathLst>
                <a:path w="355600" h="162560">
                  <a:moveTo>
                    <a:pt x="355193" y="0"/>
                  </a:moveTo>
                  <a:lnTo>
                    <a:pt x="0" y="0"/>
                  </a:lnTo>
                  <a:lnTo>
                    <a:pt x="0" y="162001"/>
                  </a:lnTo>
                  <a:lnTo>
                    <a:pt x="355193" y="162001"/>
                  </a:lnTo>
                  <a:lnTo>
                    <a:pt x="355193" y="0"/>
                  </a:lnTo>
                  <a:close/>
                </a:path>
              </a:pathLst>
            </a:custGeom>
            <a:solidFill>
              <a:srgbClr val="4471C4"/>
            </a:solidFill>
          </p:spPr>
          <p:txBody>
            <a:bodyPr wrap="square" lIns="0" tIns="0" rIns="0" bIns="0" rtlCol="0"/>
            <a:lstStyle/>
            <a:p>
              <a:endParaRPr/>
            </a:p>
          </p:txBody>
        </p:sp>
        <p:sp>
          <p:nvSpPr>
            <p:cNvPr id="24" name="object 24"/>
            <p:cNvSpPr/>
            <p:nvPr/>
          </p:nvSpPr>
          <p:spPr>
            <a:xfrm>
              <a:off x="8915400" y="4627930"/>
              <a:ext cx="355600" cy="162560"/>
            </a:xfrm>
            <a:custGeom>
              <a:avLst/>
              <a:gdLst/>
              <a:ahLst/>
              <a:cxnLst/>
              <a:rect l="l" t="t" r="r" b="b"/>
              <a:pathLst>
                <a:path w="355600" h="162560">
                  <a:moveTo>
                    <a:pt x="0" y="162001"/>
                  </a:moveTo>
                  <a:lnTo>
                    <a:pt x="355193" y="162001"/>
                  </a:lnTo>
                  <a:lnTo>
                    <a:pt x="355193" y="0"/>
                  </a:lnTo>
                  <a:lnTo>
                    <a:pt x="0" y="0"/>
                  </a:lnTo>
                  <a:lnTo>
                    <a:pt x="0" y="162001"/>
                  </a:lnTo>
                  <a:close/>
                </a:path>
              </a:pathLst>
            </a:custGeom>
            <a:ln w="12700">
              <a:solidFill>
                <a:srgbClr val="2E528F"/>
              </a:solidFill>
            </a:ln>
          </p:spPr>
          <p:txBody>
            <a:bodyPr wrap="square" lIns="0" tIns="0" rIns="0" bIns="0" rtlCol="0"/>
            <a:lstStyle/>
            <a:p>
              <a:endParaRPr/>
            </a:p>
          </p:txBody>
        </p:sp>
        <p:sp>
          <p:nvSpPr>
            <p:cNvPr id="25" name="object 25"/>
            <p:cNvSpPr/>
            <p:nvPr/>
          </p:nvSpPr>
          <p:spPr>
            <a:xfrm>
              <a:off x="10017760" y="3759174"/>
              <a:ext cx="355600" cy="1026160"/>
            </a:xfrm>
            <a:custGeom>
              <a:avLst/>
              <a:gdLst/>
              <a:ahLst/>
              <a:cxnLst/>
              <a:rect l="l" t="t" r="r" b="b"/>
              <a:pathLst>
                <a:path w="355600" h="1026160">
                  <a:moveTo>
                    <a:pt x="355193" y="0"/>
                  </a:moveTo>
                  <a:lnTo>
                    <a:pt x="0" y="0"/>
                  </a:lnTo>
                  <a:lnTo>
                    <a:pt x="0" y="1025804"/>
                  </a:lnTo>
                  <a:lnTo>
                    <a:pt x="355193" y="1025804"/>
                  </a:lnTo>
                  <a:lnTo>
                    <a:pt x="355193" y="0"/>
                  </a:lnTo>
                  <a:close/>
                </a:path>
              </a:pathLst>
            </a:custGeom>
            <a:solidFill>
              <a:srgbClr val="4471C4"/>
            </a:solidFill>
          </p:spPr>
          <p:txBody>
            <a:bodyPr wrap="square" lIns="0" tIns="0" rIns="0" bIns="0" rtlCol="0"/>
            <a:lstStyle/>
            <a:p>
              <a:endParaRPr/>
            </a:p>
          </p:txBody>
        </p:sp>
        <p:sp>
          <p:nvSpPr>
            <p:cNvPr id="26" name="object 26"/>
            <p:cNvSpPr/>
            <p:nvPr/>
          </p:nvSpPr>
          <p:spPr>
            <a:xfrm>
              <a:off x="10022840" y="3764254"/>
              <a:ext cx="355600" cy="1026160"/>
            </a:xfrm>
            <a:custGeom>
              <a:avLst/>
              <a:gdLst/>
              <a:ahLst/>
              <a:cxnLst/>
              <a:rect l="l" t="t" r="r" b="b"/>
              <a:pathLst>
                <a:path w="355600" h="1026160">
                  <a:moveTo>
                    <a:pt x="0" y="1025804"/>
                  </a:moveTo>
                  <a:lnTo>
                    <a:pt x="355193" y="1025804"/>
                  </a:lnTo>
                  <a:lnTo>
                    <a:pt x="355193" y="0"/>
                  </a:lnTo>
                  <a:lnTo>
                    <a:pt x="0" y="0"/>
                  </a:lnTo>
                  <a:lnTo>
                    <a:pt x="0" y="1025804"/>
                  </a:lnTo>
                  <a:close/>
                </a:path>
              </a:pathLst>
            </a:custGeom>
            <a:ln w="12700">
              <a:solidFill>
                <a:srgbClr val="2E528F"/>
              </a:solidFill>
            </a:ln>
          </p:spPr>
          <p:txBody>
            <a:bodyPr wrap="square" lIns="0" tIns="0" rIns="0" bIns="0" rtlCol="0"/>
            <a:lstStyle/>
            <a:p>
              <a:endParaRPr/>
            </a:p>
          </p:txBody>
        </p:sp>
        <p:pic>
          <p:nvPicPr>
            <p:cNvPr id="27" name="object 27"/>
            <p:cNvPicPr/>
            <p:nvPr/>
          </p:nvPicPr>
          <p:blipFill>
            <a:blip r:embed="rId7" cstate="print"/>
            <a:stretch>
              <a:fillRect/>
            </a:stretch>
          </p:blipFill>
          <p:spPr>
            <a:xfrm>
              <a:off x="9255760" y="4196080"/>
              <a:ext cx="406400" cy="314960"/>
            </a:xfrm>
            <a:prstGeom prst="rect">
              <a:avLst/>
            </a:prstGeom>
          </p:spPr>
        </p:pic>
      </p:grpSp>
      <p:sp>
        <p:nvSpPr>
          <p:cNvPr id="28" name="object 28"/>
          <p:cNvSpPr txBox="1"/>
          <p:nvPr/>
        </p:nvSpPr>
        <p:spPr>
          <a:xfrm>
            <a:off x="9590405" y="3276028"/>
            <a:ext cx="1379220" cy="391795"/>
          </a:xfrm>
          <a:prstGeom prst="rect">
            <a:avLst/>
          </a:prstGeom>
        </p:spPr>
        <p:txBody>
          <a:bodyPr vert="horz" wrap="square" lIns="0" tIns="12700" rIns="0" bIns="0" rtlCol="0">
            <a:spAutoFit/>
          </a:bodyPr>
          <a:lstStyle/>
          <a:p>
            <a:pPr marL="12700">
              <a:lnSpc>
                <a:spcPct val="100000"/>
              </a:lnSpc>
              <a:spcBef>
                <a:spcPts val="100"/>
              </a:spcBef>
              <a:tabLst>
                <a:tab pos="1273175" algn="l"/>
              </a:tabLst>
            </a:pPr>
            <a:r>
              <a:rPr sz="2400" spc="-10" dirty="0">
                <a:latin typeface="Calibri"/>
                <a:cs typeface="Calibri"/>
              </a:rPr>
              <a:t>P(dog|</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29" name="object 29"/>
          <p:cNvPicPr/>
          <p:nvPr/>
        </p:nvPicPr>
        <p:blipFill>
          <a:blip r:embed="rId7" cstate="print"/>
          <a:stretch>
            <a:fillRect/>
          </a:stretch>
        </p:blipFill>
        <p:spPr>
          <a:xfrm>
            <a:off x="4643120" y="3393440"/>
            <a:ext cx="1778000" cy="1391919"/>
          </a:xfrm>
          <a:prstGeom prst="rect">
            <a:avLst/>
          </a:prstGeom>
        </p:spPr>
      </p:pic>
      <p:grpSp>
        <p:nvGrpSpPr>
          <p:cNvPr id="30" name="object 30"/>
          <p:cNvGrpSpPr/>
          <p:nvPr/>
        </p:nvGrpSpPr>
        <p:grpSpPr>
          <a:xfrm>
            <a:off x="6583680" y="3972559"/>
            <a:ext cx="1767205" cy="193040"/>
            <a:chOff x="6583680" y="3972559"/>
            <a:chExt cx="1767205" cy="193040"/>
          </a:xfrm>
        </p:grpSpPr>
        <p:pic>
          <p:nvPicPr>
            <p:cNvPr id="31" name="object 31"/>
            <p:cNvPicPr/>
            <p:nvPr/>
          </p:nvPicPr>
          <p:blipFill>
            <a:blip r:embed="rId8" cstate="print"/>
            <a:stretch>
              <a:fillRect/>
            </a:stretch>
          </p:blipFill>
          <p:spPr>
            <a:xfrm>
              <a:off x="8160893" y="3972559"/>
              <a:ext cx="189991" cy="193039"/>
            </a:xfrm>
            <a:prstGeom prst="rect">
              <a:avLst/>
            </a:prstGeom>
          </p:spPr>
        </p:pic>
        <p:sp>
          <p:nvSpPr>
            <p:cNvPr id="32" name="object 32"/>
            <p:cNvSpPr/>
            <p:nvPr/>
          </p:nvSpPr>
          <p:spPr>
            <a:xfrm>
              <a:off x="6583680" y="4036948"/>
              <a:ext cx="1577340" cy="64769"/>
            </a:xfrm>
            <a:custGeom>
              <a:avLst/>
              <a:gdLst/>
              <a:ahLst/>
              <a:cxnLst/>
              <a:rect l="l" t="t" r="r" b="b"/>
              <a:pathLst>
                <a:path w="1577340" h="64770">
                  <a:moveTo>
                    <a:pt x="1577213" y="0"/>
                  </a:moveTo>
                  <a:lnTo>
                    <a:pt x="0" y="0"/>
                  </a:lnTo>
                  <a:lnTo>
                    <a:pt x="0" y="64262"/>
                  </a:lnTo>
                  <a:lnTo>
                    <a:pt x="1577213" y="64262"/>
                  </a:lnTo>
                  <a:lnTo>
                    <a:pt x="1577213" y="0"/>
                  </a:lnTo>
                  <a:close/>
                </a:path>
              </a:pathLst>
            </a:custGeom>
            <a:solidFill>
              <a:srgbClr val="000000"/>
            </a:solidFill>
          </p:spPr>
          <p:txBody>
            <a:bodyPr wrap="square" lIns="0" tIns="0" rIns="0" bIns="0" rtlCol="0"/>
            <a:lstStyle/>
            <a:p>
              <a:endParaRPr/>
            </a:p>
          </p:txBody>
        </p:sp>
      </p:grpSp>
      <p:sp>
        <p:nvSpPr>
          <p:cNvPr id="33" name="object 33"/>
          <p:cNvSpPr txBox="1"/>
          <p:nvPr/>
        </p:nvSpPr>
        <p:spPr>
          <a:xfrm>
            <a:off x="4749419" y="4109402"/>
            <a:ext cx="5470525" cy="2040255"/>
          </a:xfrm>
          <a:prstGeom prst="rect">
            <a:avLst/>
          </a:prstGeom>
        </p:spPr>
        <p:txBody>
          <a:bodyPr vert="horz" wrap="square" lIns="0" tIns="12700" rIns="0" bIns="0" rtlCol="0">
            <a:spAutoFit/>
          </a:bodyPr>
          <a:lstStyle/>
          <a:p>
            <a:pPr marR="414655" algn="r">
              <a:lnSpc>
                <a:spcPct val="100000"/>
              </a:lnSpc>
              <a:spcBef>
                <a:spcPts val="100"/>
              </a:spcBef>
              <a:tabLst>
                <a:tab pos="1169035" algn="l"/>
              </a:tabLst>
            </a:pPr>
            <a:r>
              <a:rPr sz="2400" spc="-10" dirty="0">
                <a:latin typeface="Calibri"/>
                <a:cs typeface="Calibri"/>
              </a:rPr>
              <a:t>P(cat|</a:t>
            </a:r>
            <a:r>
              <a:rPr sz="2400" dirty="0">
                <a:latin typeface="Calibri"/>
                <a:cs typeface="Calibri"/>
              </a:rPr>
              <a:t>	</a:t>
            </a:r>
            <a:r>
              <a:rPr sz="2400" spc="-50" dirty="0">
                <a:latin typeface="Calibri"/>
                <a:cs typeface="Calibri"/>
              </a:rPr>
              <a:t>)</a:t>
            </a:r>
            <a:endParaRPr sz="2400">
              <a:latin typeface="Calibri"/>
              <a:cs typeface="Calibri"/>
            </a:endParaRPr>
          </a:p>
          <a:p>
            <a:pPr>
              <a:lnSpc>
                <a:spcPct val="100000"/>
              </a:lnSpc>
              <a:spcBef>
                <a:spcPts val="40"/>
              </a:spcBef>
            </a:pPr>
            <a:endParaRPr sz="3450">
              <a:latin typeface="Calibri"/>
              <a:cs typeface="Calibri"/>
            </a:endParaRPr>
          </a:p>
          <a:p>
            <a:pPr marL="12700">
              <a:lnSpc>
                <a:spcPct val="100000"/>
              </a:lnSpc>
            </a:pPr>
            <a:r>
              <a:rPr sz="2400" dirty="0">
                <a:latin typeface="Calibri"/>
                <a:cs typeface="Calibri"/>
              </a:rPr>
              <a:t>Discriminative</a:t>
            </a:r>
            <a:r>
              <a:rPr sz="2400" spc="-105" dirty="0">
                <a:latin typeface="Calibri"/>
                <a:cs typeface="Calibri"/>
              </a:rPr>
              <a:t> </a:t>
            </a:r>
            <a:r>
              <a:rPr sz="2400" dirty="0">
                <a:latin typeface="Calibri"/>
                <a:cs typeface="Calibri"/>
              </a:rPr>
              <a:t>model:</a:t>
            </a:r>
            <a:r>
              <a:rPr sz="2400" spc="-35" dirty="0">
                <a:latin typeface="Calibri"/>
                <a:cs typeface="Calibri"/>
              </a:rPr>
              <a:t> </a:t>
            </a:r>
            <a:r>
              <a:rPr sz="2400" dirty="0">
                <a:latin typeface="Calibri"/>
                <a:cs typeface="Calibri"/>
              </a:rPr>
              <a:t>the</a:t>
            </a:r>
            <a:r>
              <a:rPr sz="2400" spc="-35" dirty="0">
                <a:latin typeface="Calibri"/>
                <a:cs typeface="Calibri"/>
              </a:rPr>
              <a:t> </a:t>
            </a:r>
            <a:r>
              <a:rPr sz="2400" dirty="0">
                <a:latin typeface="Calibri"/>
                <a:cs typeface="Calibri"/>
              </a:rPr>
              <a:t>possible</a:t>
            </a:r>
            <a:r>
              <a:rPr sz="2400" spc="-100" dirty="0">
                <a:latin typeface="Calibri"/>
                <a:cs typeface="Calibri"/>
              </a:rPr>
              <a:t> </a:t>
            </a:r>
            <a:r>
              <a:rPr sz="2400" dirty="0">
                <a:latin typeface="Calibri"/>
                <a:cs typeface="Calibri"/>
              </a:rPr>
              <a:t>labels</a:t>
            </a:r>
            <a:r>
              <a:rPr sz="2400" spc="-5" dirty="0">
                <a:latin typeface="Calibri"/>
                <a:cs typeface="Calibri"/>
              </a:rPr>
              <a:t> </a:t>
            </a:r>
            <a:r>
              <a:rPr sz="2400" spc="-25" dirty="0">
                <a:latin typeface="Calibri"/>
                <a:cs typeface="Calibri"/>
              </a:rPr>
              <a:t>for</a:t>
            </a:r>
            <a:endParaRPr sz="2400">
              <a:latin typeface="Calibri"/>
              <a:cs typeface="Calibri"/>
            </a:endParaRPr>
          </a:p>
          <a:p>
            <a:pPr marL="12700">
              <a:lnSpc>
                <a:spcPct val="100000"/>
              </a:lnSpc>
            </a:pPr>
            <a:r>
              <a:rPr sz="2400" dirty="0">
                <a:latin typeface="Calibri"/>
                <a:cs typeface="Calibri"/>
              </a:rPr>
              <a:t>each</a:t>
            </a:r>
            <a:r>
              <a:rPr sz="2400" spc="-30" dirty="0">
                <a:latin typeface="Calibri"/>
                <a:cs typeface="Calibri"/>
              </a:rPr>
              <a:t> </a:t>
            </a:r>
            <a:r>
              <a:rPr sz="2400" dirty="0">
                <a:latin typeface="Calibri"/>
                <a:cs typeface="Calibri"/>
              </a:rPr>
              <a:t>input</a:t>
            </a:r>
            <a:r>
              <a:rPr sz="2400" spc="-114" dirty="0">
                <a:latin typeface="Calibri"/>
                <a:cs typeface="Calibri"/>
              </a:rPr>
              <a:t> </a:t>
            </a:r>
            <a:r>
              <a:rPr sz="2400" spc="-30" dirty="0">
                <a:latin typeface="Calibri"/>
                <a:cs typeface="Calibri"/>
              </a:rPr>
              <a:t>”compete”</a:t>
            </a:r>
            <a:r>
              <a:rPr sz="2400" spc="-240" dirty="0">
                <a:latin typeface="Calibri"/>
                <a:cs typeface="Calibri"/>
              </a:rPr>
              <a:t> </a:t>
            </a:r>
            <a:r>
              <a:rPr sz="2400" spc="-25" dirty="0">
                <a:latin typeface="Calibri"/>
                <a:cs typeface="Calibri"/>
              </a:rPr>
              <a:t>for</a:t>
            </a:r>
            <a:r>
              <a:rPr sz="2400" spc="-75" dirty="0">
                <a:latin typeface="Calibri"/>
                <a:cs typeface="Calibri"/>
              </a:rPr>
              <a:t> </a:t>
            </a:r>
            <a:r>
              <a:rPr sz="2400" dirty="0">
                <a:latin typeface="Calibri"/>
                <a:cs typeface="Calibri"/>
              </a:rPr>
              <a:t>probability</a:t>
            </a:r>
            <a:r>
              <a:rPr sz="2400" spc="-90" dirty="0">
                <a:latin typeface="Calibri"/>
                <a:cs typeface="Calibri"/>
              </a:rPr>
              <a:t> </a:t>
            </a:r>
            <a:r>
              <a:rPr sz="2400" spc="-10" dirty="0">
                <a:latin typeface="Calibri"/>
                <a:cs typeface="Calibri"/>
              </a:rPr>
              <a:t>mass.</a:t>
            </a:r>
            <a:endParaRPr sz="2400">
              <a:latin typeface="Calibri"/>
              <a:cs typeface="Calibri"/>
            </a:endParaRPr>
          </a:p>
          <a:p>
            <a:pPr marL="12700">
              <a:lnSpc>
                <a:spcPct val="100000"/>
              </a:lnSpc>
              <a:spcBef>
                <a:spcPts val="85"/>
              </a:spcBef>
            </a:pPr>
            <a:r>
              <a:rPr sz="2400" dirty="0">
                <a:latin typeface="Calibri"/>
                <a:cs typeface="Calibri"/>
              </a:rPr>
              <a:t>But</a:t>
            </a:r>
            <a:r>
              <a:rPr sz="2400" spc="-70" dirty="0">
                <a:latin typeface="Calibri"/>
                <a:cs typeface="Calibri"/>
              </a:rPr>
              <a:t> </a:t>
            </a:r>
            <a:r>
              <a:rPr sz="2400" dirty="0">
                <a:latin typeface="Calibri"/>
                <a:cs typeface="Calibri"/>
              </a:rPr>
              <a:t>no</a:t>
            </a:r>
            <a:r>
              <a:rPr sz="2400" spc="-40" dirty="0">
                <a:latin typeface="Calibri"/>
                <a:cs typeface="Calibri"/>
              </a:rPr>
              <a:t> </a:t>
            </a:r>
            <a:r>
              <a:rPr sz="2400" dirty="0">
                <a:latin typeface="Calibri"/>
                <a:cs typeface="Calibri"/>
              </a:rPr>
              <a:t>competition</a:t>
            </a:r>
            <a:r>
              <a:rPr sz="2400" spc="-180" dirty="0">
                <a:latin typeface="Calibri"/>
                <a:cs typeface="Calibri"/>
              </a:rPr>
              <a:t> </a:t>
            </a:r>
            <a:r>
              <a:rPr sz="2400" dirty="0">
                <a:latin typeface="Calibri"/>
                <a:cs typeface="Calibri"/>
              </a:rPr>
              <a:t>between</a:t>
            </a:r>
            <a:r>
              <a:rPr sz="2400" spc="-15" dirty="0">
                <a:latin typeface="Calibri"/>
                <a:cs typeface="Calibri"/>
              </a:rPr>
              <a:t> </a:t>
            </a:r>
            <a:r>
              <a:rPr sz="2400" b="1" spc="-10" dirty="0">
                <a:latin typeface="Calibri"/>
                <a:cs typeface="Calibri"/>
              </a:rPr>
              <a:t>images</a:t>
            </a:r>
            <a:endParaRPr sz="2400">
              <a:latin typeface="Calibri"/>
              <a:cs typeface="Calibri"/>
            </a:endParaRPr>
          </a:p>
        </p:txBody>
      </p:sp>
      <p:pic>
        <p:nvPicPr>
          <p:cNvPr id="34" name="object 34"/>
          <p:cNvPicPr/>
          <p:nvPr/>
        </p:nvPicPr>
        <p:blipFill>
          <a:blip r:embed="rId7" cstate="print"/>
          <a:stretch>
            <a:fillRect/>
          </a:stretch>
        </p:blipFill>
        <p:spPr>
          <a:xfrm>
            <a:off x="10444480" y="3373120"/>
            <a:ext cx="406400" cy="314959"/>
          </a:xfrm>
          <a:prstGeom prst="rect">
            <a:avLst/>
          </a:prstGeom>
        </p:spPr>
      </p:pic>
      <p:sp>
        <p:nvSpPr>
          <p:cNvPr id="35" name="object 35"/>
          <p:cNvSpPr txBox="1"/>
          <p:nvPr/>
        </p:nvSpPr>
        <p:spPr>
          <a:xfrm>
            <a:off x="11078464" y="6228715"/>
            <a:ext cx="1053465" cy="123189"/>
          </a:xfrm>
          <a:prstGeom prst="rect">
            <a:avLst/>
          </a:prstGeom>
        </p:spPr>
        <p:txBody>
          <a:bodyPr vert="horz" wrap="square" lIns="0" tIns="11430" rIns="0" bIns="0" rtlCol="0">
            <a:spAutoFit/>
          </a:bodyPr>
          <a:lstStyle/>
          <a:p>
            <a:pPr marL="12700">
              <a:lnSpc>
                <a:spcPct val="100000"/>
              </a:lnSpc>
              <a:spcBef>
                <a:spcPts val="90"/>
              </a:spcBef>
            </a:pPr>
            <a:r>
              <a:rPr sz="650" u="sng" spc="-80" dirty="0">
                <a:solidFill>
                  <a:srgbClr val="0462C1"/>
                </a:solidFill>
                <a:uFill>
                  <a:solidFill>
                    <a:srgbClr val="0462C1"/>
                  </a:solidFill>
                </a:uFill>
                <a:latin typeface="Calibri"/>
                <a:cs typeface="Calibri"/>
              </a:rPr>
              <a:t> </a:t>
            </a:r>
            <a:r>
              <a:rPr sz="650" u="sng" dirty="0">
                <a:solidFill>
                  <a:srgbClr val="0462C1"/>
                </a:solidFill>
                <a:uFill>
                  <a:solidFill>
                    <a:srgbClr val="0462C1"/>
                  </a:solidFill>
                </a:uFill>
                <a:latin typeface="Calibri"/>
                <a:cs typeface="Calibri"/>
              </a:rPr>
              <a:t>Dog</a:t>
            </a:r>
            <a:r>
              <a:rPr sz="650" u="sng" spc="5" dirty="0">
                <a:solidFill>
                  <a:srgbClr val="0462C1"/>
                </a:solidFill>
                <a:uFill>
                  <a:solidFill>
                    <a:srgbClr val="0462C1"/>
                  </a:solidFill>
                </a:uFill>
                <a:latin typeface="Calibri"/>
                <a:cs typeface="Calibri"/>
              </a:rPr>
              <a:t> </a:t>
            </a:r>
            <a:r>
              <a:rPr sz="650" u="sng" dirty="0">
                <a:solidFill>
                  <a:srgbClr val="0462C1"/>
                </a:solidFill>
                <a:uFill>
                  <a:solidFill>
                    <a:srgbClr val="0462C1"/>
                  </a:solidFill>
                </a:uFill>
                <a:latin typeface="Calibri"/>
                <a:cs typeface="Calibri"/>
              </a:rPr>
              <a:t>image</a:t>
            </a:r>
            <a:r>
              <a:rPr sz="650" spc="10" dirty="0">
                <a:solidFill>
                  <a:srgbClr val="0462C1"/>
                </a:solidFill>
                <a:latin typeface="Calibri"/>
                <a:cs typeface="Calibri"/>
              </a:rPr>
              <a:t> </a:t>
            </a:r>
            <a:r>
              <a:rPr sz="650" dirty="0">
                <a:latin typeface="Calibri"/>
                <a:cs typeface="Calibri"/>
              </a:rPr>
              <a:t>is</a:t>
            </a:r>
            <a:r>
              <a:rPr sz="650" spc="-80" dirty="0">
                <a:latin typeface="Calibri"/>
                <a:cs typeface="Calibri"/>
              </a:rPr>
              <a:t> </a:t>
            </a:r>
            <a:r>
              <a:rPr sz="650" spc="-20" dirty="0">
                <a:latin typeface="Calibri"/>
                <a:cs typeface="Calibri"/>
              </a:rPr>
              <a:t>CC0</a:t>
            </a:r>
            <a:r>
              <a:rPr sz="650" dirty="0">
                <a:latin typeface="Calibri"/>
                <a:cs typeface="Calibri"/>
              </a:rPr>
              <a:t> </a:t>
            </a:r>
            <a:r>
              <a:rPr sz="650" spc="-30" dirty="0">
                <a:latin typeface="Calibri"/>
                <a:cs typeface="Calibri"/>
              </a:rPr>
              <a:t>Public</a:t>
            </a:r>
            <a:r>
              <a:rPr sz="650" spc="-20" dirty="0">
                <a:latin typeface="Calibri"/>
                <a:cs typeface="Calibri"/>
              </a:rPr>
              <a:t> Domain</a:t>
            </a:r>
            <a:endParaRPr sz="65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6329680" cy="1369060"/>
          </a:xfrm>
          <a:prstGeom prst="rect">
            <a:avLst/>
          </a:prstGeom>
        </p:spPr>
        <p:txBody>
          <a:bodyPr vert="horz" wrap="square" lIns="0" tIns="13335" rIns="0" bIns="0" rtlCol="0">
            <a:spAutoFit/>
          </a:bodyPr>
          <a:lstStyle/>
          <a:p>
            <a:pPr marL="12700" marR="5080">
              <a:lnSpc>
                <a:spcPct val="100000"/>
              </a:lnSpc>
              <a:spcBef>
                <a:spcPts val="105"/>
              </a:spcBef>
            </a:pPr>
            <a:r>
              <a:rPr dirty="0"/>
              <a:t>Discriminative</a:t>
            </a:r>
            <a:r>
              <a:rPr spc="-155" dirty="0"/>
              <a:t> </a:t>
            </a:r>
            <a:r>
              <a:rPr dirty="0"/>
              <a:t>vs</a:t>
            </a:r>
            <a:r>
              <a:rPr spc="-245" dirty="0"/>
              <a:t> </a:t>
            </a:r>
            <a:r>
              <a:rPr spc="-25" dirty="0"/>
              <a:t>Generative </a:t>
            </a:r>
            <a:r>
              <a:rPr spc="-10" dirty="0"/>
              <a:t>Models</a:t>
            </a:r>
          </a:p>
        </p:txBody>
      </p:sp>
      <p:sp>
        <p:nvSpPr>
          <p:cNvPr id="3" name="object 3"/>
          <p:cNvSpPr txBox="1"/>
          <p:nvPr/>
        </p:nvSpPr>
        <p:spPr>
          <a:xfrm>
            <a:off x="365759" y="1402080"/>
            <a:ext cx="3606800" cy="1625600"/>
          </a:xfrm>
          <a:prstGeom prst="rect">
            <a:avLst/>
          </a:prstGeom>
          <a:ln w="63500">
            <a:solidFill>
              <a:srgbClr val="2E528F"/>
            </a:solidFill>
          </a:ln>
        </p:spPr>
        <p:txBody>
          <a:bodyPr vert="horz" wrap="square" lIns="0" tIns="210820" rIns="0" bIns="0" rtlCol="0">
            <a:spAutoFit/>
          </a:bodyPr>
          <a:lstStyle/>
          <a:p>
            <a:pPr marL="119380" marR="220979">
              <a:lnSpc>
                <a:spcPct val="89400"/>
              </a:lnSpc>
              <a:spcBef>
                <a:spcPts val="1660"/>
              </a:spcBef>
            </a:pPr>
            <a:r>
              <a:rPr sz="2800" b="1" dirty="0">
                <a:latin typeface="Calibri"/>
                <a:cs typeface="Calibri"/>
              </a:rPr>
              <a:t>Discriminative</a:t>
            </a:r>
            <a:r>
              <a:rPr sz="2800" b="1" spc="-140" dirty="0">
                <a:latin typeface="Calibri"/>
                <a:cs typeface="Calibri"/>
              </a:rPr>
              <a:t> </a:t>
            </a:r>
            <a:r>
              <a:rPr sz="2800" b="1" spc="-10" dirty="0">
                <a:latin typeface="Calibri"/>
                <a:cs typeface="Calibri"/>
              </a:rPr>
              <a:t>Model: </a:t>
            </a:r>
            <a:r>
              <a:rPr sz="2800" dirty="0">
                <a:latin typeface="Calibri"/>
                <a:cs typeface="Calibri"/>
              </a:rPr>
              <a:t>Learn</a:t>
            </a:r>
            <a:r>
              <a:rPr sz="2800" spc="-35"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5" dirty="0">
                <a:latin typeface="Calibri"/>
                <a:cs typeface="Calibri"/>
              </a:rPr>
              <a:t> </a:t>
            </a:r>
            <a:r>
              <a:rPr sz="2800" spc="-10" dirty="0">
                <a:latin typeface="Calibri"/>
                <a:cs typeface="Calibri"/>
              </a:rPr>
              <a:t>p(y|x)</a:t>
            </a:r>
            <a:endParaRPr sz="2800">
              <a:latin typeface="Calibri"/>
              <a:cs typeface="Calibri"/>
            </a:endParaRPr>
          </a:p>
        </p:txBody>
      </p:sp>
      <p:sp>
        <p:nvSpPr>
          <p:cNvPr id="4" name="object 4"/>
          <p:cNvSpPr txBox="1"/>
          <p:nvPr/>
        </p:nvSpPr>
        <p:spPr>
          <a:xfrm>
            <a:off x="469582" y="3349879"/>
            <a:ext cx="2806065" cy="1216660"/>
          </a:xfrm>
          <a:prstGeom prst="rect">
            <a:avLst/>
          </a:prstGeom>
        </p:spPr>
        <p:txBody>
          <a:bodyPr vert="horz" wrap="square" lIns="0" tIns="58419" rIns="0" bIns="0" rtlCol="0">
            <a:spAutoFit/>
          </a:bodyPr>
          <a:lstStyle/>
          <a:p>
            <a:pPr marL="12700" marR="5080" algn="just">
              <a:lnSpc>
                <a:spcPct val="89400"/>
              </a:lnSpc>
              <a:spcBef>
                <a:spcPts val="459"/>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3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p:txBody>
      </p:sp>
      <p:sp>
        <p:nvSpPr>
          <p:cNvPr id="5" name="object 5"/>
          <p:cNvSpPr txBox="1"/>
          <p:nvPr/>
        </p:nvSpPr>
        <p:spPr>
          <a:xfrm>
            <a:off x="469582" y="5142293"/>
            <a:ext cx="3437890" cy="839469"/>
          </a:xfrm>
          <a:prstGeom prst="rect">
            <a:avLst/>
          </a:prstGeom>
        </p:spPr>
        <p:txBody>
          <a:bodyPr vert="horz" wrap="square" lIns="0" tIns="59690" rIns="0" bIns="0" rtlCol="0">
            <a:spAutoFit/>
          </a:bodyPr>
          <a:lstStyle/>
          <a:p>
            <a:pPr marL="12700" marR="5080">
              <a:lnSpc>
                <a:spcPts val="3040"/>
              </a:lnSpc>
              <a:spcBef>
                <a:spcPts val="470"/>
              </a:spcBef>
            </a:pPr>
            <a:r>
              <a:rPr sz="2800" b="1" dirty="0">
                <a:latin typeface="Calibri"/>
                <a:cs typeface="Calibri"/>
              </a:rPr>
              <a:t>Conditional</a:t>
            </a:r>
            <a:r>
              <a:rPr sz="2800" b="1" spc="-80"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5" dirty="0">
                <a:latin typeface="Calibri"/>
                <a:cs typeface="Calibri"/>
              </a:rPr>
              <a:t> </a:t>
            </a:r>
            <a:r>
              <a:rPr sz="2800" spc="-10" dirty="0">
                <a:latin typeface="Calibri"/>
                <a:cs typeface="Calibri"/>
              </a:rPr>
              <a:t>p(x|y)</a:t>
            </a:r>
            <a:endParaRPr sz="2800">
              <a:latin typeface="Calibri"/>
              <a:cs typeface="Calibri"/>
            </a:endParaRPr>
          </a:p>
        </p:txBody>
      </p:sp>
      <p:grpSp>
        <p:nvGrpSpPr>
          <p:cNvPr id="6" name="object 6"/>
          <p:cNvGrpSpPr/>
          <p:nvPr/>
        </p:nvGrpSpPr>
        <p:grpSpPr>
          <a:xfrm>
            <a:off x="8909050" y="2254288"/>
            <a:ext cx="368300" cy="673100"/>
            <a:chOff x="8909050" y="2254288"/>
            <a:chExt cx="368300" cy="673100"/>
          </a:xfrm>
        </p:grpSpPr>
        <p:sp>
          <p:nvSpPr>
            <p:cNvPr id="7" name="object 7"/>
            <p:cNvSpPr/>
            <p:nvPr/>
          </p:nvSpPr>
          <p:spPr>
            <a:xfrm>
              <a:off x="8910320" y="2255558"/>
              <a:ext cx="355600" cy="660400"/>
            </a:xfrm>
            <a:custGeom>
              <a:avLst/>
              <a:gdLst/>
              <a:ahLst/>
              <a:cxnLst/>
              <a:rect l="l" t="t" r="r" b="b"/>
              <a:pathLst>
                <a:path w="355600" h="660400">
                  <a:moveTo>
                    <a:pt x="355193" y="0"/>
                  </a:moveTo>
                  <a:lnTo>
                    <a:pt x="0" y="0"/>
                  </a:lnTo>
                  <a:lnTo>
                    <a:pt x="0" y="659853"/>
                  </a:lnTo>
                  <a:lnTo>
                    <a:pt x="355193" y="659853"/>
                  </a:lnTo>
                  <a:lnTo>
                    <a:pt x="355193" y="0"/>
                  </a:lnTo>
                  <a:close/>
                </a:path>
              </a:pathLst>
            </a:custGeom>
            <a:solidFill>
              <a:srgbClr val="4471C4"/>
            </a:solidFill>
          </p:spPr>
          <p:txBody>
            <a:bodyPr wrap="square" lIns="0" tIns="0" rIns="0" bIns="0" rtlCol="0"/>
            <a:lstStyle/>
            <a:p>
              <a:endParaRPr/>
            </a:p>
          </p:txBody>
        </p:sp>
        <p:sp>
          <p:nvSpPr>
            <p:cNvPr id="8" name="object 8"/>
            <p:cNvSpPr/>
            <p:nvPr/>
          </p:nvSpPr>
          <p:spPr>
            <a:xfrm>
              <a:off x="8915400" y="2260638"/>
              <a:ext cx="355600" cy="660400"/>
            </a:xfrm>
            <a:custGeom>
              <a:avLst/>
              <a:gdLst/>
              <a:ahLst/>
              <a:cxnLst/>
              <a:rect l="l" t="t" r="r" b="b"/>
              <a:pathLst>
                <a:path w="355600" h="660400">
                  <a:moveTo>
                    <a:pt x="0" y="659853"/>
                  </a:moveTo>
                  <a:lnTo>
                    <a:pt x="355193" y="659853"/>
                  </a:lnTo>
                  <a:lnTo>
                    <a:pt x="355193" y="0"/>
                  </a:lnTo>
                  <a:lnTo>
                    <a:pt x="0" y="0"/>
                  </a:lnTo>
                  <a:lnTo>
                    <a:pt x="0" y="659853"/>
                  </a:lnTo>
                  <a:close/>
                </a:path>
              </a:pathLst>
            </a:custGeom>
            <a:ln w="12700">
              <a:solidFill>
                <a:srgbClr val="2E528F"/>
              </a:solidFill>
            </a:ln>
          </p:spPr>
          <p:txBody>
            <a:bodyPr wrap="square" lIns="0" tIns="0" rIns="0" bIns="0" rtlCol="0"/>
            <a:lstStyle/>
            <a:p>
              <a:endParaRPr/>
            </a:p>
          </p:txBody>
        </p:sp>
      </p:grpSp>
      <p:sp>
        <p:nvSpPr>
          <p:cNvPr id="9" name="object 9"/>
          <p:cNvSpPr txBox="1"/>
          <p:nvPr/>
        </p:nvSpPr>
        <p:spPr>
          <a:xfrm>
            <a:off x="8499729" y="1719262"/>
            <a:ext cx="1275080" cy="391795"/>
          </a:xfrm>
          <a:prstGeom prst="rect">
            <a:avLst/>
          </a:prstGeom>
        </p:spPr>
        <p:txBody>
          <a:bodyPr vert="horz" wrap="square" lIns="0" tIns="12700" rIns="0" bIns="0" rtlCol="0">
            <a:spAutoFit/>
          </a:bodyPr>
          <a:lstStyle/>
          <a:p>
            <a:pPr marL="12700">
              <a:lnSpc>
                <a:spcPct val="100000"/>
              </a:lnSpc>
              <a:spcBef>
                <a:spcPts val="100"/>
              </a:spcBef>
              <a:tabLst>
                <a:tab pos="1181735" algn="l"/>
              </a:tabLst>
            </a:pPr>
            <a:r>
              <a:rPr sz="2400" spc="-10" dirty="0">
                <a:latin typeface="Calibri"/>
                <a:cs typeface="Calibri"/>
              </a:rPr>
              <a:t>P(cat|</a:t>
            </a:r>
            <a:r>
              <a:rPr sz="2400" dirty="0">
                <a:latin typeface="Calibri"/>
                <a:cs typeface="Calibri"/>
              </a:rPr>
              <a:t>	</a:t>
            </a:r>
            <a:r>
              <a:rPr sz="2400" spc="-50" dirty="0">
                <a:latin typeface="Calibri"/>
                <a:cs typeface="Calibri"/>
              </a:rPr>
              <a:t>)</a:t>
            </a:r>
            <a:endParaRPr sz="2400">
              <a:latin typeface="Calibri"/>
              <a:cs typeface="Calibri"/>
            </a:endParaRPr>
          </a:p>
        </p:txBody>
      </p:sp>
      <p:grpSp>
        <p:nvGrpSpPr>
          <p:cNvPr id="10" name="object 10"/>
          <p:cNvGrpSpPr/>
          <p:nvPr/>
        </p:nvGrpSpPr>
        <p:grpSpPr>
          <a:xfrm>
            <a:off x="10016490" y="2579344"/>
            <a:ext cx="368300" cy="347980"/>
            <a:chOff x="10016490" y="2579344"/>
            <a:chExt cx="368300" cy="347980"/>
          </a:xfrm>
        </p:grpSpPr>
        <p:sp>
          <p:nvSpPr>
            <p:cNvPr id="11" name="object 11"/>
            <p:cNvSpPr/>
            <p:nvPr/>
          </p:nvSpPr>
          <p:spPr>
            <a:xfrm>
              <a:off x="10017760" y="2580614"/>
              <a:ext cx="355600" cy="335280"/>
            </a:xfrm>
            <a:custGeom>
              <a:avLst/>
              <a:gdLst/>
              <a:ahLst/>
              <a:cxnLst/>
              <a:rect l="l" t="t" r="r" b="b"/>
              <a:pathLst>
                <a:path w="355600" h="335280">
                  <a:moveTo>
                    <a:pt x="355193" y="0"/>
                  </a:moveTo>
                  <a:lnTo>
                    <a:pt x="0" y="0"/>
                  </a:lnTo>
                  <a:lnTo>
                    <a:pt x="0" y="334797"/>
                  </a:lnTo>
                  <a:lnTo>
                    <a:pt x="355193" y="334797"/>
                  </a:lnTo>
                  <a:lnTo>
                    <a:pt x="355193" y="0"/>
                  </a:lnTo>
                  <a:close/>
                </a:path>
              </a:pathLst>
            </a:custGeom>
            <a:solidFill>
              <a:srgbClr val="4471C4"/>
            </a:solidFill>
          </p:spPr>
          <p:txBody>
            <a:bodyPr wrap="square" lIns="0" tIns="0" rIns="0" bIns="0" rtlCol="0"/>
            <a:lstStyle/>
            <a:p>
              <a:endParaRPr/>
            </a:p>
          </p:txBody>
        </p:sp>
        <p:sp>
          <p:nvSpPr>
            <p:cNvPr id="12" name="object 12"/>
            <p:cNvSpPr/>
            <p:nvPr/>
          </p:nvSpPr>
          <p:spPr>
            <a:xfrm>
              <a:off x="10022840" y="2585694"/>
              <a:ext cx="355600" cy="335280"/>
            </a:xfrm>
            <a:custGeom>
              <a:avLst/>
              <a:gdLst/>
              <a:ahLst/>
              <a:cxnLst/>
              <a:rect l="l" t="t" r="r" b="b"/>
              <a:pathLst>
                <a:path w="355600" h="335280">
                  <a:moveTo>
                    <a:pt x="0" y="334797"/>
                  </a:moveTo>
                  <a:lnTo>
                    <a:pt x="355193" y="334797"/>
                  </a:lnTo>
                  <a:lnTo>
                    <a:pt x="355193" y="0"/>
                  </a:lnTo>
                  <a:lnTo>
                    <a:pt x="0" y="0"/>
                  </a:lnTo>
                  <a:lnTo>
                    <a:pt x="0" y="334797"/>
                  </a:lnTo>
                  <a:close/>
                </a:path>
              </a:pathLst>
            </a:custGeom>
            <a:ln w="12700">
              <a:solidFill>
                <a:srgbClr val="2E528F"/>
              </a:solidFill>
            </a:ln>
          </p:spPr>
          <p:txBody>
            <a:bodyPr wrap="square" lIns="0" tIns="0" rIns="0" bIns="0" rtlCol="0"/>
            <a:lstStyle/>
            <a:p>
              <a:endParaRPr/>
            </a:p>
          </p:txBody>
        </p:sp>
      </p:grpSp>
      <p:sp>
        <p:nvSpPr>
          <p:cNvPr id="13" name="object 13"/>
          <p:cNvSpPr txBox="1"/>
          <p:nvPr/>
        </p:nvSpPr>
        <p:spPr>
          <a:xfrm>
            <a:off x="9605644" y="2118613"/>
            <a:ext cx="1366520" cy="392430"/>
          </a:xfrm>
          <a:prstGeom prst="rect">
            <a:avLst/>
          </a:prstGeom>
        </p:spPr>
        <p:txBody>
          <a:bodyPr vert="horz" wrap="square" lIns="0" tIns="13335" rIns="0" bIns="0" rtlCol="0">
            <a:spAutoFit/>
          </a:bodyPr>
          <a:lstStyle/>
          <a:p>
            <a:pPr>
              <a:lnSpc>
                <a:spcPct val="100000"/>
              </a:lnSpc>
              <a:spcBef>
                <a:spcPts val="105"/>
              </a:spcBef>
              <a:tabLst>
                <a:tab pos="1260475" algn="l"/>
              </a:tabLst>
            </a:pPr>
            <a:r>
              <a:rPr sz="2400" spc="-10" dirty="0">
                <a:latin typeface="Calibri"/>
                <a:cs typeface="Calibri"/>
              </a:rPr>
              <a:t>P(dog|</a:t>
            </a:r>
            <a:r>
              <a:rPr sz="2400" dirty="0">
                <a:latin typeface="Calibri"/>
                <a:cs typeface="Calibri"/>
              </a:rPr>
              <a:t>	</a:t>
            </a:r>
            <a:r>
              <a:rPr sz="2400" spc="-50" dirty="0">
                <a:latin typeface="Calibri"/>
                <a:cs typeface="Calibri"/>
              </a:rPr>
              <a:t>)</a:t>
            </a:r>
            <a:endParaRPr sz="2400">
              <a:latin typeface="Calibri"/>
              <a:cs typeface="Calibri"/>
            </a:endParaRPr>
          </a:p>
        </p:txBody>
      </p:sp>
      <p:grpSp>
        <p:nvGrpSpPr>
          <p:cNvPr id="14" name="object 14"/>
          <p:cNvGrpSpPr/>
          <p:nvPr/>
        </p:nvGrpSpPr>
        <p:grpSpPr>
          <a:xfrm>
            <a:off x="6644640" y="2174239"/>
            <a:ext cx="1767205" cy="193040"/>
            <a:chOff x="6644640" y="2174239"/>
            <a:chExt cx="1767205" cy="193040"/>
          </a:xfrm>
        </p:grpSpPr>
        <p:pic>
          <p:nvPicPr>
            <p:cNvPr id="15" name="object 15"/>
            <p:cNvPicPr/>
            <p:nvPr/>
          </p:nvPicPr>
          <p:blipFill>
            <a:blip r:embed="rId2" cstate="print"/>
            <a:stretch>
              <a:fillRect/>
            </a:stretch>
          </p:blipFill>
          <p:spPr>
            <a:xfrm>
              <a:off x="8221853" y="2174239"/>
              <a:ext cx="189992" cy="193039"/>
            </a:xfrm>
            <a:prstGeom prst="rect">
              <a:avLst/>
            </a:prstGeom>
          </p:spPr>
        </p:pic>
        <p:sp>
          <p:nvSpPr>
            <p:cNvPr id="16" name="object 16"/>
            <p:cNvSpPr/>
            <p:nvPr/>
          </p:nvSpPr>
          <p:spPr>
            <a:xfrm>
              <a:off x="6644640" y="2238628"/>
              <a:ext cx="1577340" cy="64769"/>
            </a:xfrm>
            <a:custGeom>
              <a:avLst/>
              <a:gdLst/>
              <a:ahLst/>
              <a:cxnLst/>
              <a:rect l="l" t="t" r="r" b="b"/>
              <a:pathLst>
                <a:path w="1577340" h="64769">
                  <a:moveTo>
                    <a:pt x="1577212" y="0"/>
                  </a:moveTo>
                  <a:lnTo>
                    <a:pt x="0" y="0"/>
                  </a:lnTo>
                  <a:lnTo>
                    <a:pt x="0" y="64262"/>
                  </a:lnTo>
                  <a:lnTo>
                    <a:pt x="1577212" y="64262"/>
                  </a:lnTo>
                  <a:lnTo>
                    <a:pt x="1577212" y="0"/>
                  </a:lnTo>
                  <a:close/>
                </a:path>
              </a:pathLst>
            </a:custGeom>
            <a:solidFill>
              <a:srgbClr val="000000"/>
            </a:solidFill>
          </p:spPr>
          <p:txBody>
            <a:bodyPr wrap="square" lIns="0" tIns="0" rIns="0" bIns="0" rtlCol="0"/>
            <a:lstStyle/>
            <a:p>
              <a:endParaRPr/>
            </a:p>
          </p:txBody>
        </p:sp>
      </p:grpSp>
      <p:pic>
        <p:nvPicPr>
          <p:cNvPr id="17" name="object 17"/>
          <p:cNvPicPr/>
          <p:nvPr/>
        </p:nvPicPr>
        <p:blipFill>
          <a:blip r:embed="rId3" cstate="print"/>
          <a:stretch>
            <a:fillRect/>
          </a:stretch>
        </p:blipFill>
        <p:spPr>
          <a:xfrm>
            <a:off x="4653279" y="1595119"/>
            <a:ext cx="1767839" cy="1310639"/>
          </a:xfrm>
          <a:prstGeom prst="rect">
            <a:avLst/>
          </a:prstGeom>
        </p:spPr>
      </p:pic>
      <p:sp>
        <p:nvSpPr>
          <p:cNvPr id="18" name="object 18"/>
          <p:cNvSpPr txBox="1"/>
          <p:nvPr/>
        </p:nvSpPr>
        <p:spPr>
          <a:xfrm>
            <a:off x="10899267" y="6179820"/>
            <a:ext cx="1185545" cy="123189"/>
          </a:xfrm>
          <a:prstGeom prst="rect">
            <a:avLst/>
          </a:prstGeom>
        </p:spPr>
        <p:txBody>
          <a:bodyPr vert="horz" wrap="square" lIns="0" tIns="11430" rIns="0" bIns="0" rtlCol="0">
            <a:spAutoFit/>
          </a:bodyPr>
          <a:lstStyle/>
          <a:p>
            <a:pPr marL="12700">
              <a:lnSpc>
                <a:spcPct val="100000"/>
              </a:lnSpc>
              <a:spcBef>
                <a:spcPts val="90"/>
              </a:spcBef>
            </a:pPr>
            <a:r>
              <a:rPr sz="650" u="sng" spc="-80" dirty="0">
                <a:solidFill>
                  <a:srgbClr val="0462C1"/>
                </a:solidFill>
                <a:uFill>
                  <a:solidFill>
                    <a:srgbClr val="0462C1"/>
                  </a:solidFill>
                </a:uFill>
                <a:latin typeface="Calibri"/>
                <a:cs typeface="Calibri"/>
              </a:rPr>
              <a:t> </a:t>
            </a:r>
            <a:r>
              <a:rPr sz="650" u="sng" dirty="0">
                <a:solidFill>
                  <a:srgbClr val="0462C1"/>
                </a:solidFill>
                <a:uFill>
                  <a:solidFill>
                    <a:srgbClr val="0462C1"/>
                  </a:solidFill>
                </a:uFill>
                <a:latin typeface="Calibri"/>
                <a:cs typeface="Calibri"/>
              </a:rPr>
              <a:t>Monkey</a:t>
            </a:r>
            <a:r>
              <a:rPr sz="650" u="sng" spc="15" dirty="0">
                <a:solidFill>
                  <a:srgbClr val="0462C1"/>
                </a:solidFill>
                <a:uFill>
                  <a:solidFill>
                    <a:srgbClr val="0462C1"/>
                  </a:solidFill>
                </a:uFill>
                <a:latin typeface="Calibri"/>
                <a:cs typeface="Calibri"/>
              </a:rPr>
              <a:t> </a:t>
            </a:r>
            <a:r>
              <a:rPr sz="650" u="sng" spc="-20" dirty="0">
                <a:solidFill>
                  <a:srgbClr val="0462C1"/>
                </a:solidFill>
                <a:uFill>
                  <a:solidFill>
                    <a:srgbClr val="0462C1"/>
                  </a:solidFill>
                </a:uFill>
                <a:latin typeface="Calibri"/>
                <a:cs typeface="Calibri"/>
              </a:rPr>
              <a:t>image</a:t>
            </a:r>
            <a:r>
              <a:rPr sz="650" spc="5" dirty="0">
                <a:solidFill>
                  <a:srgbClr val="0462C1"/>
                </a:solidFill>
                <a:latin typeface="Calibri"/>
                <a:cs typeface="Calibri"/>
              </a:rPr>
              <a:t> </a:t>
            </a:r>
            <a:r>
              <a:rPr sz="650" spc="-40" dirty="0">
                <a:latin typeface="Calibri"/>
                <a:cs typeface="Calibri"/>
              </a:rPr>
              <a:t>is</a:t>
            </a:r>
            <a:r>
              <a:rPr sz="650" dirty="0">
                <a:latin typeface="Calibri"/>
                <a:cs typeface="Calibri"/>
              </a:rPr>
              <a:t> </a:t>
            </a:r>
            <a:r>
              <a:rPr sz="650" spc="-30" dirty="0">
                <a:latin typeface="Calibri"/>
                <a:cs typeface="Calibri"/>
              </a:rPr>
              <a:t>CC0</a:t>
            </a:r>
            <a:r>
              <a:rPr sz="650" spc="-75" dirty="0">
                <a:latin typeface="Calibri"/>
                <a:cs typeface="Calibri"/>
              </a:rPr>
              <a:t> </a:t>
            </a:r>
            <a:r>
              <a:rPr sz="650" spc="-10" dirty="0">
                <a:latin typeface="Calibri"/>
                <a:cs typeface="Calibri"/>
              </a:rPr>
              <a:t>PublicDomain</a:t>
            </a:r>
            <a:endParaRPr sz="650">
              <a:latin typeface="Calibri"/>
              <a:cs typeface="Calibri"/>
            </a:endParaRPr>
          </a:p>
        </p:txBody>
      </p:sp>
      <p:pic>
        <p:nvPicPr>
          <p:cNvPr id="19" name="object 19"/>
          <p:cNvPicPr/>
          <p:nvPr/>
        </p:nvPicPr>
        <p:blipFill>
          <a:blip r:embed="rId3" cstate="print"/>
          <a:stretch>
            <a:fillRect/>
          </a:stretch>
        </p:blipFill>
        <p:spPr>
          <a:xfrm>
            <a:off x="9265919" y="1818639"/>
            <a:ext cx="375920" cy="284479"/>
          </a:xfrm>
          <a:prstGeom prst="rect">
            <a:avLst/>
          </a:prstGeom>
        </p:spPr>
      </p:pic>
      <p:pic>
        <p:nvPicPr>
          <p:cNvPr id="20" name="object 20"/>
          <p:cNvPicPr/>
          <p:nvPr/>
        </p:nvPicPr>
        <p:blipFill>
          <a:blip r:embed="rId3" cstate="print"/>
          <a:stretch>
            <a:fillRect/>
          </a:stretch>
        </p:blipFill>
        <p:spPr>
          <a:xfrm>
            <a:off x="10444480" y="2214879"/>
            <a:ext cx="375920" cy="284479"/>
          </a:xfrm>
          <a:prstGeom prst="rect">
            <a:avLst/>
          </a:prstGeom>
        </p:spPr>
      </p:pic>
      <p:grpSp>
        <p:nvGrpSpPr>
          <p:cNvPr id="21" name="object 21"/>
          <p:cNvGrpSpPr/>
          <p:nvPr/>
        </p:nvGrpSpPr>
        <p:grpSpPr>
          <a:xfrm>
            <a:off x="8748712" y="4621580"/>
            <a:ext cx="1775460" cy="183515"/>
            <a:chOff x="8748712" y="4621580"/>
            <a:chExt cx="1775460" cy="183515"/>
          </a:xfrm>
        </p:grpSpPr>
        <p:sp>
          <p:nvSpPr>
            <p:cNvPr id="22" name="object 22"/>
            <p:cNvSpPr/>
            <p:nvPr/>
          </p:nvSpPr>
          <p:spPr>
            <a:xfrm>
              <a:off x="8752839" y="4790439"/>
              <a:ext cx="1767205" cy="10160"/>
            </a:xfrm>
            <a:custGeom>
              <a:avLst/>
              <a:gdLst/>
              <a:ahLst/>
              <a:cxnLst/>
              <a:rect l="l" t="t" r="r" b="b"/>
              <a:pathLst>
                <a:path w="1767204" h="10160">
                  <a:moveTo>
                    <a:pt x="0" y="0"/>
                  </a:moveTo>
                  <a:lnTo>
                    <a:pt x="1268349" y="0"/>
                  </a:lnTo>
                </a:path>
                <a:path w="1767204" h="10160">
                  <a:moveTo>
                    <a:pt x="1619503" y="0"/>
                  </a:moveTo>
                  <a:lnTo>
                    <a:pt x="1767204" y="0"/>
                  </a:lnTo>
                </a:path>
                <a:path w="1767204" h="10160">
                  <a:moveTo>
                    <a:pt x="0" y="10160"/>
                  </a:moveTo>
                  <a:lnTo>
                    <a:pt x="1767204" y="10160"/>
                  </a:lnTo>
                </a:path>
              </a:pathLst>
            </a:custGeom>
            <a:ln w="7725">
              <a:solidFill>
                <a:srgbClr val="000000"/>
              </a:solidFill>
            </a:ln>
          </p:spPr>
          <p:txBody>
            <a:bodyPr wrap="square" lIns="0" tIns="0" rIns="0" bIns="0" rtlCol="0"/>
            <a:lstStyle/>
            <a:p>
              <a:endParaRPr/>
            </a:p>
          </p:txBody>
        </p:sp>
        <p:sp>
          <p:nvSpPr>
            <p:cNvPr id="23" name="object 23"/>
            <p:cNvSpPr/>
            <p:nvPr/>
          </p:nvSpPr>
          <p:spPr>
            <a:xfrm>
              <a:off x="8910320" y="4622850"/>
              <a:ext cx="355600" cy="162560"/>
            </a:xfrm>
            <a:custGeom>
              <a:avLst/>
              <a:gdLst/>
              <a:ahLst/>
              <a:cxnLst/>
              <a:rect l="l" t="t" r="r" b="b"/>
              <a:pathLst>
                <a:path w="355600" h="162560">
                  <a:moveTo>
                    <a:pt x="355193" y="0"/>
                  </a:moveTo>
                  <a:lnTo>
                    <a:pt x="0" y="0"/>
                  </a:lnTo>
                  <a:lnTo>
                    <a:pt x="0" y="162001"/>
                  </a:lnTo>
                  <a:lnTo>
                    <a:pt x="355193" y="162001"/>
                  </a:lnTo>
                  <a:lnTo>
                    <a:pt x="355193" y="0"/>
                  </a:lnTo>
                  <a:close/>
                </a:path>
              </a:pathLst>
            </a:custGeom>
            <a:solidFill>
              <a:srgbClr val="4471C4"/>
            </a:solidFill>
          </p:spPr>
          <p:txBody>
            <a:bodyPr wrap="square" lIns="0" tIns="0" rIns="0" bIns="0" rtlCol="0"/>
            <a:lstStyle/>
            <a:p>
              <a:endParaRPr/>
            </a:p>
          </p:txBody>
        </p:sp>
        <p:sp>
          <p:nvSpPr>
            <p:cNvPr id="24" name="object 24"/>
            <p:cNvSpPr/>
            <p:nvPr/>
          </p:nvSpPr>
          <p:spPr>
            <a:xfrm>
              <a:off x="8915400" y="4627930"/>
              <a:ext cx="355600" cy="162560"/>
            </a:xfrm>
            <a:custGeom>
              <a:avLst/>
              <a:gdLst/>
              <a:ahLst/>
              <a:cxnLst/>
              <a:rect l="l" t="t" r="r" b="b"/>
              <a:pathLst>
                <a:path w="355600" h="162560">
                  <a:moveTo>
                    <a:pt x="0" y="162001"/>
                  </a:moveTo>
                  <a:lnTo>
                    <a:pt x="355193" y="162001"/>
                  </a:lnTo>
                  <a:lnTo>
                    <a:pt x="355193" y="0"/>
                  </a:lnTo>
                  <a:lnTo>
                    <a:pt x="0" y="0"/>
                  </a:lnTo>
                  <a:lnTo>
                    <a:pt x="0" y="162001"/>
                  </a:lnTo>
                  <a:close/>
                </a:path>
              </a:pathLst>
            </a:custGeom>
            <a:ln w="12700">
              <a:solidFill>
                <a:srgbClr val="2E528F"/>
              </a:solidFill>
            </a:ln>
          </p:spPr>
          <p:txBody>
            <a:bodyPr wrap="square" lIns="0" tIns="0" rIns="0" bIns="0" rtlCol="0"/>
            <a:lstStyle/>
            <a:p>
              <a:endParaRPr/>
            </a:p>
          </p:txBody>
        </p:sp>
      </p:grpSp>
      <p:sp>
        <p:nvSpPr>
          <p:cNvPr id="25" name="object 25"/>
          <p:cNvSpPr txBox="1"/>
          <p:nvPr/>
        </p:nvSpPr>
        <p:spPr>
          <a:xfrm>
            <a:off x="9165636" y="4198381"/>
            <a:ext cx="140970" cy="305435"/>
          </a:xfrm>
          <a:prstGeom prst="rect">
            <a:avLst/>
          </a:prstGeom>
        </p:spPr>
        <p:txBody>
          <a:bodyPr vert="horz" wrap="square" lIns="0" tIns="0" rIns="0" bIns="0" rtlCol="0">
            <a:spAutoFit/>
          </a:bodyPr>
          <a:lstStyle/>
          <a:p>
            <a:pPr>
              <a:lnSpc>
                <a:spcPts val="2280"/>
              </a:lnSpc>
            </a:pPr>
            <a:r>
              <a:rPr sz="2400" dirty="0">
                <a:latin typeface="Calibri"/>
                <a:cs typeface="Calibri"/>
              </a:rPr>
              <a:t>|</a:t>
            </a:r>
            <a:endParaRPr sz="2400">
              <a:latin typeface="Calibri"/>
              <a:cs typeface="Calibri"/>
            </a:endParaRPr>
          </a:p>
        </p:txBody>
      </p:sp>
      <p:sp>
        <p:nvSpPr>
          <p:cNvPr id="26" name="object 26"/>
          <p:cNvSpPr txBox="1"/>
          <p:nvPr/>
        </p:nvSpPr>
        <p:spPr>
          <a:xfrm>
            <a:off x="4749419" y="4109402"/>
            <a:ext cx="5485765" cy="2030095"/>
          </a:xfrm>
          <a:prstGeom prst="rect">
            <a:avLst/>
          </a:prstGeom>
        </p:spPr>
        <p:txBody>
          <a:bodyPr vert="horz" wrap="square" lIns="0" tIns="12700" rIns="0" bIns="0" rtlCol="0">
            <a:spAutoFit/>
          </a:bodyPr>
          <a:lstStyle/>
          <a:p>
            <a:pPr marR="430530" algn="r">
              <a:lnSpc>
                <a:spcPct val="100000"/>
              </a:lnSpc>
              <a:spcBef>
                <a:spcPts val="100"/>
              </a:spcBef>
              <a:tabLst>
                <a:tab pos="1169035" algn="l"/>
              </a:tabLst>
            </a:pPr>
            <a:r>
              <a:rPr sz="2400" spc="-10" dirty="0">
                <a:latin typeface="Calibri"/>
                <a:cs typeface="Calibri"/>
              </a:rPr>
              <a:t>P(cat</a:t>
            </a:r>
            <a:r>
              <a:rPr sz="2400" dirty="0">
                <a:latin typeface="Calibri"/>
                <a:cs typeface="Calibri"/>
              </a:rPr>
              <a:t>	</a:t>
            </a:r>
            <a:r>
              <a:rPr sz="2400" spc="-50" dirty="0">
                <a:latin typeface="Calibri"/>
                <a:cs typeface="Calibri"/>
              </a:rPr>
              <a:t>)</a:t>
            </a:r>
            <a:endParaRPr sz="2400">
              <a:latin typeface="Calibri"/>
              <a:cs typeface="Calibri"/>
            </a:endParaRPr>
          </a:p>
          <a:p>
            <a:pPr>
              <a:lnSpc>
                <a:spcPct val="100000"/>
              </a:lnSpc>
              <a:spcBef>
                <a:spcPts val="40"/>
              </a:spcBef>
            </a:pPr>
            <a:endParaRPr sz="3450">
              <a:latin typeface="Calibri"/>
              <a:cs typeface="Calibri"/>
            </a:endParaRPr>
          </a:p>
          <a:p>
            <a:pPr marL="12700" marR="5080" algn="just">
              <a:lnSpc>
                <a:spcPct val="100000"/>
              </a:lnSpc>
            </a:pPr>
            <a:r>
              <a:rPr sz="2400" dirty="0">
                <a:latin typeface="Calibri"/>
                <a:cs typeface="Calibri"/>
              </a:rPr>
              <a:t>Discriminative</a:t>
            </a:r>
            <a:r>
              <a:rPr sz="2400" spc="-20" dirty="0">
                <a:latin typeface="Calibri"/>
                <a:cs typeface="Calibri"/>
              </a:rPr>
              <a:t> </a:t>
            </a:r>
            <a:r>
              <a:rPr sz="2400" dirty="0">
                <a:latin typeface="Calibri"/>
                <a:cs typeface="Calibri"/>
              </a:rPr>
              <a:t>model:</a:t>
            </a:r>
            <a:r>
              <a:rPr sz="2400" spc="-35" dirty="0">
                <a:latin typeface="Calibri"/>
                <a:cs typeface="Calibri"/>
              </a:rPr>
              <a:t> </a:t>
            </a:r>
            <a:r>
              <a:rPr sz="2400" dirty="0">
                <a:latin typeface="Calibri"/>
                <a:cs typeface="Calibri"/>
              </a:rPr>
              <a:t>No</a:t>
            </a:r>
            <a:r>
              <a:rPr sz="2400" spc="-25" dirty="0">
                <a:latin typeface="Calibri"/>
                <a:cs typeface="Calibri"/>
              </a:rPr>
              <a:t> </a:t>
            </a:r>
            <a:r>
              <a:rPr sz="2400" dirty="0">
                <a:latin typeface="Calibri"/>
                <a:cs typeface="Calibri"/>
              </a:rPr>
              <a:t>way</a:t>
            </a:r>
            <a:r>
              <a:rPr sz="2400" spc="-5" dirty="0">
                <a:latin typeface="Calibri"/>
                <a:cs typeface="Calibri"/>
              </a:rPr>
              <a:t> </a:t>
            </a:r>
            <a:r>
              <a:rPr sz="2400" dirty="0">
                <a:latin typeface="Calibri"/>
                <a:cs typeface="Calibri"/>
              </a:rPr>
              <a:t>for</a:t>
            </a:r>
            <a:r>
              <a:rPr sz="2400" spc="-65" dirty="0">
                <a:latin typeface="Calibri"/>
                <a:cs typeface="Calibri"/>
              </a:rPr>
              <a:t> </a:t>
            </a:r>
            <a:r>
              <a:rPr sz="2400" dirty="0">
                <a:latin typeface="Calibri"/>
                <a:cs typeface="Calibri"/>
              </a:rPr>
              <a:t>the</a:t>
            </a:r>
            <a:r>
              <a:rPr sz="2400" spc="-30" dirty="0">
                <a:latin typeface="Calibri"/>
                <a:cs typeface="Calibri"/>
              </a:rPr>
              <a:t> </a:t>
            </a:r>
            <a:r>
              <a:rPr sz="2400" spc="-10" dirty="0">
                <a:latin typeface="Calibri"/>
                <a:cs typeface="Calibri"/>
              </a:rPr>
              <a:t>model </a:t>
            </a:r>
            <a:r>
              <a:rPr sz="2400" dirty="0">
                <a:latin typeface="Calibri"/>
                <a:cs typeface="Calibri"/>
              </a:rPr>
              <a:t>to</a:t>
            </a:r>
            <a:r>
              <a:rPr sz="2400" spc="160" dirty="0">
                <a:latin typeface="Calibri"/>
                <a:cs typeface="Calibri"/>
              </a:rPr>
              <a:t> </a:t>
            </a:r>
            <a:r>
              <a:rPr sz="2400" dirty="0">
                <a:latin typeface="Calibri"/>
                <a:cs typeface="Calibri"/>
              </a:rPr>
              <a:t>handle</a:t>
            </a:r>
            <a:r>
              <a:rPr sz="2400" spc="160" dirty="0">
                <a:latin typeface="Calibri"/>
                <a:cs typeface="Calibri"/>
              </a:rPr>
              <a:t> </a:t>
            </a:r>
            <a:r>
              <a:rPr sz="2400" dirty="0">
                <a:latin typeface="Calibri"/>
                <a:cs typeface="Calibri"/>
              </a:rPr>
              <a:t>unreasonable</a:t>
            </a:r>
            <a:r>
              <a:rPr sz="2400" spc="95" dirty="0">
                <a:latin typeface="Calibri"/>
                <a:cs typeface="Calibri"/>
              </a:rPr>
              <a:t> </a:t>
            </a:r>
            <a:r>
              <a:rPr sz="2400" dirty="0">
                <a:latin typeface="Calibri"/>
                <a:cs typeface="Calibri"/>
              </a:rPr>
              <a:t>inputs;</a:t>
            </a:r>
            <a:r>
              <a:rPr sz="2400" spc="70" dirty="0">
                <a:latin typeface="Calibri"/>
                <a:cs typeface="Calibri"/>
              </a:rPr>
              <a:t> </a:t>
            </a:r>
            <a:r>
              <a:rPr sz="2400" dirty="0">
                <a:latin typeface="Calibri"/>
                <a:cs typeface="Calibri"/>
              </a:rPr>
              <a:t>it</a:t>
            </a:r>
            <a:r>
              <a:rPr sz="2400" spc="65" dirty="0">
                <a:latin typeface="Calibri"/>
                <a:cs typeface="Calibri"/>
              </a:rPr>
              <a:t> </a:t>
            </a:r>
            <a:r>
              <a:rPr sz="2400" dirty="0">
                <a:latin typeface="Calibri"/>
                <a:cs typeface="Calibri"/>
              </a:rPr>
              <a:t>must</a:t>
            </a:r>
            <a:r>
              <a:rPr sz="2400" spc="65" dirty="0">
                <a:latin typeface="Calibri"/>
                <a:cs typeface="Calibri"/>
              </a:rPr>
              <a:t> </a:t>
            </a:r>
            <a:r>
              <a:rPr sz="2400" spc="-20" dirty="0">
                <a:latin typeface="Calibri"/>
                <a:cs typeface="Calibri"/>
              </a:rPr>
              <a:t>give </a:t>
            </a:r>
            <a:r>
              <a:rPr sz="2400" dirty="0">
                <a:latin typeface="Calibri"/>
                <a:cs typeface="Calibri"/>
              </a:rPr>
              <a:t>label</a:t>
            </a:r>
            <a:r>
              <a:rPr sz="2400" spc="-90" dirty="0">
                <a:latin typeface="Calibri"/>
                <a:cs typeface="Calibri"/>
              </a:rPr>
              <a:t> </a:t>
            </a:r>
            <a:r>
              <a:rPr sz="2400" dirty="0">
                <a:latin typeface="Calibri"/>
                <a:cs typeface="Calibri"/>
              </a:rPr>
              <a:t>distributions</a:t>
            </a:r>
            <a:r>
              <a:rPr sz="2400" spc="-180" dirty="0">
                <a:latin typeface="Calibri"/>
                <a:cs typeface="Calibri"/>
              </a:rPr>
              <a:t> </a:t>
            </a:r>
            <a:r>
              <a:rPr sz="2400" dirty="0">
                <a:latin typeface="Calibri"/>
                <a:cs typeface="Calibri"/>
              </a:rPr>
              <a:t>for</a:t>
            </a:r>
            <a:r>
              <a:rPr sz="2400" spc="-35" dirty="0">
                <a:latin typeface="Calibri"/>
                <a:cs typeface="Calibri"/>
              </a:rPr>
              <a:t> </a:t>
            </a:r>
            <a:r>
              <a:rPr sz="2400" dirty="0">
                <a:latin typeface="Calibri"/>
                <a:cs typeface="Calibri"/>
              </a:rPr>
              <a:t>all</a:t>
            </a:r>
            <a:r>
              <a:rPr sz="2400" spc="5" dirty="0">
                <a:latin typeface="Calibri"/>
                <a:cs typeface="Calibri"/>
              </a:rPr>
              <a:t> </a:t>
            </a:r>
            <a:r>
              <a:rPr sz="2400" spc="-10" dirty="0">
                <a:latin typeface="Calibri"/>
                <a:cs typeface="Calibri"/>
              </a:rPr>
              <a:t>images</a:t>
            </a:r>
            <a:endParaRPr sz="2400">
              <a:latin typeface="Calibri"/>
              <a:cs typeface="Calibri"/>
            </a:endParaRPr>
          </a:p>
        </p:txBody>
      </p:sp>
      <p:sp>
        <p:nvSpPr>
          <p:cNvPr id="27" name="object 27"/>
          <p:cNvSpPr txBox="1"/>
          <p:nvPr/>
        </p:nvSpPr>
        <p:spPr>
          <a:xfrm>
            <a:off x="9590405" y="3276028"/>
            <a:ext cx="1379220" cy="391795"/>
          </a:xfrm>
          <a:prstGeom prst="rect">
            <a:avLst/>
          </a:prstGeom>
        </p:spPr>
        <p:txBody>
          <a:bodyPr vert="horz" wrap="square" lIns="0" tIns="12700" rIns="0" bIns="0" rtlCol="0">
            <a:spAutoFit/>
          </a:bodyPr>
          <a:lstStyle/>
          <a:p>
            <a:pPr marL="12700">
              <a:lnSpc>
                <a:spcPct val="100000"/>
              </a:lnSpc>
              <a:spcBef>
                <a:spcPts val="100"/>
              </a:spcBef>
              <a:tabLst>
                <a:tab pos="1273175" algn="l"/>
              </a:tabLst>
            </a:pPr>
            <a:r>
              <a:rPr sz="2400" spc="-10" dirty="0">
                <a:latin typeface="Calibri"/>
                <a:cs typeface="Calibri"/>
              </a:rPr>
              <a:t>P(dog|</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28" name="object 28"/>
          <p:cNvPicPr/>
          <p:nvPr/>
        </p:nvPicPr>
        <p:blipFill>
          <a:blip r:embed="rId4" cstate="print"/>
          <a:stretch>
            <a:fillRect/>
          </a:stretch>
        </p:blipFill>
        <p:spPr>
          <a:xfrm>
            <a:off x="4643120" y="3393440"/>
            <a:ext cx="1778000" cy="1391919"/>
          </a:xfrm>
          <a:prstGeom prst="rect">
            <a:avLst/>
          </a:prstGeom>
        </p:spPr>
      </p:pic>
      <p:grpSp>
        <p:nvGrpSpPr>
          <p:cNvPr id="29" name="object 29"/>
          <p:cNvGrpSpPr/>
          <p:nvPr/>
        </p:nvGrpSpPr>
        <p:grpSpPr>
          <a:xfrm>
            <a:off x="6583680" y="3972559"/>
            <a:ext cx="1767205" cy="193040"/>
            <a:chOff x="6583680" y="3972559"/>
            <a:chExt cx="1767205" cy="193040"/>
          </a:xfrm>
        </p:grpSpPr>
        <p:pic>
          <p:nvPicPr>
            <p:cNvPr id="30" name="object 30"/>
            <p:cNvPicPr/>
            <p:nvPr/>
          </p:nvPicPr>
          <p:blipFill>
            <a:blip r:embed="rId5" cstate="print"/>
            <a:stretch>
              <a:fillRect/>
            </a:stretch>
          </p:blipFill>
          <p:spPr>
            <a:xfrm>
              <a:off x="8160893" y="3972559"/>
              <a:ext cx="189991" cy="193039"/>
            </a:xfrm>
            <a:prstGeom prst="rect">
              <a:avLst/>
            </a:prstGeom>
          </p:spPr>
        </p:pic>
        <p:sp>
          <p:nvSpPr>
            <p:cNvPr id="31" name="object 31"/>
            <p:cNvSpPr/>
            <p:nvPr/>
          </p:nvSpPr>
          <p:spPr>
            <a:xfrm>
              <a:off x="6583680" y="4036948"/>
              <a:ext cx="1577340" cy="64769"/>
            </a:xfrm>
            <a:custGeom>
              <a:avLst/>
              <a:gdLst/>
              <a:ahLst/>
              <a:cxnLst/>
              <a:rect l="l" t="t" r="r" b="b"/>
              <a:pathLst>
                <a:path w="1577340" h="64770">
                  <a:moveTo>
                    <a:pt x="1577213" y="0"/>
                  </a:moveTo>
                  <a:lnTo>
                    <a:pt x="0" y="0"/>
                  </a:lnTo>
                  <a:lnTo>
                    <a:pt x="0" y="64262"/>
                  </a:lnTo>
                  <a:lnTo>
                    <a:pt x="1577213" y="64262"/>
                  </a:lnTo>
                  <a:lnTo>
                    <a:pt x="1577213" y="0"/>
                  </a:lnTo>
                  <a:close/>
                </a:path>
              </a:pathLst>
            </a:custGeom>
            <a:solidFill>
              <a:srgbClr val="000000"/>
            </a:solidFill>
          </p:spPr>
          <p:txBody>
            <a:bodyPr wrap="square" lIns="0" tIns="0" rIns="0" bIns="0" rtlCol="0"/>
            <a:lstStyle/>
            <a:p>
              <a:endParaRPr/>
            </a:p>
          </p:txBody>
        </p:sp>
      </p:grpSp>
      <p:grpSp>
        <p:nvGrpSpPr>
          <p:cNvPr id="32" name="object 32"/>
          <p:cNvGrpSpPr/>
          <p:nvPr/>
        </p:nvGrpSpPr>
        <p:grpSpPr>
          <a:xfrm>
            <a:off x="9255759" y="3757904"/>
            <a:ext cx="1129030" cy="1038860"/>
            <a:chOff x="9255759" y="3757904"/>
            <a:chExt cx="1129030" cy="1038860"/>
          </a:xfrm>
        </p:grpSpPr>
        <p:sp>
          <p:nvSpPr>
            <p:cNvPr id="33" name="object 33"/>
            <p:cNvSpPr/>
            <p:nvPr/>
          </p:nvSpPr>
          <p:spPr>
            <a:xfrm>
              <a:off x="10017759" y="3759174"/>
              <a:ext cx="355600" cy="1026160"/>
            </a:xfrm>
            <a:custGeom>
              <a:avLst/>
              <a:gdLst/>
              <a:ahLst/>
              <a:cxnLst/>
              <a:rect l="l" t="t" r="r" b="b"/>
              <a:pathLst>
                <a:path w="355600" h="1026160">
                  <a:moveTo>
                    <a:pt x="355193" y="0"/>
                  </a:moveTo>
                  <a:lnTo>
                    <a:pt x="0" y="0"/>
                  </a:lnTo>
                  <a:lnTo>
                    <a:pt x="0" y="1025804"/>
                  </a:lnTo>
                  <a:lnTo>
                    <a:pt x="355193" y="1025804"/>
                  </a:lnTo>
                  <a:lnTo>
                    <a:pt x="355193" y="0"/>
                  </a:lnTo>
                  <a:close/>
                </a:path>
              </a:pathLst>
            </a:custGeom>
            <a:solidFill>
              <a:srgbClr val="4471C4"/>
            </a:solidFill>
          </p:spPr>
          <p:txBody>
            <a:bodyPr wrap="square" lIns="0" tIns="0" rIns="0" bIns="0" rtlCol="0"/>
            <a:lstStyle/>
            <a:p>
              <a:endParaRPr/>
            </a:p>
          </p:txBody>
        </p:sp>
        <p:sp>
          <p:nvSpPr>
            <p:cNvPr id="34" name="object 34"/>
            <p:cNvSpPr/>
            <p:nvPr/>
          </p:nvSpPr>
          <p:spPr>
            <a:xfrm>
              <a:off x="10022839" y="3764254"/>
              <a:ext cx="355600" cy="1026160"/>
            </a:xfrm>
            <a:custGeom>
              <a:avLst/>
              <a:gdLst/>
              <a:ahLst/>
              <a:cxnLst/>
              <a:rect l="l" t="t" r="r" b="b"/>
              <a:pathLst>
                <a:path w="355600" h="1026160">
                  <a:moveTo>
                    <a:pt x="0" y="1025804"/>
                  </a:moveTo>
                  <a:lnTo>
                    <a:pt x="355193" y="1025804"/>
                  </a:lnTo>
                  <a:lnTo>
                    <a:pt x="355193" y="0"/>
                  </a:lnTo>
                  <a:lnTo>
                    <a:pt x="0" y="0"/>
                  </a:lnTo>
                  <a:lnTo>
                    <a:pt x="0" y="1025804"/>
                  </a:lnTo>
                  <a:close/>
                </a:path>
              </a:pathLst>
            </a:custGeom>
            <a:ln w="12700">
              <a:solidFill>
                <a:srgbClr val="2E528F"/>
              </a:solidFill>
            </a:ln>
          </p:spPr>
          <p:txBody>
            <a:bodyPr wrap="square" lIns="0" tIns="0" rIns="0" bIns="0" rtlCol="0"/>
            <a:lstStyle/>
            <a:p>
              <a:endParaRPr/>
            </a:p>
          </p:txBody>
        </p:sp>
        <p:pic>
          <p:nvPicPr>
            <p:cNvPr id="35" name="object 35"/>
            <p:cNvPicPr/>
            <p:nvPr/>
          </p:nvPicPr>
          <p:blipFill>
            <a:blip r:embed="rId4" cstate="print"/>
            <a:stretch>
              <a:fillRect/>
            </a:stretch>
          </p:blipFill>
          <p:spPr>
            <a:xfrm>
              <a:off x="9255759" y="4196080"/>
              <a:ext cx="406400" cy="314960"/>
            </a:xfrm>
            <a:prstGeom prst="rect">
              <a:avLst/>
            </a:prstGeom>
          </p:spPr>
        </p:pic>
      </p:grpSp>
      <p:pic>
        <p:nvPicPr>
          <p:cNvPr id="36" name="object 36"/>
          <p:cNvPicPr/>
          <p:nvPr/>
        </p:nvPicPr>
        <p:blipFill>
          <a:blip r:embed="rId4" cstate="print"/>
          <a:stretch>
            <a:fillRect/>
          </a:stretch>
        </p:blipFill>
        <p:spPr>
          <a:xfrm>
            <a:off x="10444480" y="3373120"/>
            <a:ext cx="406400" cy="31495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643120" y="3281679"/>
            <a:ext cx="1767839" cy="1554480"/>
          </a:xfrm>
          <a:prstGeom prst="rect">
            <a:avLst/>
          </a:prstGeom>
        </p:spPr>
      </p:pic>
      <p:sp>
        <p:nvSpPr>
          <p:cNvPr id="3" name="object 3"/>
          <p:cNvSpPr txBox="1">
            <a:spLocks noGrp="1"/>
          </p:cNvSpPr>
          <p:nvPr>
            <p:ph type="title"/>
          </p:nvPr>
        </p:nvSpPr>
        <p:spPr>
          <a:xfrm>
            <a:off x="915035" y="-67627"/>
            <a:ext cx="6329680" cy="1369060"/>
          </a:xfrm>
          <a:prstGeom prst="rect">
            <a:avLst/>
          </a:prstGeom>
        </p:spPr>
        <p:txBody>
          <a:bodyPr vert="horz" wrap="square" lIns="0" tIns="13335" rIns="0" bIns="0" rtlCol="0">
            <a:spAutoFit/>
          </a:bodyPr>
          <a:lstStyle/>
          <a:p>
            <a:pPr marL="12700" marR="5080">
              <a:lnSpc>
                <a:spcPct val="100000"/>
              </a:lnSpc>
              <a:spcBef>
                <a:spcPts val="105"/>
              </a:spcBef>
            </a:pPr>
            <a:r>
              <a:rPr dirty="0"/>
              <a:t>Discriminative</a:t>
            </a:r>
            <a:r>
              <a:rPr spc="-155" dirty="0"/>
              <a:t> </a:t>
            </a:r>
            <a:r>
              <a:rPr dirty="0"/>
              <a:t>vs</a:t>
            </a:r>
            <a:r>
              <a:rPr spc="-245" dirty="0"/>
              <a:t> </a:t>
            </a:r>
            <a:r>
              <a:rPr spc="-25" dirty="0"/>
              <a:t>Generative </a:t>
            </a:r>
            <a:r>
              <a:rPr spc="-10" dirty="0"/>
              <a:t>Models</a:t>
            </a:r>
          </a:p>
        </p:txBody>
      </p:sp>
      <p:sp>
        <p:nvSpPr>
          <p:cNvPr id="4" name="object 4"/>
          <p:cNvSpPr txBox="1"/>
          <p:nvPr/>
        </p:nvSpPr>
        <p:spPr>
          <a:xfrm>
            <a:off x="365759" y="1402080"/>
            <a:ext cx="3606800" cy="1625600"/>
          </a:xfrm>
          <a:prstGeom prst="rect">
            <a:avLst/>
          </a:prstGeom>
          <a:ln w="63500">
            <a:solidFill>
              <a:srgbClr val="2E528F"/>
            </a:solidFill>
          </a:ln>
        </p:spPr>
        <p:txBody>
          <a:bodyPr vert="horz" wrap="square" lIns="0" tIns="210820" rIns="0" bIns="0" rtlCol="0">
            <a:spAutoFit/>
          </a:bodyPr>
          <a:lstStyle/>
          <a:p>
            <a:pPr marL="119380" marR="220979">
              <a:lnSpc>
                <a:spcPct val="89400"/>
              </a:lnSpc>
              <a:spcBef>
                <a:spcPts val="1660"/>
              </a:spcBef>
            </a:pPr>
            <a:r>
              <a:rPr sz="2800" b="1" dirty="0">
                <a:latin typeface="Calibri"/>
                <a:cs typeface="Calibri"/>
              </a:rPr>
              <a:t>Discriminative</a:t>
            </a:r>
            <a:r>
              <a:rPr sz="2800" b="1" spc="-140" dirty="0">
                <a:latin typeface="Calibri"/>
                <a:cs typeface="Calibri"/>
              </a:rPr>
              <a:t> </a:t>
            </a:r>
            <a:r>
              <a:rPr sz="2800" b="1" spc="-10" dirty="0">
                <a:latin typeface="Calibri"/>
                <a:cs typeface="Calibri"/>
              </a:rPr>
              <a:t>Model: </a:t>
            </a:r>
            <a:r>
              <a:rPr sz="2800" dirty="0">
                <a:latin typeface="Calibri"/>
                <a:cs typeface="Calibri"/>
              </a:rPr>
              <a:t>Learn</a:t>
            </a:r>
            <a:r>
              <a:rPr sz="2800" spc="-35"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5" dirty="0">
                <a:latin typeface="Calibri"/>
                <a:cs typeface="Calibri"/>
              </a:rPr>
              <a:t> </a:t>
            </a:r>
            <a:r>
              <a:rPr sz="2800" spc="-10" dirty="0">
                <a:latin typeface="Calibri"/>
                <a:cs typeface="Calibri"/>
              </a:rPr>
              <a:t>p(y|x)</a:t>
            </a:r>
            <a:endParaRPr sz="2800">
              <a:latin typeface="Calibri"/>
              <a:cs typeface="Calibri"/>
            </a:endParaRPr>
          </a:p>
        </p:txBody>
      </p:sp>
      <p:sp>
        <p:nvSpPr>
          <p:cNvPr id="5" name="object 5"/>
          <p:cNvSpPr txBox="1"/>
          <p:nvPr/>
        </p:nvSpPr>
        <p:spPr>
          <a:xfrm>
            <a:off x="469582" y="3349879"/>
            <a:ext cx="2806065" cy="1216660"/>
          </a:xfrm>
          <a:prstGeom prst="rect">
            <a:avLst/>
          </a:prstGeom>
        </p:spPr>
        <p:txBody>
          <a:bodyPr vert="horz" wrap="square" lIns="0" tIns="58419" rIns="0" bIns="0" rtlCol="0">
            <a:spAutoFit/>
          </a:bodyPr>
          <a:lstStyle/>
          <a:p>
            <a:pPr marL="12700" marR="5080" algn="just">
              <a:lnSpc>
                <a:spcPct val="89400"/>
              </a:lnSpc>
              <a:spcBef>
                <a:spcPts val="459"/>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3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p:txBody>
      </p:sp>
      <p:sp>
        <p:nvSpPr>
          <p:cNvPr id="6" name="object 6"/>
          <p:cNvSpPr txBox="1"/>
          <p:nvPr/>
        </p:nvSpPr>
        <p:spPr>
          <a:xfrm>
            <a:off x="469582" y="5142293"/>
            <a:ext cx="3437890" cy="839469"/>
          </a:xfrm>
          <a:prstGeom prst="rect">
            <a:avLst/>
          </a:prstGeom>
        </p:spPr>
        <p:txBody>
          <a:bodyPr vert="horz" wrap="square" lIns="0" tIns="59690" rIns="0" bIns="0" rtlCol="0">
            <a:spAutoFit/>
          </a:bodyPr>
          <a:lstStyle/>
          <a:p>
            <a:pPr marL="12700" marR="5080">
              <a:lnSpc>
                <a:spcPts val="3040"/>
              </a:lnSpc>
              <a:spcBef>
                <a:spcPts val="470"/>
              </a:spcBef>
            </a:pPr>
            <a:r>
              <a:rPr sz="2800" b="1" dirty="0">
                <a:latin typeface="Calibri"/>
                <a:cs typeface="Calibri"/>
              </a:rPr>
              <a:t>Conditional</a:t>
            </a:r>
            <a:r>
              <a:rPr sz="2800" b="1" spc="-80"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5" dirty="0">
                <a:latin typeface="Calibri"/>
                <a:cs typeface="Calibri"/>
              </a:rPr>
              <a:t> </a:t>
            </a:r>
            <a:r>
              <a:rPr sz="2800" spc="-10" dirty="0">
                <a:latin typeface="Calibri"/>
                <a:cs typeface="Calibri"/>
              </a:rPr>
              <a:t>p(x|y)</a:t>
            </a:r>
            <a:endParaRPr sz="2800">
              <a:latin typeface="Calibri"/>
              <a:cs typeface="Calibri"/>
            </a:endParaRPr>
          </a:p>
        </p:txBody>
      </p:sp>
      <p:grpSp>
        <p:nvGrpSpPr>
          <p:cNvPr id="7" name="object 7"/>
          <p:cNvGrpSpPr/>
          <p:nvPr/>
        </p:nvGrpSpPr>
        <p:grpSpPr>
          <a:xfrm>
            <a:off x="8748712" y="2254288"/>
            <a:ext cx="1775460" cy="681355"/>
            <a:chOff x="8748712" y="2254288"/>
            <a:chExt cx="1775460" cy="681355"/>
          </a:xfrm>
        </p:grpSpPr>
        <p:sp>
          <p:nvSpPr>
            <p:cNvPr id="8" name="object 8"/>
            <p:cNvSpPr/>
            <p:nvPr/>
          </p:nvSpPr>
          <p:spPr>
            <a:xfrm>
              <a:off x="8752839" y="2921000"/>
              <a:ext cx="1767205" cy="10160"/>
            </a:xfrm>
            <a:custGeom>
              <a:avLst/>
              <a:gdLst/>
              <a:ahLst/>
              <a:cxnLst/>
              <a:rect l="l" t="t" r="r" b="b"/>
              <a:pathLst>
                <a:path w="1767204" h="10160">
                  <a:moveTo>
                    <a:pt x="0" y="0"/>
                  </a:moveTo>
                  <a:lnTo>
                    <a:pt x="1268349" y="0"/>
                  </a:lnTo>
                </a:path>
                <a:path w="1767204" h="10160">
                  <a:moveTo>
                    <a:pt x="1619503" y="0"/>
                  </a:moveTo>
                  <a:lnTo>
                    <a:pt x="1767204" y="0"/>
                  </a:lnTo>
                </a:path>
                <a:path w="1767204" h="10160">
                  <a:moveTo>
                    <a:pt x="0" y="10160"/>
                  </a:moveTo>
                  <a:lnTo>
                    <a:pt x="1767204" y="10160"/>
                  </a:lnTo>
                </a:path>
              </a:pathLst>
            </a:custGeom>
            <a:ln w="7724">
              <a:solidFill>
                <a:srgbClr val="000000"/>
              </a:solidFill>
            </a:ln>
          </p:spPr>
          <p:txBody>
            <a:bodyPr wrap="square" lIns="0" tIns="0" rIns="0" bIns="0" rtlCol="0"/>
            <a:lstStyle/>
            <a:p>
              <a:endParaRPr/>
            </a:p>
          </p:txBody>
        </p:sp>
        <p:sp>
          <p:nvSpPr>
            <p:cNvPr id="9" name="object 9"/>
            <p:cNvSpPr/>
            <p:nvPr/>
          </p:nvSpPr>
          <p:spPr>
            <a:xfrm>
              <a:off x="8910320" y="2255558"/>
              <a:ext cx="355600" cy="660400"/>
            </a:xfrm>
            <a:custGeom>
              <a:avLst/>
              <a:gdLst/>
              <a:ahLst/>
              <a:cxnLst/>
              <a:rect l="l" t="t" r="r" b="b"/>
              <a:pathLst>
                <a:path w="355600" h="660400">
                  <a:moveTo>
                    <a:pt x="355193" y="0"/>
                  </a:moveTo>
                  <a:lnTo>
                    <a:pt x="0" y="0"/>
                  </a:lnTo>
                  <a:lnTo>
                    <a:pt x="0" y="659853"/>
                  </a:lnTo>
                  <a:lnTo>
                    <a:pt x="355193" y="659853"/>
                  </a:lnTo>
                  <a:lnTo>
                    <a:pt x="355193" y="0"/>
                  </a:lnTo>
                  <a:close/>
                </a:path>
              </a:pathLst>
            </a:custGeom>
            <a:solidFill>
              <a:srgbClr val="4471C4"/>
            </a:solidFill>
          </p:spPr>
          <p:txBody>
            <a:bodyPr wrap="square" lIns="0" tIns="0" rIns="0" bIns="0" rtlCol="0"/>
            <a:lstStyle/>
            <a:p>
              <a:endParaRPr/>
            </a:p>
          </p:txBody>
        </p:sp>
        <p:sp>
          <p:nvSpPr>
            <p:cNvPr id="10" name="object 10"/>
            <p:cNvSpPr/>
            <p:nvPr/>
          </p:nvSpPr>
          <p:spPr>
            <a:xfrm>
              <a:off x="8915400" y="2260638"/>
              <a:ext cx="355600" cy="660400"/>
            </a:xfrm>
            <a:custGeom>
              <a:avLst/>
              <a:gdLst/>
              <a:ahLst/>
              <a:cxnLst/>
              <a:rect l="l" t="t" r="r" b="b"/>
              <a:pathLst>
                <a:path w="355600" h="660400">
                  <a:moveTo>
                    <a:pt x="0" y="659853"/>
                  </a:moveTo>
                  <a:lnTo>
                    <a:pt x="355193" y="659853"/>
                  </a:lnTo>
                  <a:lnTo>
                    <a:pt x="355193" y="0"/>
                  </a:lnTo>
                  <a:lnTo>
                    <a:pt x="0" y="0"/>
                  </a:lnTo>
                  <a:lnTo>
                    <a:pt x="0" y="659853"/>
                  </a:lnTo>
                  <a:close/>
                </a:path>
              </a:pathLst>
            </a:custGeom>
            <a:ln w="12700">
              <a:solidFill>
                <a:srgbClr val="2E528F"/>
              </a:solidFill>
            </a:ln>
          </p:spPr>
          <p:txBody>
            <a:bodyPr wrap="square" lIns="0" tIns="0" rIns="0" bIns="0" rtlCol="0"/>
            <a:lstStyle/>
            <a:p>
              <a:endParaRPr/>
            </a:p>
          </p:txBody>
        </p:sp>
        <p:sp>
          <p:nvSpPr>
            <p:cNvPr id="11" name="object 11"/>
            <p:cNvSpPr/>
            <p:nvPr/>
          </p:nvSpPr>
          <p:spPr>
            <a:xfrm>
              <a:off x="10017760" y="2580614"/>
              <a:ext cx="355600" cy="335280"/>
            </a:xfrm>
            <a:custGeom>
              <a:avLst/>
              <a:gdLst/>
              <a:ahLst/>
              <a:cxnLst/>
              <a:rect l="l" t="t" r="r" b="b"/>
              <a:pathLst>
                <a:path w="355600" h="335280">
                  <a:moveTo>
                    <a:pt x="355193" y="0"/>
                  </a:moveTo>
                  <a:lnTo>
                    <a:pt x="0" y="0"/>
                  </a:lnTo>
                  <a:lnTo>
                    <a:pt x="0" y="334797"/>
                  </a:lnTo>
                  <a:lnTo>
                    <a:pt x="355193" y="334797"/>
                  </a:lnTo>
                  <a:lnTo>
                    <a:pt x="355193" y="0"/>
                  </a:lnTo>
                  <a:close/>
                </a:path>
              </a:pathLst>
            </a:custGeom>
            <a:solidFill>
              <a:srgbClr val="4471C4"/>
            </a:solidFill>
          </p:spPr>
          <p:txBody>
            <a:bodyPr wrap="square" lIns="0" tIns="0" rIns="0" bIns="0" rtlCol="0"/>
            <a:lstStyle/>
            <a:p>
              <a:endParaRPr/>
            </a:p>
          </p:txBody>
        </p:sp>
        <p:sp>
          <p:nvSpPr>
            <p:cNvPr id="12" name="object 12"/>
            <p:cNvSpPr/>
            <p:nvPr/>
          </p:nvSpPr>
          <p:spPr>
            <a:xfrm>
              <a:off x="10022839" y="2585694"/>
              <a:ext cx="355600" cy="335280"/>
            </a:xfrm>
            <a:custGeom>
              <a:avLst/>
              <a:gdLst/>
              <a:ahLst/>
              <a:cxnLst/>
              <a:rect l="l" t="t" r="r" b="b"/>
              <a:pathLst>
                <a:path w="355600" h="335280">
                  <a:moveTo>
                    <a:pt x="0" y="334797"/>
                  </a:moveTo>
                  <a:lnTo>
                    <a:pt x="355193" y="334797"/>
                  </a:lnTo>
                  <a:lnTo>
                    <a:pt x="355193" y="0"/>
                  </a:lnTo>
                  <a:lnTo>
                    <a:pt x="0" y="0"/>
                  </a:lnTo>
                  <a:lnTo>
                    <a:pt x="0" y="334797"/>
                  </a:lnTo>
                  <a:close/>
                </a:path>
              </a:pathLst>
            </a:custGeom>
            <a:ln w="12700">
              <a:solidFill>
                <a:srgbClr val="2E528F"/>
              </a:solidFill>
            </a:ln>
          </p:spPr>
          <p:txBody>
            <a:bodyPr wrap="square" lIns="0" tIns="0" rIns="0" bIns="0" rtlCol="0"/>
            <a:lstStyle/>
            <a:p>
              <a:endParaRPr/>
            </a:p>
          </p:txBody>
        </p:sp>
      </p:grpSp>
      <p:sp>
        <p:nvSpPr>
          <p:cNvPr id="13" name="object 13"/>
          <p:cNvSpPr txBox="1"/>
          <p:nvPr/>
        </p:nvSpPr>
        <p:spPr>
          <a:xfrm>
            <a:off x="8499729" y="1719262"/>
            <a:ext cx="1275080" cy="391795"/>
          </a:xfrm>
          <a:prstGeom prst="rect">
            <a:avLst/>
          </a:prstGeom>
        </p:spPr>
        <p:txBody>
          <a:bodyPr vert="horz" wrap="square" lIns="0" tIns="12700" rIns="0" bIns="0" rtlCol="0">
            <a:spAutoFit/>
          </a:bodyPr>
          <a:lstStyle/>
          <a:p>
            <a:pPr marL="12700">
              <a:lnSpc>
                <a:spcPct val="100000"/>
              </a:lnSpc>
              <a:spcBef>
                <a:spcPts val="100"/>
              </a:spcBef>
              <a:tabLst>
                <a:tab pos="1181735" algn="l"/>
              </a:tabLst>
            </a:pPr>
            <a:r>
              <a:rPr sz="2400" spc="-10" dirty="0">
                <a:latin typeface="Calibri"/>
                <a:cs typeface="Calibri"/>
              </a:rPr>
              <a:t>P(cat|</a:t>
            </a:r>
            <a:r>
              <a:rPr sz="2400" dirty="0">
                <a:latin typeface="Calibri"/>
                <a:cs typeface="Calibri"/>
              </a:rPr>
              <a:t>	</a:t>
            </a:r>
            <a:r>
              <a:rPr sz="2400" spc="-50" dirty="0">
                <a:latin typeface="Calibri"/>
                <a:cs typeface="Calibri"/>
              </a:rPr>
              <a:t>)</a:t>
            </a:r>
            <a:endParaRPr sz="2400">
              <a:latin typeface="Calibri"/>
              <a:cs typeface="Calibri"/>
            </a:endParaRPr>
          </a:p>
        </p:txBody>
      </p:sp>
      <p:sp>
        <p:nvSpPr>
          <p:cNvPr id="14" name="object 14"/>
          <p:cNvSpPr txBox="1"/>
          <p:nvPr/>
        </p:nvSpPr>
        <p:spPr>
          <a:xfrm>
            <a:off x="9605644" y="2118613"/>
            <a:ext cx="1366520" cy="392430"/>
          </a:xfrm>
          <a:prstGeom prst="rect">
            <a:avLst/>
          </a:prstGeom>
        </p:spPr>
        <p:txBody>
          <a:bodyPr vert="horz" wrap="square" lIns="0" tIns="13335" rIns="0" bIns="0" rtlCol="0">
            <a:spAutoFit/>
          </a:bodyPr>
          <a:lstStyle/>
          <a:p>
            <a:pPr>
              <a:lnSpc>
                <a:spcPct val="100000"/>
              </a:lnSpc>
              <a:spcBef>
                <a:spcPts val="105"/>
              </a:spcBef>
              <a:tabLst>
                <a:tab pos="1260475" algn="l"/>
              </a:tabLst>
            </a:pPr>
            <a:r>
              <a:rPr sz="2400" spc="-10" dirty="0">
                <a:latin typeface="Calibri"/>
                <a:cs typeface="Calibri"/>
              </a:rPr>
              <a:t>P(dog|</a:t>
            </a:r>
            <a:r>
              <a:rPr sz="2400" dirty="0">
                <a:latin typeface="Calibri"/>
                <a:cs typeface="Calibri"/>
              </a:rPr>
              <a:t>	</a:t>
            </a:r>
            <a:r>
              <a:rPr sz="2400" spc="-50" dirty="0">
                <a:latin typeface="Calibri"/>
                <a:cs typeface="Calibri"/>
              </a:rPr>
              <a:t>)</a:t>
            </a:r>
            <a:endParaRPr sz="2400">
              <a:latin typeface="Calibri"/>
              <a:cs typeface="Calibri"/>
            </a:endParaRPr>
          </a:p>
        </p:txBody>
      </p:sp>
      <p:grpSp>
        <p:nvGrpSpPr>
          <p:cNvPr id="15" name="object 15"/>
          <p:cNvGrpSpPr/>
          <p:nvPr/>
        </p:nvGrpSpPr>
        <p:grpSpPr>
          <a:xfrm>
            <a:off x="6644640" y="2174239"/>
            <a:ext cx="1767205" cy="193040"/>
            <a:chOff x="6644640" y="2174239"/>
            <a:chExt cx="1767205" cy="193040"/>
          </a:xfrm>
        </p:grpSpPr>
        <p:pic>
          <p:nvPicPr>
            <p:cNvPr id="16" name="object 16"/>
            <p:cNvPicPr/>
            <p:nvPr/>
          </p:nvPicPr>
          <p:blipFill>
            <a:blip r:embed="rId4" cstate="print"/>
            <a:stretch>
              <a:fillRect/>
            </a:stretch>
          </p:blipFill>
          <p:spPr>
            <a:xfrm>
              <a:off x="8221853" y="2174239"/>
              <a:ext cx="189992" cy="193039"/>
            </a:xfrm>
            <a:prstGeom prst="rect">
              <a:avLst/>
            </a:prstGeom>
          </p:spPr>
        </p:pic>
        <p:sp>
          <p:nvSpPr>
            <p:cNvPr id="17" name="object 17"/>
            <p:cNvSpPr/>
            <p:nvPr/>
          </p:nvSpPr>
          <p:spPr>
            <a:xfrm>
              <a:off x="6644640" y="2238628"/>
              <a:ext cx="1577340" cy="64769"/>
            </a:xfrm>
            <a:custGeom>
              <a:avLst/>
              <a:gdLst/>
              <a:ahLst/>
              <a:cxnLst/>
              <a:rect l="l" t="t" r="r" b="b"/>
              <a:pathLst>
                <a:path w="1577340" h="64769">
                  <a:moveTo>
                    <a:pt x="1577212" y="0"/>
                  </a:moveTo>
                  <a:lnTo>
                    <a:pt x="0" y="0"/>
                  </a:lnTo>
                  <a:lnTo>
                    <a:pt x="0" y="64262"/>
                  </a:lnTo>
                  <a:lnTo>
                    <a:pt x="1577212" y="64262"/>
                  </a:lnTo>
                  <a:lnTo>
                    <a:pt x="1577212"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4749419" y="5021008"/>
            <a:ext cx="5433695" cy="1143635"/>
          </a:xfrm>
          <a:prstGeom prst="rect">
            <a:avLst/>
          </a:prstGeom>
        </p:spPr>
        <p:txBody>
          <a:bodyPr vert="horz" wrap="square" lIns="0" tIns="2540" rIns="0" bIns="0" rtlCol="0">
            <a:spAutoFit/>
          </a:bodyPr>
          <a:lstStyle/>
          <a:p>
            <a:pPr marL="12700" marR="5080" algn="just">
              <a:lnSpc>
                <a:spcPct val="102800"/>
              </a:lnSpc>
              <a:spcBef>
                <a:spcPts val="20"/>
              </a:spcBef>
            </a:pPr>
            <a:r>
              <a:rPr sz="2400" dirty="0">
                <a:latin typeface="Calibri"/>
                <a:cs typeface="Calibri"/>
              </a:rPr>
              <a:t>Discriminative</a:t>
            </a:r>
            <a:r>
              <a:rPr sz="2400" spc="-140" dirty="0">
                <a:latin typeface="Calibri"/>
                <a:cs typeface="Calibri"/>
              </a:rPr>
              <a:t> </a:t>
            </a:r>
            <a:r>
              <a:rPr sz="2400" dirty="0">
                <a:latin typeface="Calibri"/>
                <a:cs typeface="Calibri"/>
              </a:rPr>
              <a:t>model:</a:t>
            </a:r>
            <a:r>
              <a:rPr sz="2400" spc="-135" dirty="0">
                <a:latin typeface="Calibri"/>
                <a:cs typeface="Calibri"/>
              </a:rPr>
              <a:t> </a:t>
            </a:r>
            <a:r>
              <a:rPr sz="2400" dirty="0">
                <a:latin typeface="Calibri"/>
                <a:cs typeface="Calibri"/>
              </a:rPr>
              <a:t>No</a:t>
            </a:r>
            <a:r>
              <a:rPr sz="2400" spc="-35" dirty="0">
                <a:latin typeface="Calibri"/>
                <a:cs typeface="Calibri"/>
              </a:rPr>
              <a:t> </a:t>
            </a:r>
            <a:r>
              <a:rPr sz="2400" spc="-25" dirty="0">
                <a:latin typeface="Calibri"/>
                <a:cs typeface="Calibri"/>
              </a:rPr>
              <a:t>way</a:t>
            </a:r>
            <a:r>
              <a:rPr sz="2400" spc="-60" dirty="0">
                <a:latin typeface="Calibri"/>
                <a:cs typeface="Calibri"/>
              </a:rPr>
              <a:t> </a:t>
            </a:r>
            <a:r>
              <a:rPr sz="2400" dirty="0">
                <a:latin typeface="Calibri"/>
                <a:cs typeface="Calibri"/>
              </a:rPr>
              <a:t>for</a:t>
            </a:r>
            <a:r>
              <a:rPr sz="2400" spc="-40" dirty="0">
                <a:latin typeface="Calibri"/>
                <a:cs typeface="Calibri"/>
              </a:rPr>
              <a:t> </a:t>
            </a:r>
            <a:r>
              <a:rPr sz="2400" dirty="0">
                <a:latin typeface="Calibri"/>
                <a:cs typeface="Calibri"/>
              </a:rPr>
              <a:t>the</a:t>
            </a:r>
            <a:r>
              <a:rPr sz="2400" spc="-85" dirty="0">
                <a:latin typeface="Calibri"/>
                <a:cs typeface="Calibri"/>
              </a:rPr>
              <a:t> </a:t>
            </a:r>
            <a:r>
              <a:rPr sz="2400" spc="-10" dirty="0">
                <a:latin typeface="Calibri"/>
                <a:cs typeface="Calibri"/>
              </a:rPr>
              <a:t>model </a:t>
            </a:r>
            <a:r>
              <a:rPr sz="2400" dirty="0">
                <a:latin typeface="Calibri"/>
                <a:cs typeface="Calibri"/>
              </a:rPr>
              <a:t>to</a:t>
            </a:r>
            <a:r>
              <a:rPr sz="2400" spc="-45" dirty="0">
                <a:latin typeface="Calibri"/>
                <a:cs typeface="Calibri"/>
              </a:rPr>
              <a:t> </a:t>
            </a:r>
            <a:r>
              <a:rPr sz="2400" dirty="0">
                <a:latin typeface="Calibri"/>
                <a:cs typeface="Calibri"/>
              </a:rPr>
              <a:t>handle</a:t>
            </a:r>
            <a:r>
              <a:rPr sz="2400" spc="-25" dirty="0">
                <a:latin typeface="Calibri"/>
                <a:cs typeface="Calibri"/>
              </a:rPr>
              <a:t> </a:t>
            </a:r>
            <a:r>
              <a:rPr sz="2400" dirty="0">
                <a:latin typeface="Calibri"/>
                <a:cs typeface="Calibri"/>
              </a:rPr>
              <a:t>unreasonable</a:t>
            </a:r>
            <a:r>
              <a:rPr sz="2400" spc="-45" dirty="0">
                <a:latin typeface="Calibri"/>
                <a:cs typeface="Calibri"/>
              </a:rPr>
              <a:t> </a:t>
            </a:r>
            <a:r>
              <a:rPr sz="2400" dirty="0">
                <a:latin typeface="Calibri"/>
                <a:cs typeface="Calibri"/>
              </a:rPr>
              <a:t>inputs;</a:t>
            </a:r>
            <a:r>
              <a:rPr sz="2400" spc="-130" dirty="0">
                <a:latin typeface="Calibri"/>
                <a:cs typeface="Calibri"/>
              </a:rPr>
              <a:t> </a:t>
            </a:r>
            <a:r>
              <a:rPr sz="2400" dirty="0">
                <a:latin typeface="Calibri"/>
                <a:cs typeface="Calibri"/>
              </a:rPr>
              <a:t>it</a:t>
            </a:r>
            <a:r>
              <a:rPr sz="2400" spc="-55" dirty="0">
                <a:latin typeface="Calibri"/>
                <a:cs typeface="Calibri"/>
              </a:rPr>
              <a:t> </a:t>
            </a:r>
            <a:r>
              <a:rPr sz="2400" dirty="0">
                <a:latin typeface="Calibri"/>
                <a:cs typeface="Calibri"/>
              </a:rPr>
              <a:t>must</a:t>
            </a:r>
            <a:r>
              <a:rPr sz="2400" spc="-135" dirty="0">
                <a:latin typeface="Calibri"/>
                <a:cs typeface="Calibri"/>
              </a:rPr>
              <a:t> </a:t>
            </a:r>
            <a:r>
              <a:rPr sz="2400" spc="-20" dirty="0">
                <a:latin typeface="Calibri"/>
                <a:cs typeface="Calibri"/>
              </a:rPr>
              <a:t>give </a:t>
            </a:r>
            <a:r>
              <a:rPr sz="2400" dirty="0">
                <a:latin typeface="Calibri"/>
                <a:cs typeface="Calibri"/>
              </a:rPr>
              <a:t>label</a:t>
            </a:r>
            <a:r>
              <a:rPr sz="2400" spc="-105" dirty="0">
                <a:latin typeface="Calibri"/>
                <a:cs typeface="Calibri"/>
              </a:rPr>
              <a:t> </a:t>
            </a:r>
            <a:r>
              <a:rPr sz="2400" dirty="0">
                <a:latin typeface="Calibri"/>
                <a:cs typeface="Calibri"/>
              </a:rPr>
              <a:t>distributions</a:t>
            </a:r>
            <a:r>
              <a:rPr sz="2400" spc="-180" dirty="0">
                <a:latin typeface="Calibri"/>
                <a:cs typeface="Calibri"/>
              </a:rPr>
              <a:t> </a:t>
            </a:r>
            <a:r>
              <a:rPr sz="2400" dirty="0">
                <a:latin typeface="Calibri"/>
                <a:cs typeface="Calibri"/>
              </a:rPr>
              <a:t>for</a:t>
            </a:r>
            <a:r>
              <a:rPr sz="2400" spc="-45" dirty="0">
                <a:latin typeface="Calibri"/>
                <a:cs typeface="Calibri"/>
              </a:rPr>
              <a:t> </a:t>
            </a:r>
            <a:r>
              <a:rPr sz="2400" dirty="0">
                <a:latin typeface="Calibri"/>
                <a:cs typeface="Calibri"/>
              </a:rPr>
              <a:t>all</a:t>
            </a:r>
            <a:r>
              <a:rPr sz="2400" spc="5" dirty="0">
                <a:latin typeface="Calibri"/>
                <a:cs typeface="Calibri"/>
              </a:rPr>
              <a:t> </a:t>
            </a:r>
            <a:r>
              <a:rPr sz="2400" spc="-10" dirty="0">
                <a:latin typeface="Calibri"/>
                <a:cs typeface="Calibri"/>
              </a:rPr>
              <a:t>images</a:t>
            </a:r>
            <a:endParaRPr sz="2400">
              <a:latin typeface="Calibri"/>
              <a:cs typeface="Calibri"/>
            </a:endParaRPr>
          </a:p>
        </p:txBody>
      </p:sp>
      <p:grpSp>
        <p:nvGrpSpPr>
          <p:cNvPr id="19" name="object 19"/>
          <p:cNvGrpSpPr/>
          <p:nvPr/>
        </p:nvGrpSpPr>
        <p:grpSpPr>
          <a:xfrm>
            <a:off x="8748712" y="4306595"/>
            <a:ext cx="1775460" cy="498475"/>
            <a:chOff x="8748712" y="4306595"/>
            <a:chExt cx="1775460" cy="498475"/>
          </a:xfrm>
        </p:grpSpPr>
        <p:sp>
          <p:nvSpPr>
            <p:cNvPr id="20" name="object 20"/>
            <p:cNvSpPr/>
            <p:nvPr/>
          </p:nvSpPr>
          <p:spPr>
            <a:xfrm>
              <a:off x="8752839" y="4790439"/>
              <a:ext cx="1767205" cy="10160"/>
            </a:xfrm>
            <a:custGeom>
              <a:avLst/>
              <a:gdLst/>
              <a:ahLst/>
              <a:cxnLst/>
              <a:rect l="l" t="t" r="r" b="b"/>
              <a:pathLst>
                <a:path w="1767204" h="10160">
                  <a:moveTo>
                    <a:pt x="0" y="0"/>
                  </a:moveTo>
                  <a:lnTo>
                    <a:pt x="1268349" y="0"/>
                  </a:lnTo>
                </a:path>
                <a:path w="1767204" h="10160">
                  <a:moveTo>
                    <a:pt x="1619503" y="0"/>
                  </a:moveTo>
                  <a:lnTo>
                    <a:pt x="1767204" y="0"/>
                  </a:lnTo>
                </a:path>
                <a:path w="1767204" h="10160">
                  <a:moveTo>
                    <a:pt x="0" y="10160"/>
                  </a:moveTo>
                  <a:lnTo>
                    <a:pt x="1767204" y="10160"/>
                  </a:lnTo>
                </a:path>
              </a:pathLst>
            </a:custGeom>
            <a:ln w="7725">
              <a:solidFill>
                <a:srgbClr val="000000"/>
              </a:solidFill>
            </a:ln>
          </p:spPr>
          <p:txBody>
            <a:bodyPr wrap="square" lIns="0" tIns="0" rIns="0" bIns="0" rtlCol="0"/>
            <a:lstStyle/>
            <a:p>
              <a:endParaRPr/>
            </a:p>
          </p:txBody>
        </p:sp>
        <p:sp>
          <p:nvSpPr>
            <p:cNvPr id="21" name="object 21"/>
            <p:cNvSpPr/>
            <p:nvPr/>
          </p:nvSpPr>
          <p:spPr>
            <a:xfrm>
              <a:off x="8910320" y="4307865"/>
              <a:ext cx="355600" cy="477520"/>
            </a:xfrm>
            <a:custGeom>
              <a:avLst/>
              <a:gdLst/>
              <a:ahLst/>
              <a:cxnLst/>
              <a:rect l="l" t="t" r="r" b="b"/>
              <a:pathLst>
                <a:path w="355600" h="477520">
                  <a:moveTo>
                    <a:pt x="355193" y="0"/>
                  </a:moveTo>
                  <a:lnTo>
                    <a:pt x="0" y="0"/>
                  </a:lnTo>
                  <a:lnTo>
                    <a:pt x="0" y="476986"/>
                  </a:lnTo>
                  <a:lnTo>
                    <a:pt x="355193" y="476986"/>
                  </a:lnTo>
                  <a:lnTo>
                    <a:pt x="355193" y="0"/>
                  </a:lnTo>
                  <a:close/>
                </a:path>
              </a:pathLst>
            </a:custGeom>
            <a:solidFill>
              <a:srgbClr val="4471C4"/>
            </a:solidFill>
          </p:spPr>
          <p:txBody>
            <a:bodyPr wrap="square" lIns="0" tIns="0" rIns="0" bIns="0" rtlCol="0"/>
            <a:lstStyle/>
            <a:p>
              <a:endParaRPr/>
            </a:p>
          </p:txBody>
        </p:sp>
        <p:sp>
          <p:nvSpPr>
            <p:cNvPr id="22" name="object 22"/>
            <p:cNvSpPr/>
            <p:nvPr/>
          </p:nvSpPr>
          <p:spPr>
            <a:xfrm>
              <a:off x="8915400" y="4312945"/>
              <a:ext cx="355600" cy="477520"/>
            </a:xfrm>
            <a:custGeom>
              <a:avLst/>
              <a:gdLst/>
              <a:ahLst/>
              <a:cxnLst/>
              <a:rect l="l" t="t" r="r" b="b"/>
              <a:pathLst>
                <a:path w="355600" h="477520">
                  <a:moveTo>
                    <a:pt x="0" y="476986"/>
                  </a:moveTo>
                  <a:lnTo>
                    <a:pt x="355193" y="476986"/>
                  </a:lnTo>
                  <a:lnTo>
                    <a:pt x="355193" y="0"/>
                  </a:lnTo>
                  <a:lnTo>
                    <a:pt x="0" y="0"/>
                  </a:lnTo>
                  <a:lnTo>
                    <a:pt x="0" y="476986"/>
                  </a:lnTo>
                  <a:close/>
                </a:path>
              </a:pathLst>
            </a:custGeom>
            <a:ln w="12700">
              <a:solidFill>
                <a:srgbClr val="2E528F"/>
              </a:solidFill>
            </a:ln>
          </p:spPr>
          <p:txBody>
            <a:bodyPr wrap="square" lIns="0" tIns="0" rIns="0" bIns="0" rtlCol="0"/>
            <a:lstStyle/>
            <a:p>
              <a:endParaRPr/>
            </a:p>
          </p:txBody>
        </p:sp>
      </p:grpSp>
      <p:sp>
        <p:nvSpPr>
          <p:cNvPr id="23" name="object 23"/>
          <p:cNvSpPr txBox="1"/>
          <p:nvPr/>
        </p:nvSpPr>
        <p:spPr>
          <a:xfrm>
            <a:off x="8499729" y="3809619"/>
            <a:ext cx="1287780" cy="392430"/>
          </a:xfrm>
          <a:prstGeom prst="rect">
            <a:avLst/>
          </a:prstGeom>
        </p:spPr>
        <p:txBody>
          <a:bodyPr vert="horz" wrap="square" lIns="0" tIns="13335" rIns="0" bIns="0" rtlCol="0">
            <a:spAutoFit/>
          </a:bodyPr>
          <a:lstStyle/>
          <a:p>
            <a:pPr marL="12700">
              <a:lnSpc>
                <a:spcPct val="100000"/>
              </a:lnSpc>
              <a:spcBef>
                <a:spcPts val="105"/>
              </a:spcBef>
              <a:tabLst>
                <a:tab pos="1181735" algn="l"/>
              </a:tabLst>
            </a:pPr>
            <a:r>
              <a:rPr sz="2400" spc="-10" dirty="0">
                <a:latin typeface="Calibri"/>
                <a:cs typeface="Calibri"/>
              </a:rPr>
              <a:t>P(cat|</a:t>
            </a:r>
            <a:r>
              <a:rPr sz="2400" dirty="0">
                <a:latin typeface="Calibri"/>
                <a:cs typeface="Calibri"/>
              </a:rPr>
              <a:t>	</a:t>
            </a:r>
            <a:r>
              <a:rPr sz="2400" spc="-50" dirty="0">
                <a:latin typeface="Calibri"/>
                <a:cs typeface="Calibri"/>
              </a:rPr>
              <a:t>)</a:t>
            </a:r>
            <a:endParaRPr sz="2400">
              <a:latin typeface="Calibri"/>
              <a:cs typeface="Calibri"/>
            </a:endParaRPr>
          </a:p>
        </p:txBody>
      </p:sp>
      <p:grpSp>
        <p:nvGrpSpPr>
          <p:cNvPr id="24" name="object 24"/>
          <p:cNvGrpSpPr/>
          <p:nvPr/>
        </p:nvGrpSpPr>
        <p:grpSpPr>
          <a:xfrm>
            <a:off x="10016490" y="3950982"/>
            <a:ext cx="368300" cy="845819"/>
            <a:chOff x="10016490" y="3950982"/>
            <a:chExt cx="368300" cy="845819"/>
          </a:xfrm>
        </p:grpSpPr>
        <p:sp>
          <p:nvSpPr>
            <p:cNvPr id="25" name="object 25"/>
            <p:cNvSpPr/>
            <p:nvPr/>
          </p:nvSpPr>
          <p:spPr>
            <a:xfrm>
              <a:off x="10017760" y="3952252"/>
              <a:ext cx="355600" cy="833119"/>
            </a:xfrm>
            <a:custGeom>
              <a:avLst/>
              <a:gdLst/>
              <a:ahLst/>
              <a:cxnLst/>
              <a:rect l="l" t="t" r="r" b="b"/>
              <a:pathLst>
                <a:path w="355600" h="833120">
                  <a:moveTo>
                    <a:pt x="355193" y="0"/>
                  </a:moveTo>
                  <a:lnTo>
                    <a:pt x="0" y="0"/>
                  </a:lnTo>
                  <a:lnTo>
                    <a:pt x="0" y="832980"/>
                  </a:lnTo>
                  <a:lnTo>
                    <a:pt x="355193" y="832980"/>
                  </a:lnTo>
                  <a:lnTo>
                    <a:pt x="355193" y="0"/>
                  </a:lnTo>
                  <a:close/>
                </a:path>
              </a:pathLst>
            </a:custGeom>
            <a:solidFill>
              <a:srgbClr val="4471C4"/>
            </a:solidFill>
          </p:spPr>
          <p:txBody>
            <a:bodyPr wrap="square" lIns="0" tIns="0" rIns="0" bIns="0" rtlCol="0"/>
            <a:lstStyle/>
            <a:p>
              <a:endParaRPr/>
            </a:p>
          </p:txBody>
        </p:sp>
        <p:sp>
          <p:nvSpPr>
            <p:cNvPr id="26" name="object 26"/>
            <p:cNvSpPr/>
            <p:nvPr/>
          </p:nvSpPr>
          <p:spPr>
            <a:xfrm>
              <a:off x="10022840" y="3957332"/>
              <a:ext cx="355600" cy="833119"/>
            </a:xfrm>
            <a:custGeom>
              <a:avLst/>
              <a:gdLst/>
              <a:ahLst/>
              <a:cxnLst/>
              <a:rect l="l" t="t" r="r" b="b"/>
              <a:pathLst>
                <a:path w="355600" h="833120">
                  <a:moveTo>
                    <a:pt x="0" y="832980"/>
                  </a:moveTo>
                  <a:lnTo>
                    <a:pt x="355193" y="832980"/>
                  </a:lnTo>
                  <a:lnTo>
                    <a:pt x="355193" y="0"/>
                  </a:lnTo>
                  <a:lnTo>
                    <a:pt x="0" y="0"/>
                  </a:lnTo>
                  <a:lnTo>
                    <a:pt x="0" y="832980"/>
                  </a:lnTo>
                  <a:close/>
                </a:path>
              </a:pathLst>
            </a:custGeom>
            <a:ln w="12700">
              <a:solidFill>
                <a:srgbClr val="2E528F"/>
              </a:solidFill>
            </a:ln>
          </p:spPr>
          <p:txBody>
            <a:bodyPr wrap="square" lIns="0" tIns="0" rIns="0" bIns="0" rtlCol="0"/>
            <a:lstStyle/>
            <a:p>
              <a:endParaRPr/>
            </a:p>
          </p:txBody>
        </p:sp>
      </p:grpSp>
      <p:sp>
        <p:nvSpPr>
          <p:cNvPr id="27" name="object 27"/>
          <p:cNvSpPr txBox="1"/>
          <p:nvPr/>
        </p:nvSpPr>
        <p:spPr>
          <a:xfrm>
            <a:off x="9590405" y="3450018"/>
            <a:ext cx="1379220" cy="391795"/>
          </a:xfrm>
          <a:prstGeom prst="rect">
            <a:avLst/>
          </a:prstGeom>
        </p:spPr>
        <p:txBody>
          <a:bodyPr vert="horz" wrap="square" lIns="0" tIns="12700" rIns="0" bIns="0" rtlCol="0">
            <a:spAutoFit/>
          </a:bodyPr>
          <a:lstStyle/>
          <a:p>
            <a:pPr marL="12700">
              <a:lnSpc>
                <a:spcPct val="100000"/>
              </a:lnSpc>
              <a:spcBef>
                <a:spcPts val="100"/>
              </a:spcBef>
              <a:tabLst>
                <a:tab pos="1273175" algn="l"/>
              </a:tabLst>
            </a:pPr>
            <a:r>
              <a:rPr sz="2400" spc="-10" dirty="0">
                <a:latin typeface="Calibri"/>
                <a:cs typeface="Calibri"/>
              </a:rPr>
              <a:t>P(dog|</a:t>
            </a:r>
            <a:r>
              <a:rPr sz="2400" dirty="0">
                <a:latin typeface="Calibri"/>
                <a:cs typeface="Calibri"/>
              </a:rPr>
              <a:t>	</a:t>
            </a:r>
            <a:r>
              <a:rPr sz="2400" spc="-50" dirty="0">
                <a:latin typeface="Calibri"/>
                <a:cs typeface="Calibri"/>
              </a:rPr>
              <a:t>)</a:t>
            </a:r>
            <a:endParaRPr sz="2400">
              <a:latin typeface="Calibri"/>
              <a:cs typeface="Calibri"/>
            </a:endParaRPr>
          </a:p>
        </p:txBody>
      </p:sp>
      <p:grpSp>
        <p:nvGrpSpPr>
          <p:cNvPr id="28" name="object 28"/>
          <p:cNvGrpSpPr/>
          <p:nvPr/>
        </p:nvGrpSpPr>
        <p:grpSpPr>
          <a:xfrm>
            <a:off x="6583680" y="3972559"/>
            <a:ext cx="1767205" cy="193040"/>
            <a:chOff x="6583680" y="3972559"/>
            <a:chExt cx="1767205" cy="193040"/>
          </a:xfrm>
        </p:grpSpPr>
        <p:pic>
          <p:nvPicPr>
            <p:cNvPr id="29" name="object 29"/>
            <p:cNvPicPr/>
            <p:nvPr/>
          </p:nvPicPr>
          <p:blipFill>
            <a:blip r:embed="rId5" cstate="print"/>
            <a:stretch>
              <a:fillRect/>
            </a:stretch>
          </p:blipFill>
          <p:spPr>
            <a:xfrm>
              <a:off x="8160893" y="3972559"/>
              <a:ext cx="189991" cy="193039"/>
            </a:xfrm>
            <a:prstGeom prst="rect">
              <a:avLst/>
            </a:prstGeom>
          </p:spPr>
        </p:pic>
        <p:sp>
          <p:nvSpPr>
            <p:cNvPr id="30" name="object 30"/>
            <p:cNvSpPr/>
            <p:nvPr/>
          </p:nvSpPr>
          <p:spPr>
            <a:xfrm>
              <a:off x="6583680" y="4036948"/>
              <a:ext cx="1577340" cy="64769"/>
            </a:xfrm>
            <a:custGeom>
              <a:avLst/>
              <a:gdLst/>
              <a:ahLst/>
              <a:cxnLst/>
              <a:rect l="l" t="t" r="r" b="b"/>
              <a:pathLst>
                <a:path w="1577340" h="64770">
                  <a:moveTo>
                    <a:pt x="1577213" y="0"/>
                  </a:moveTo>
                  <a:lnTo>
                    <a:pt x="0" y="0"/>
                  </a:lnTo>
                  <a:lnTo>
                    <a:pt x="0" y="64262"/>
                  </a:lnTo>
                  <a:lnTo>
                    <a:pt x="1577213" y="64262"/>
                  </a:lnTo>
                  <a:lnTo>
                    <a:pt x="1577213" y="0"/>
                  </a:lnTo>
                  <a:close/>
                </a:path>
              </a:pathLst>
            </a:custGeom>
            <a:solidFill>
              <a:srgbClr val="000000"/>
            </a:solidFill>
          </p:spPr>
          <p:txBody>
            <a:bodyPr wrap="square" lIns="0" tIns="0" rIns="0" bIns="0" rtlCol="0"/>
            <a:lstStyle/>
            <a:p>
              <a:endParaRPr/>
            </a:p>
          </p:txBody>
        </p:sp>
      </p:grpSp>
      <p:pic>
        <p:nvPicPr>
          <p:cNvPr id="31" name="object 31"/>
          <p:cNvPicPr/>
          <p:nvPr/>
        </p:nvPicPr>
        <p:blipFill>
          <a:blip r:embed="rId6" cstate="print"/>
          <a:stretch>
            <a:fillRect/>
          </a:stretch>
        </p:blipFill>
        <p:spPr>
          <a:xfrm>
            <a:off x="4653279" y="1595119"/>
            <a:ext cx="1767839" cy="1310639"/>
          </a:xfrm>
          <a:prstGeom prst="rect">
            <a:avLst/>
          </a:prstGeom>
        </p:spPr>
      </p:pic>
      <p:sp>
        <p:nvSpPr>
          <p:cNvPr id="32" name="object 32"/>
          <p:cNvSpPr txBox="1"/>
          <p:nvPr/>
        </p:nvSpPr>
        <p:spPr>
          <a:xfrm>
            <a:off x="10364089" y="6134100"/>
            <a:ext cx="1742439" cy="214629"/>
          </a:xfrm>
          <a:prstGeom prst="rect">
            <a:avLst/>
          </a:prstGeom>
        </p:spPr>
        <p:txBody>
          <a:bodyPr vert="horz" wrap="square" lIns="0" tIns="11430" rIns="0" bIns="0" rtlCol="0">
            <a:spAutoFit/>
          </a:bodyPr>
          <a:lstStyle/>
          <a:p>
            <a:pPr marL="12700">
              <a:lnSpc>
                <a:spcPts val="750"/>
              </a:lnSpc>
              <a:spcBef>
                <a:spcPts val="90"/>
              </a:spcBef>
            </a:pPr>
            <a:r>
              <a:rPr sz="650" u="sng" spc="-85" dirty="0">
                <a:solidFill>
                  <a:srgbClr val="0462C1"/>
                </a:solidFill>
                <a:uFill>
                  <a:solidFill>
                    <a:srgbClr val="0462C1"/>
                  </a:solidFill>
                </a:uFill>
                <a:latin typeface="Calibri"/>
                <a:cs typeface="Calibri"/>
              </a:rPr>
              <a:t> </a:t>
            </a:r>
            <a:r>
              <a:rPr sz="650" u="sng" dirty="0">
                <a:solidFill>
                  <a:srgbClr val="0462C1"/>
                </a:solidFill>
                <a:uFill>
                  <a:solidFill>
                    <a:srgbClr val="0462C1"/>
                  </a:solidFill>
                </a:uFill>
                <a:latin typeface="Calibri"/>
                <a:cs typeface="Calibri"/>
              </a:rPr>
              <a:t>Monkey</a:t>
            </a:r>
            <a:r>
              <a:rPr sz="650" u="sng" spc="10" dirty="0">
                <a:solidFill>
                  <a:srgbClr val="0462C1"/>
                </a:solidFill>
                <a:uFill>
                  <a:solidFill>
                    <a:srgbClr val="0462C1"/>
                  </a:solidFill>
                </a:uFill>
                <a:latin typeface="Calibri"/>
                <a:cs typeface="Calibri"/>
              </a:rPr>
              <a:t> </a:t>
            </a:r>
            <a:r>
              <a:rPr sz="650" u="sng" spc="-20" dirty="0">
                <a:solidFill>
                  <a:srgbClr val="0462C1"/>
                </a:solidFill>
                <a:uFill>
                  <a:solidFill>
                    <a:srgbClr val="0462C1"/>
                  </a:solidFill>
                </a:uFill>
                <a:latin typeface="Calibri"/>
                <a:cs typeface="Calibri"/>
              </a:rPr>
              <a:t>image</a:t>
            </a:r>
            <a:r>
              <a:rPr sz="650" spc="10" dirty="0">
                <a:solidFill>
                  <a:srgbClr val="0462C1"/>
                </a:solidFill>
                <a:latin typeface="Calibri"/>
                <a:cs typeface="Calibri"/>
              </a:rPr>
              <a:t> </a:t>
            </a:r>
            <a:r>
              <a:rPr sz="650" spc="-40" dirty="0">
                <a:latin typeface="Calibri"/>
                <a:cs typeface="Calibri"/>
              </a:rPr>
              <a:t>is</a:t>
            </a:r>
            <a:r>
              <a:rPr sz="650" dirty="0">
                <a:latin typeface="Calibri"/>
                <a:cs typeface="Calibri"/>
              </a:rPr>
              <a:t> </a:t>
            </a:r>
            <a:r>
              <a:rPr sz="650" spc="-30" dirty="0">
                <a:latin typeface="Calibri"/>
                <a:cs typeface="Calibri"/>
              </a:rPr>
              <a:t>CC0</a:t>
            </a:r>
            <a:r>
              <a:rPr sz="650" spc="-75" dirty="0">
                <a:latin typeface="Calibri"/>
                <a:cs typeface="Calibri"/>
              </a:rPr>
              <a:t> </a:t>
            </a:r>
            <a:r>
              <a:rPr sz="650" spc="-10" dirty="0">
                <a:latin typeface="Calibri"/>
                <a:cs typeface="Calibri"/>
              </a:rPr>
              <a:t>PublicDomain</a:t>
            </a:r>
            <a:endParaRPr sz="650">
              <a:latin typeface="Calibri"/>
              <a:cs typeface="Calibri"/>
            </a:endParaRPr>
          </a:p>
          <a:p>
            <a:pPr marL="12700">
              <a:lnSpc>
                <a:spcPts val="750"/>
              </a:lnSpc>
            </a:pPr>
            <a:r>
              <a:rPr sz="650" u="sng" spc="-80" dirty="0">
                <a:solidFill>
                  <a:srgbClr val="0462C1"/>
                </a:solidFill>
                <a:uFill>
                  <a:solidFill>
                    <a:srgbClr val="0462C1"/>
                  </a:solidFill>
                </a:uFill>
                <a:latin typeface="Calibri"/>
                <a:cs typeface="Calibri"/>
              </a:rPr>
              <a:t> </a:t>
            </a:r>
            <a:r>
              <a:rPr sz="650" u="sng" dirty="0">
                <a:solidFill>
                  <a:srgbClr val="0462C1"/>
                </a:solidFill>
                <a:uFill>
                  <a:solidFill>
                    <a:srgbClr val="0462C1"/>
                  </a:solidFill>
                </a:uFill>
                <a:latin typeface="Calibri"/>
                <a:cs typeface="Calibri"/>
              </a:rPr>
              <a:t>Abstract</a:t>
            </a:r>
            <a:r>
              <a:rPr sz="650" u="sng" spc="55" dirty="0">
                <a:solidFill>
                  <a:srgbClr val="0462C1"/>
                </a:solidFill>
                <a:uFill>
                  <a:solidFill>
                    <a:srgbClr val="0462C1"/>
                  </a:solidFill>
                </a:uFill>
                <a:latin typeface="Calibri"/>
                <a:cs typeface="Calibri"/>
              </a:rPr>
              <a:t> </a:t>
            </a:r>
            <a:r>
              <a:rPr sz="650" u="sng" spc="-30" dirty="0">
                <a:solidFill>
                  <a:srgbClr val="0462C1"/>
                </a:solidFill>
                <a:uFill>
                  <a:solidFill>
                    <a:srgbClr val="0462C1"/>
                  </a:solidFill>
                </a:uFill>
                <a:latin typeface="Calibri"/>
                <a:cs typeface="Calibri"/>
              </a:rPr>
              <a:t>image</a:t>
            </a:r>
            <a:r>
              <a:rPr sz="650" spc="-55" dirty="0">
                <a:solidFill>
                  <a:srgbClr val="0462C1"/>
                </a:solidFill>
                <a:latin typeface="Calibri"/>
                <a:cs typeface="Calibri"/>
              </a:rPr>
              <a:t> </a:t>
            </a:r>
            <a:r>
              <a:rPr sz="650" dirty="0">
                <a:latin typeface="Calibri"/>
                <a:cs typeface="Calibri"/>
              </a:rPr>
              <a:t>is</a:t>
            </a:r>
            <a:r>
              <a:rPr sz="650" spc="15" dirty="0">
                <a:latin typeface="Calibri"/>
                <a:cs typeface="Calibri"/>
              </a:rPr>
              <a:t> </a:t>
            </a:r>
            <a:r>
              <a:rPr sz="650" spc="-35" dirty="0">
                <a:latin typeface="Calibri"/>
                <a:cs typeface="Calibri"/>
              </a:rPr>
              <a:t>free</a:t>
            </a:r>
            <a:r>
              <a:rPr sz="650" spc="25" dirty="0">
                <a:latin typeface="Calibri"/>
                <a:cs typeface="Calibri"/>
              </a:rPr>
              <a:t> </a:t>
            </a:r>
            <a:r>
              <a:rPr sz="650" spc="-45" dirty="0">
                <a:latin typeface="Calibri"/>
                <a:cs typeface="Calibri"/>
              </a:rPr>
              <a:t>to</a:t>
            </a:r>
            <a:r>
              <a:rPr sz="650" spc="15" dirty="0">
                <a:latin typeface="Calibri"/>
                <a:cs typeface="Calibri"/>
              </a:rPr>
              <a:t> </a:t>
            </a:r>
            <a:r>
              <a:rPr sz="650" spc="-10" dirty="0">
                <a:latin typeface="Calibri"/>
                <a:cs typeface="Calibri"/>
              </a:rPr>
              <a:t>useunder</a:t>
            </a:r>
            <a:r>
              <a:rPr sz="650" spc="-45" dirty="0">
                <a:latin typeface="Calibri"/>
                <a:cs typeface="Calibri"/>
              </a:rPr>
              <a:t> </a:t>
            </a:r>
            <a:r>
              <a:rPr sz="650" spc="-40" dirty="0">
                <a:latin typeface="Calibri"/>
                <a:cs typeface="Calibri"/>
              </a:rPr>
              <a:t>the</a:t>
            </a:r>
            <a:r>
              <a:rPr sz="650" spc="-65" dirty="0">
                <a:latin typeface="Calibri"/>
                <a:cs typeface="Calibri"/>
              </a:rPr>
              <a:t> </a:t>
            </a:r>
            <a:r>
              <a:rPr sz="650" u="sng" spc="-65" dirty="0">
                <a:solidFill>
                  <a:srgbClr val="0462C1"/>
                </a:solidFill>
                <a:uFill>
                  <a:solidFill>
                    <a:srgbClr val="0462C1"/>
                  </a:solidFill>
                </a:uFill>
                <a:latin typeface="Calibri"/>
                <a:cs typeface="Calibri"/>
              </a:rPr>
              <a:t> </a:t>
            </a:r>
            <a:r>
              <a:rPr sz="650" u="sng" spc="-30" dirty="0">
                <a:solidFill>
                  <a:srgbClr val="0462C1"/>
                </a:solidFill>
                <a:uFill>
                  <a:solidFill>
                    <a:srgbClr val="0462C1"/>
                  </a:solidFill>
                </a:uFill>
                <a:latin typeface="Calibri"/>
                <a:cs typeface="Calibri"/>
              </a:rPr>
              <a:t>Pixabay </a:t>
            </a:r>
            <a:r>
              <a:rPr sz="650" u="sng" spc="-10" dirty="0">
                <a:solidFill>
                  <a:srgbClr val="0462C1"/>
                </a:solidFill>
                <a:uFill>
                  <a:solidFill>
                    <a:srgbClr val="0462C1"/>
                  </a:solidFill>
                </a:uFill>
                <a:latin typeface="Calibri"/>
                <a:cs typeface="Calibri"/>
              </a:rPr>
              <a:t>license</a:t>
            </a:r>
            <a:endParaRPr sz="650">
              <a:latin typeface="Calibri"/>
              <a:cs typeface="Calibri"/>
            </a:endParaRPr>
          </a:p>
        </p:txBody>
      </p:sp>
      <p:pic>
        <p:nvPicPr>
          <p:cNvPr id="33" name="object 33"/>
          <p:cNvPicPr/>
          <p:nvPr/>
        </p:nvPicPr>
        <p:blipFill>
          <a:blip r:embed="rId6" cstate="print"/>
          <a:stretch>
            <a:fillRect/>
          </a:stretch>
        </p:blipFill>
        <p:spPr>
          <a:xfrm>
            <a:off x="9265919" y="1818639"/>
            <a:ext cx="375920" cy="284479"/>
          </a:xfrm>
          <a:prstGeom prst="rect">
            <a:avLst/>
          </a:prstGeom>
        </p:spPr>
      </p:pic>
      <p:pic>
        <p:nvPicPr>
          <p:cNvPr id="34" name="object 34"/>
          <p:cNvPicPr/>
          <p:nvPr/>
        </p:nvPicPr>
        <p:blipFill>
          <a:blip r:embed="rId6" cstate="print"/>
          <a:stretch>
            <a:fillRect/>
          </a:stretch>
        </p:blipFill>
        <p:spPr>
          <a:xfrm>
            <a:off x="10444480" y="2214879"/>
            <a:ext cx="375920" cy="284479"/>
          </a:xfrm>
          <a:prstGeom prst="rect">
            <a:avLst/>
          </a:prstGeom>
        </p:spPr>
      </p:pic>
      <p:grpSp>
        <p:nvGrpSpPr>
          <p:cNvPr id="35" name="object 35"/>
          <p:cNvGrpSpPr/>
          <p:nvPr/>
        </p:nvGrpSpPr>
        <p:grpSpPr>
          <a:xfrm>
            <a:off x="9276080" y="3525520"/>
            <a:ext cx="1544320" cy="701040"/>
            <a:chOff x="9276080" y="3525520"/>
            <a:chExt cx="1544320" cy="701040"/>
          </a:xfrm>
        </p:grpSpPr>
        <p:pic>
          <p:nvPicPr>
            <p:cNvPr id="36" name="object 36"/>
            <p:cNvPicPr/>
            <p:nvPr/>
          </p:nvPicPr>
          <p:blipFill>
            <a:blip r:embed="rId3" cstate="print"/>
            <a:stretch>
              <a:fillRect/>
            </a:stretch>
          </p:blipFill>
          <p:spPr>
            <a:xfrm>
              <a:off x="9276080" y="3891280"/>
              <a:ext cx="375920" cy="335280"/>
            </a:xfrm>
            <a:prstGeom prst="rect">
              <a:avLst/>
            </a:prstGeom>
          </p:spPr>
        </p:pic>
        <p:pic>
          <p:nvPicPr>
            <p:cNvPr id="37" name="object 37"/>
            <p:cNvPicPr/>
            <p:nvPr/>
          </p:nvPicPr>
          <p:blipFill>
            <a:blip r:embed="rId3" cstate="print"/>
            <a:stretch>
              <a:fillRect/>
            </a:stretch>
          </p:blipFill>
          <p:spPr>
            <a:xfrm>
              <a:off x="10444480" y="3525520"/>
              <a:ext cx="375920" cy="335279"/>
            </a:xfrm>
            <a:prstGeom prst="rect">
              <a:avLst/>
            </a:prstGeom>
          </p:spPr>
        </p:pic>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9582" y="1555114"/>
            <a:ext cx="3285490" cy="1216660"/>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Discriminative</a:t>
            </a:r>
            <a:r>
              <a:rPr sz="2800" b="1" spc="-150" dirty="0">
                <a:latin typeface="Calibri"/>
                <a:cs typeface="Calibri"/>
              </a:rPr>
              <a:t> </a:t>
            </a:r>
            <a:r>
              <a:rPr sz="2800" b="1" spc="-10" dirty="0">
                <a:latin typeface="Calibri"/>
                <a:cs typeface="Calibri"/>
              </a:rPr>
              <a:t>Model: </a:t>
            </a:r>
            <a:r>
              <a:rPr sz="2800" dirty="0">
                <a:latin typeface="Calibri"/>
                <a:cs typeface="Calibri"/>
              </a:rPr>
              <a:t>Learn</a:t>
            </a:r>
            <a:r>
              <a:rPr sz="2800" spc="-30"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10" dirty="0">
                <a:latin typeface="Calibri"/>
                <a:cs typeface="Calibri"/>
              </a:rPr>
              <a:t>p(y|x)</a:t>
            </a:r>
            <a:endParaRPr sz="2800">
              <a:latin typeface="Calibri"/>
              <a:cs typeface="Calibri"/>
            </a:endParaRPr>
          </a:p>
        </p:txBody>
      </p:sp>
      <p:sp>
        <p:nvSpPr>
          <p:cNvPr id="3" name="object 3"/>
          <p:cNvSpPr txBox="1"/>
          <p:nvPr/>
        </p:nvSpPr>
        <p:spPr>
          <a:xfrm>
            <a:off x="294640" y="3210560"/>
            <a:ext cx="3616960" cy="1625600"/>
          </a:xfrm>
          <a:prstGeom prst="rect">
            <a:avLst/>
          </a:prstGeom>
          <a:ln w="63500">
            <a:solidFill>
              <a:srgbClr val="2E528F"/>
            </a:solidFill>
          </a:ln>
        </p:spPr>
        <p:txBody>
          <a:bodyPr vert="horz" wrap="square" lIns="0" tIns="197485" rIns="0" bIns="0" rtlCol="0">
            <a:spAutoFit/>
          </a:bodyPr>
          <a:lstStyle/>
          <a:p>
            <a:pPr marL="187960" marR="640715" algn="just">
              <a:lnSpc>
                <a:spcPct val="89400"/>
              </a:lnSpc>
              <a:spcBef>
                <a:spcPts val="1555"/>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25"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p:txBody>
      </p:sp>
      <p:sp>
        <p:nvSpPr>
          <p:cNvPr id="4" name="object 4"/>
          <p:cNvSpPr txBox="1"/>
          <p:nvPr/>
        </p:nvSpPr>
        <p:spPr>
          <a:xfrm>
            <a:off x="469582" y="5142293"/>
            <a:ext cx="3437890" cy="839469"/>
          </a:xfrm>
          <a:prstGeom prst="rect">
            <a:avLst/>
          </a:prstGeom>
        </p:spPr>
        <p:txBody>
          <a:bodyPr vert="horz" wrap="square" lIns="0" tIns="59690" rIns="0" bIns="0" rtlCol="0">
            <a:spAutoFit/>
          </a:bodyPr>
          <a:lstStyle/>
          <a:p>
            <a:pPr marL="12700" marR="5080">
              <a:lnSpc>
                <a:spcPts val="3040"/>
              </a:lnSpc>
              <a:spcBef>
                <a:spcPts val="470"/>
              </a:spcBef>
            </a:pPr>
            <a:r>
              <a:rPr sz="2800" b="1" dirty="0">
                <a:latin typeface="Calibri"/>
                <a:cs typeface="Calibri"/>
              </a:rPr>
              <a:t>Conditional</a:t>
            </a:r>
            <a:r>
              <a:rPr sz="2800" b="1" spc="-80"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5" dirty="0">
                <a:latin typeface="Calibri"/>
                <a:cs typeface="Calibri"/>
              </a:rPr>
              <a:t> </a:t>
            </a:r>
            <a:r>
              <a:rPr sz="2800" spc="-10" dirty="0">
                <a:latin typeface="Calibri"/>
                <a:cs typeface="Calibri"/>
              </a:rPr>
              <a:t>p(x|y)</a:t>
            </a:r>
            <a:endParaRPr sz="2800">
              <a:latin typeface="Calibri"/>
              <a:cs typeface="Calibri"/>
            </a:endParaRPr>
          </a:p>
        </p:txBody>
      </p:sp>
      <p:grpSp>
        <p:nvGrpSpPr>
          <p:cNvPr id="5" name="object 5"/>
          <p:cNvGrpSpPr/>
          <p:nvPr/>
        </p:nvGrpSpPr>
        <p:grpSpPr>
          <a:xfrm>
            <a:off x="5194300" y="1969744"/>
            <a:ext cx="6893559" cy="1049655"/>
            <a:chOff x="5194300" y="1969744"/>
            <a:chExt cx="6893559" cy="1049655"/>
          </a:xfrm>
        </p:grpSpPr>
        <p:sp>
          <p:nvSpPr>
            <p:cNvPr id="6" name="object 6"/>
            <p:cNvSpPr/>
            <p:nvPr/>
          </p:nvSpPr>
          <p:spPr>
            <a:xfrm>
              <a:off x="8768079" y="2255532"/>
              <a:ext cx="355600" cy="751840"/>
            </a:xfrm>
            <a:custGeom>
              <a:avLst/>
              <a:gdLst/>
              <a:ahLst/>
              <a:cxnLst/>
              <a:rect l="l" t="t" r="r" b="b"/>
              <a:pathLst>
                <a:path w="355600" h="751839">
                  <a:moveTo>
                    <a:pt x="355193" y="0"/>
                  </a:moveTo>
                  <a:lnTo>
                    <a:pt x="0" y="0"/>
                  </a:lnTo>
                  <a:lnTo>
                    <a:pt x="0" y="751827"/>
                  </a:lnTo>
                  <a:lnTo>
                    <a:pt x="355193" y="751827"/>
                  </a:lnTo>
                  <a:lnTo>
                    <a:pt x="355193" y="0"/>
                  </a:lnTo>
                  <a:close/>
                </a:path>
              </a:pathLst>
            </a:custGeom>
            <a:solidFill>
              <a:srgbClr val="4471C4"/>
            </a:solidFill>
          </p:spPr>
          <p:txBody>
            <a:bodyPr wrap="square" lIns="0" tIns="0" rIns="0" bIns="0" rtlCol="0"/>
            <a:lstStyle/>
            <a:p>
              <a:endParaRPr/>
            </a:p>
          </p:txBody>
        </p:sp>
        <p:sp>
          <p:nvSpPr>
            <p:cNvPr id="7" name="object 7"/>
            <p:cNvSpPr/>
            <p:nvPr/>
          </p:nvSpPr>
          <p:spPr>
            <a:xfrm>
              <a:off x="8773159" y="2260612"/>
              <a:ext cx="355600" cy="751840"/>
            </a:xfrm>
            <a:custGeom>
              <a:avLst/>
              <a:gdLst/>
              <a:ahLst/>
              <a:cxnLst/>
              <a:rect l="l" t="t" r="r" b="b"/>
              <a:pathLst>
                <a:path w="355600" h="751839">
                  <a:moveTo>
                    <a:pt x="0" y="751827"/>
                  </a:moveTo>
                  <a:lnTo>
                    <a:pt x="355193" y="751827"/>
                  </a:lnTo>
                  <a:lnTo>
                    <a:pt x="355193" y="0"/>
                  </a:lnTo>
                  <a:lnTo>
                    <a:pt x="0" y="0"/>
                  </a:lnTo>
                  <a:lnTo>
                    <a:pt x="0" y="751827"/>
                  </a:lnTo>
                  <a:close/>
                </a:path>
              </a:pathLst>
            </a:custGeom>
            <a:ln w="12700">
              <a:solidFill>
                <a:srgbClr val="2E528F"/>
              </a:solidFill>
            </a:ln>
          </p:spPr>
          <p:txBody>
            <a:bodyPr wrap="square" lIns="0" tIns="0" rIns="0" bIns="0" rtlCol="0"/>
            <a:lstStyle/>
            <a:p>
              <a:endParaRPr/>
            </a:p>
          </p:txBody>
        </p:sp>
        <p:sp>
          <p:nvSpPr>
            <p:cNvPr id="8" name="object 8"/>
            <p:cNvSpPr/>
            <p:nvPr/>
          </p:nvSpPr>
          <p:spPr>
            <a:xfrm>
              <a:off x="7397876" y="3002280"/>
              <a:ext cx="4687570" cy="0"/>
            </a:xfrm>
            <a:custGeom>
              <a:avLst/>
              <a:gdLst/>
              <a:ahLst/>
              <a:cxnLst/>
              <a:rect l="l" t="t" r="r" b="b"/>
              <a:pathLst>
                <a:path w="4687570">
                  <a:moveTo>
                    <a:pt x="0" y="0"/>
                  </a:moveTo>
                  <a:lnTo>
                    <a:pt x="4687062" y="0"/>
                  </a:lnTo>
                </a:path>
              </a:pathLst>
            </a:custGeom>
            <a:ln w="4798">
              <a:solidFill>
                <a:srgbClr val="000000"/>
              </a:solidFill>
            </a:ln>
          </p:spPr>
          <p:txBody>
            <a:bodyPr wrap="square" lIns="0" tIns="0" rIns="0" bIns="0" rtlCol="0"/>
            <a:lstStyle/>
            <a:p>
              <a:endParaRPr/>
            </a:p>
          </p:txBody>
        </p:sp>
        <p:sp>
          <p:nvSpPr>
            <p:cNvPr id="9" name="object 9"/>
            <p:cNvSpPr/>
            <p:nvPr/>
          </p:nvSpPr>
          <p:spPr>
            <a:xfrm>
              <a:off x="5196840" y="3002280"/>
              <a:ext cx="1849755" cy="0"/>
            </a:xfrm>
            <a:custGeom>
              <a:avLst/>
              <a:gdLst/>
              <a:ahLst/>
              <a:cxnLst/>
              <a:rect l="l" t="t" r="r" b="b"/>
              <a:pathLst>
                <a:path w="1849754">
                  <a:moveTo>
                    <a:pt x="0" y="0"/>
                  </a:moveTo>
                  <a:lnTo>
                    <a:pt x="208280" y="0"/>
                  </a:lnTo>
                </a:path>
                <a:path w="1849754">
                  <a:moveTo>
                    <a:pt x="563473" y="0"/>
                  </a:moveTo>
                  <a:lnTo>
                    <a:pt x="1849246" y="0"/>
                  </a:lnTo>
                </a:path>
              </a:pathLst>
            </a:custGeom>
            <a:ln w="4798">
              <a:solidFill>
                <a:srgbClr val="000000"/>
              </a:solidFill>
            </a:ln>
          </p:spPr>
          <p:txBody>
            <a:bodyPr wrap="square" lIns="0" tIns="0" rIns="0" bIns="0" rtlCol="0"/>
            <a:lstStyle/>
            <a:p>
              <a:endParaRPr/>
            </a:p>
          </p:txBody>
        </p:sp>
        <p:sp>
          <p:nvSpPr>
            <p:cNvPr id="10" name="object 10"/>
            <p:cNvSpPr/>
            <p:nvPr/>
          </p:nvSpPr>
          <p:spPr>
            <a:xfrm>
              <a:off x="5196840" y="3012440"/>
              <a:ext cx="6888480" cy="0"/>
            </a:xfrm>
            <a:custGeom>
              <a:avLst/>
              <a:gdLst/>
              <a:ahLst/>
              <a:cxnLst/>
              <a:rect l="l" t="t" r="r" b="b"/>
              <a:pathLst>
                <a:path w="6888480">
                  <a:moveTo>
                    <a:pt x="0" y="0"/>
                  </a:moveTo>
                  <a:lnTo>
                    <a:pt x="6888099" y="0"/>
                  </a:lnTo>
                </a:path>
              </a:pathLst>
            </a:custGeom>
            <a:ln w="4798">
              <a:solidFill>
                <a:srgbClr val="000000"/>
              </a:solidFill>
            </a:ln>
          </p:spPr>
          <p:txBody>
            <a:bodyPr wrap="square" lIns="0" tIns="0" rIns="0" bIns="0" rtlCol="0"/>
            <a:lstStyle/>
            <a:p>
              <a:endParaRPr/>
            </a:p>
          </p:txBody>
        </p:sp>
        <p:sp>
          <p:nvSpPr>
            <p:cNvPr id="11" name="object 11"/>
            <p:cNvSpPr/>
            <p:nvPr/>
          </p:nvSpPr>
          <p:spPr>
            <a:xfrm>
              <a:off x="5196840" y="3006407"/>
              <a:ext cx="6888480" cy="6350"/>
            </a:xfrm>
            <a:custGeom>
              <a:avLst/>
              <a:gdLst/>
              <a:ahLst/>
              <a:cxnLst/>
              <a:rect l="l" t="t" r="r" b="b"/>
              <a:pathLst>
                <a:path w="6888480" h="6350">
                  <a:moveTo>
                    <a:pt x="0" y="0"/>
                  </a:moveTo>
                  <a:lnTo>
                    <a:pt x="6888099" y="0"/>
                  </a:lnTo>
                </a:path>
                <a:path w="6888480" h="6350">
                  <a:moveTo>
                    <a:pt x="0" y="6350"/>
                  </a:moveTo>
                  <a:lnTo>
                    <a:pt x="6888099" y="6350"/>
                  </a:lnTo>
                </a:path>
              </a:pathLst>
            </a:custGeom>
            <a:ln w="3175">
              <a:solidFill>
                <a:srgbClr val="000000"/>
              </a:solidFill>
            </a:ln>
          </p:spPr>
          <p:txBody>
            <a:bodyPr wrap="square" lIns="0" tIns="0" rIns="0" bIns="0" rtlCol="0"/>
            <a:lstStyle/>
            <a:p>
              <a:endParaRPr/>
            </a:p>
          </p:txBody>
        </p:sp>
        <p:sp>
          <p:nvSpPr>
            <p:cNvPr id="12" name="object 12"/>
            <p:cNvSpPr/>
            <p:nvPr/>
          </p:nvSpPr>
          <p:spPr>
            <a:xfrm>
              <a:off x="5405120" y="1971014"/>
              <a:ext cx="355600" cy="1036319"/>
            </a:xfrm>
            <a:custGeom>
              <a:avLst/>
              <a:gdLst/>
              <a:ahLst/>
              <a:cxnLst/>
              <a:rect l="l" t="t" r="r" b="b"/>
              <a:pathLst>
                <a:path w="355600" h="1036319">
                  <a:moveTo>
                    <a:pt x="355193" y="0"/>
                  </a:moveTo>
                  <a:lnTo>
                    <a:pt x="0" y="0"/>
                  </a:lnTo>
                  <a:lnTo>
                    <a:pt x="0" y="1035710"/>
                  </a:lnTo>
                  <a:lnTo>
                    <a:pt x="355193" y="1035710"/>
                  </a:lnTo>
                  <a:lnTo>
                    <a:pt x="355193" y="0"/>
                  </a:lnTo>
                  <a:close/>
                </a:path>
              </a:pathLst>
            </a:custGeom>
            <a:solidFill>
              <a:srgbClr val="4471C4"/>
            </a:solidFill>
          </p:spPr>
          <p:txBody>
            <a:bodyPr wrap="square" lIns="0" tIns="0" rIns="0" bIns="0" rtlCol="0"/>
            <a:lstStyle/>
            <a:p>
              <a:endParaRPr/>
            </a:p>
          </p:txBody>
        </p:sp>
        <p:sp>
          <p:nvSpPr>
            <p:cNvPr id="13" name="object 13"/>
            <p:cNvSpPr/>
            <p:nvPr/>
          </p:nvSpPr>
          <p:spPr>
            <a:xfrm>
              <a:off x="5410200" y="1976094"/>
              <a:ext cx="355600" cy="1036319"/>
            </a:xfrm>
            <a:custGeom>
              <a:avLst/>
              <a:gdLst/>
              <a:ahLst/>
              <a:cxnLst/>
              <a:rect l="l" t="t" r="r" b="b"/>
              <a:pathLst>
                <a:path w="355600" h="1036319">
                  <a:moveTo>
                    <a:pt x="0" y="1035710"/>
                  </a:moveTo>
                  <a:lnTo>
                    <a:pt x="355193" y="1035710"/>
                  </a:lnTo>
                  <a:lnTo>
                    <a:pt x="355193" y="0"/>
                  </a:lnTo>
                  <a:lnTo>
                    <a:pt x="0" y="0"/>
                  </a:lnTo>
                  <a:lnTo>
                    <a:pt x="0" y="1035710"/>
                  </a:lnTo>
                  <a:close/>
                </a:path>
              </a:pathLst>
            </a:custGeom>
            <a:ln w="12700">
              <a:solidFill>
                <a:srgbClr val="2E528F"/>
              </a:solidFill>
            </a:ln>
          </p:spPr>
          <p:txBody>
            <a:bodyPr wrap="square" lIns="0" tIns="0" rIns="0" bIns="0" rtlCol="0"/>
            <a:lstStyle/>
            <a:p>
              <a:endParaRPr/>
            </a:p>
          </p:txBody>
        </p:sp>
        <p:sp>
          <p:nvSpPr>
            <p:cNvPr id="14" name="object 14"/>
            <p:cNvSpPr/>
            <p:nvPr/>
          </p:nvSpPr>
          <p:spPr>
            <a:xfrm>
              <a:off x="10434320" y="2905776"/>
              <a:ext cx="355600" cy="91440"/>
            </a:xfrm>
            <a:custGeom>
              <a:avLst/>
              <a:gdLst/>
              <a:ahLst/>
              <a:cxnLst/>
              <a:rect l="l" t="t" r="r" b="b"/>
              <a:pathLst>
                <a:path w="355600" h="91439">
                  <a:moveTo>
                    <a:pt x="355193" y="0"/>
                  </a:moveTo>
                  <a:lnTo>
                    <a:pt x="0" y="0"/>
                  </a:lnTo>
                  <a:lnTo>
                    <a:pt x="0" y="91423"/>
                  </a:lnTo>
                  <a:lnTo>
                    <a:pt x="355193" y="91423"/>
                  </a:lnTo>
                  <a:lnTo>
                    <a:pt x="355193" y="0"/>
                  </a:lnTo>
                  <a:close/>
                </a:path>
              </a:pathLst>
            </a:custGeom>
            <a:solidFill>
              <a:srgbClr val="4471C4"/>
            </a:solidFill>
          </p:spPr>
          <p:txBody>
            <a:bodyPr wrap="square" lIns="0" tIns="0" rIns="0" bIns="0" rtlCol="0"/>
            <a:lstStyle/>
            <a:p>
              <a:endParaRPr/>
            </a:p>
          </p:txBody>
        </p:sp>
        <p:sp>
          <p:nvSpPr>
            <p:cNvPr id="15" name="object 15"/>
            <p:cNvSpPr/>
            <p:nvPr/>
          </p:nvSpPr>
          <p:spPr>
            <a:xfrm>
              <a:off x="10439400" y="2910856"/>
              <a:ext cx="355600" cy="91440"/>
            </a:xfrm>
            <a:custGeom>
              <a:avLst/>
              <a:gdLst/>
              <a:ahLst/>
              <a:cxnLst/>
              <a:rect l="l" t="t" r="r" b="b"/>
              <a:pathLst>
                <a:path w="355600" h="91439">
                  <a:moveTo>
                    <a:pt x="0" y="91423"/>
                  </a:moveTo>
                  <a:lnTo>
                    <a:pt x="355193" y="91423"/>
                  </a:lnTo>
                  <a:lnTo>
                    <a:pt x="355193" y="0"/>
                  </a:lnTo>
                  <a:lnTo>
                    <a:pt x="0" y="0"/>
                  </a:lnTo>
                  <a:lnTo>
                    <a:pt x="0" y="91423"/>
                  </a:lnTo>
                  <a:close/>
                </a:path>
              </a:pathLst>
            </a:custGeom>
            <a:ln w="12700">
              <a:solidFill>
                <a:srgbClr val="2E528F"/>
              </a:solidFill>
            </a:ln>
          </p:spPr>
          <p:txBody>
            <a:bodyPr wrap="square" lIns="0" tIns="0" rIns="0" bIns="0" rtlCol="0"/>
            <a:lstStyle/>
            <a:p>
              <a:endParaRPr/>
            </a:p>
          </p:txBody>
        </p:sp>
      </p:grpSp>
      <p:sp>
        <p:nvSpPr>
          <p:cNvPr id="16" name="object 16"/>
          <p:cNvSpPr txBox="1"/>
          <p:nvPr/>
        </p:nvSpPr>
        <p:spPr>
          <a:xfrm>
            <a:off x="4479925" y="4382389"/>
            <a:ext cx="5871845" cy="768985"/>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Generative</a:t>
            </a:r>
            <a:r>
              <a:rPr sz="2400" spc="-60" dirty="0">
                <a:latin typeface="Calibri"/>
                <a:cs typeface="Calibri"/>
              </a:rPr>
              <a:t> </a:t>
            </a:r>
            <a:r>
              <a:rPr sz="2400" dirty="0">
                <a:latin typeface="Calibri"/>
                <a:cs typeface="Calibri"/>
              </a:rPr>
              <a:t>model:</a:t>
            </a:r>
            <a:r>
              <a:rPr sz="2400" spc="-150" dirty="0">
                <a:latin typeface="Calibri"/>
                <a:cs typeface="Calibri"/>
              </a:rPr>
              <a:t> </a:t>
            </a:r>
            <a:r>
              <a:rPr sz="2400" dirty="0">
                <a:latin typeface="Calibri"/>
                <a:cs typeface="Calibri"/>
              </a:rPr>
              <a:t>All</a:t>
            </a:r>
            <a:r>
              <a:rPr sz="2400" spc="40" dirty="0">
                <a:latin typeface="Calibri"/>
                <a:cs typeface="Calibri"/>
              </a:rPr>
              <a:t> </a:t>
            </a:r>
            <a:r>
              <a:rPr sz="2400" dirty="0">
                <a:latin typeface="Calibri"/>
                <a:cs typeface="Calibri"/>
              </a:rPr>
              <a:t>possible</a:t>
            </a:r>
            <a:r>
              <a:rPr sz="2400" spc="-195" dirty="0">
                <a:latin typeface="Calibri"/>
                <a:cs typeface="Calibri"/>
              </a:rPr>
              <a:t> </a:t>
            </a:r>
            <a:r>
              <a:rPr sz="2400" dirty="0">
                <a:latin typeface="Calibri"/>
                <a:cs typeface="Calibri"/>
              </a:rPr>
              <a:t>images</a:t>
            </a:r>
            <a:r>
              <a:rPr sz="2400" spc="-35" dirty="0">
                <a:latin typeface="Calibri"/>
                <a:cs typeface="Calibri"/>
              </a:rPr>
              <a:t> </a:t>
            </a:r>
            <a:r>
              <a:rPr sz="2400" spc="-10" dirty="0">
                <a:latin typeface="Calibri"/>
                <a:cs typeface="Calibri"/>
              </a:rPr>
              <a:t>compete</a:t>
            </a:r>
            <a:endParaRPr sz="2400">
              <a:latin typeface="Calibri"/>
              <a:cs typeface="Calibri"/>
            </a:endParaRPr>
          </a:p>
          <a:p>
            <a:pPr marL="12700">
              <a:lnSpc>
                <a:spcPct val="100000"/>
              </a:lnSpc>
              <a:spcBef>
                <a:spcPts val="85"/>
              </a:spcBef>
            </a:pPr>
            <a:r>
              <a:rPr sz="2400" dirty="0">
                <a:latin typeface="Calibri"/>
                <a:cs typeface="Calibri"/>
              </a:rPr>
              <a:t>with</a:t>
            </a:r>
            <a:r>
              <a:rPr sz="2400" spc="-70" dirty="0">
                <a:latin typeface="Calibri"/>
                <a:cs typeface="Calibri"/>
              </a:rPr>
              <a:t> </a:t>
            </a:r>
            <a:r>
              <a:rPr sz="2400" dirty="0">
                <a:latin typeface="Calibri"/>
                <a:cs typeface="Calibri"/>
              </a:rPr>
              <a:t>each</a:t>
            </a:r>
            <a:r>
              <a:rPr sz="2400" spc="-65" dirty="0">
                <a:latin typeface="Calibri"/>
                <a:cs typeface="Calibri"/>
              </a:rPr>
              <a:t> </a:t>
            </a:r>
            <a:r>
              <a:rPr sz="2400" dirty="0">
                <a:latin typeface="Calibri"/>
                <a:cs typeface="Calibri"/>
              </a:rPr>
              <a:t>other</a:t>
            </a:r>
            <a:r>
              <a:rPr sz="2400" spc="-35" dirty="0">
                <a:latin typeface="Calibri"/>
                <a:cs typeface="Calibri"/>
              </a:rPr>
              <a:t> </a:t>
            </a:r>
            <a:r>
              <a:rPr sz="2400" dirty="0">
                <a:latin typeface="Calibri"/>
                <a:cs typeface="Calibri"/>
              </a:rPr>
              <a:t>for</a:t>
            </a:r>
            <a:r>
              <a:rPr sz="2400" spc="-45" dirty="0">
                <a:latin typeface="Calibri"/>
                <a:cs typeface="Calibri"/>
              </a:rPr>
              <a:t> </a:t>
            </a:r>
            <a:r>
              <a:rPr sz="2400" dirty="0">
                <a:latin typeface="Calibri"/>
                <a:cs typeface="Calibri"/>
              </a:rPr>
              <a:t>probability</a:t>
            </a:r>
            <a:r>
              <a:rPr sz="2400" spc="-105" dirty="0">
                <a:latin typeface="Calibri"/>
                <a:cs typeface="Calibri"/>
              </a:rPr>
              <a:t> </a:t>
            </a:r>
            <a:r>
              <a:rPr sz="2400" spc="-20" dirty="0">
                <a:latin typeface="Calibri"/>
                <a:cs typeface="Calibri"/>
              </a:rPr>
              <a:t>mass</a:t>
            </a:r>
            <a:endParaRPr sz="2400">
              <a:latin typeface="Calibri"/>
              <a:cs typeface="Calibri"/>
            </a:endParaRPr>
          </a:p>
        </p:txBody>
      </p:sp>
      <p:sp>
        <p:nvSpPr>
          <p:cNvPr id="17" name="object 17"/>
          <p:cNvSpPr txBox="1"/>
          <p:nvPr/>
        </p:nvSpPr>
        <p:spPr>
          <a:xfrm>
            <a:off x="10690479" y="63817"/>
            <a:ext cx="1408430" cy="323215"/>
          </a:xfrm>
          <a:prstGeom prst="rect">
            <a:avLst/>
          </a:prstGeom>
        </p:spPr>
        <p:txBody>
          <a:bodyPr vert="horz" wrap="square" lIns="0" tIns="16510" rIns="0" bIns="0" rtlCol="0">
            <a:spAutoFit/>
          </a:bodyPr>
          <a:lstStyle/>
          <a:p>
            <a:pPr marL="12700">
              <a:lnSpc>
                <a:spcPct val="100000"/>
              </a:lnSpc>
              <a:spcBef>
                <a:spcPts val="13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Cat</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70" dirty="0">
                <a:solidFill>
                  <a:srgbClr val="0462C1"/>
                </a:solidFill>
                <a:latin typeface="Calibri"/>
                <a:cs typeface="Calibri"/>
              </a:rPr>
              <a:t> </a:t>
            </a:r>
            <a:r>
              <a:rPr sz="450" spc="-10" dirty="0">
                <a:solidFill>
                  <a:srgbClr val="999999"/>
                </a:solidFill>
                <a:latin typeface="Calibri"/>
                <a:cs typeface="Calibri"/>
              </a:rPr>
              <a:t>is</a:t>
            </a:r>
            <a:r>
              <a:rPr sz="450" spc="-40" dirty="0">
                <a:solidFill>
                  <a:srgbClr val="999999"/>
                </a:solidFill>
                <a:latin typeface="Calibri"/>
                <a:cs typeface="Calibri"/>
              </a:rPr>
              <a:t> </a:t>
            </a: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CC0</a:t>
            </a:r>
            <a:r>
              <a:rPr sz="450" u="sng" spc="6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public</a:t>
            </a:r>
            <a:r>
              <a:rPr sz="450" u="sng" spc="19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domai</a:t>
            </a:r>
            <a:r>
              <a:rPr sz="450" spc="-10" dirty="0">
                <a:solidFill>
                  <a:srgbClr val="0462C1"/>
                </a:solidFill>
                <a:latin typeface="Calibri"/>
                <a:cs typeface="Calibri"/>
              </a:rPr>
              <a:t>n</a:t>
            </a:r>
            <a:endParaRPr sz="450">
              <a:latin typeface="Calibri"/>
              <a:cs typeface="Calibri"/>
            </a:endParaRPr>
          </a:p>
          <a:p>
            <a:pPr marL="12700">
              <a:lnSpc>
                <a:spcPct val="100000"/>
              </a:lnSpc>
              <a:spcBef>
                <a:spcPts val="25"/>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Dog imag</a:t>
            </a:r>
            <a:r>
              <a:rPr sz="450" dirty="0">
                <a:solidFill>
                  <a:srgbClr val="0462C1"/>
                </a:solidFill>
                <a:latin typeface="Calibri"/>
                <a:cs typeface="Calibri"/>
              </a:rPr>
              <a:t>e</a:t>
            </a:r>
            <a:r>
              <a:rPr sz="450" spc="70" dirty="0">
                <a:solidFill>
                  <a:srgbClr val="0462C1"/>
                </a:solidFill>
                <a:latin typeface="Calibri"/>
                <a:cs typeface="Calibri"/>
              </a:rPr>
              <a:t> </a:t>
            </a:r>
            <a:r>
              <a:rPr sz="450" dirty="0">
                <a:latin typeface="Calibri"/>
                <a:cs typeface="Calibri"/>
              </a:rPr>
              <a:t>is</a:t>
            </a:r>
            <a:r>
              <a:rPr sz="450" spc="40" dirty="0">
                <a:latin typeface="Calibri"/>
                <a:cs typeface="Calibri"/>
              </a:rPr>
              <a:t> </a:t>
            </a:r>
            <a:r>
              <a:rPr sz="450" dirty="0">
                <a:latin typeface="Calibri"/>
                <a:cs typeface="Calibri"/>
              </a:rPr>
              <a:t>CC0</a:t>
            </a:r>
            <a:r>
              <a:rPr sz="450" spc="65" dirty="0">
                <a:latin typeface="Calibri"/>
                <a:cs typeface="Calibri"/>
              </a:rPr>
              <a:t> </a:t>
            </a:r>
            <a:r>
              <a:rPr sz="450" dirty="0">
                <a:latin typeface="Calibri"/>
                <a:cs typeface="Calibri"/>
              </a:rPr>
              <a:t>Public</a:t>
            </a:r>
            <a:r>
              <a:rPr sz="450" spc="190"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10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Monkey</a:t>
            </a:r>
            <a:r>
              <a:rPr sz="450" u="sng" spc="10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15" dirty="0">
                <a:solidFill>
                  <a:srgbClr val="0462C1"/>
                </a:solidFill>
                <a:latin typeface="Calibri"/>
                <a:cs typeface="Calibri"/>
              </a:rPr>
              <a:t> </a:t>
            </a:r>
            <a:r>
              <a:rPr sz="450" dirty="0">
                <a:latin typeface="Calibri"/>
                <a:cs typeface="Calibri"/>
              </a:rPr>
              <a:t>is</a:t>
            </a:r>
            <a:r>
              <a:rPr sz="450" spc="130" dirty="0">
                <a:latin typeface="Calibri"/>
                <a:cs typeface="Calibri"/>
              </a:rPr>
              <a:t> </a:t>
            </a:r>
            <a:r>
              <a:rPr sz="450" dirty="0">
                <a:latin typeface="Calibri"/>
                <a:cs typeface="Calibri"/>
              </a:rPr>
              <a:t>CC0</a:t>
            </a:r>
            <a:r>
              <a:rPr sz="450" spc="-25" dirty="0">
                <a:latin typeface="Calibri"/>
                <a:cs typeface="Calibri"/>
              </a:rPr>
              <a:t> </a:t>
            </a:r>
            <a:r>
              <a:rPr sz="450" dirty="0">
                <a:latin typeface="Calibri"/>
                <a:cs typeface="Calibri"/>
              </a:rPr>
              <a:t>Public</a:t>
            </a:r>
            <a:r>
              <a:rPr sz="450" spc="200"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20"/>
              </a:spcBef>
            </a:pPr>
            <a:r>
              <a:rPr sz="450" u="sng" spc="-2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Abstract</a:t>
            </a:r>
            <a:r>
              <a:rPr sz="450" u="sng" spc="9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image</a:t>
            </a:r>
            <a:r>
              <a:rPr sz="450" spc="90" dirty="0">
                <a:solidFill>
                  <a:srgbClr val="0462C1"/>
                </a:solidFill>
                <a:latin typeface="Calibri"/>
                <a:cs typeface="Calibri"/>
              </a:rPr>
              <a:t> </a:t>
            </a:r>
            <a:r>
              <a:rPr sz="450" dirty="0">
                <a:latin typeface="Calibri"/>
                <a:cs typeface="Calibri"/>
              </a:rPr>
              <a:t>is</a:t>
            </a:r>
            <a:r>
              <a:rPr sz="450" spc="55" dirty="0">
                <a:latin typeface="Calibri"/>
                <a:cs typeface="Calibri"/>
              </a:rPr>
              <a:t> </a:t>
            </a:r>
            <a:r>
              <a:rPr sz="450" dirty="0">
                <a:latin typeface="Calibri"/>
                <a:cs typeface="Calibri"/>
              </a:rPr>
              <a:t>free</a:t>
            </a:r>
            <a:r>
              <a:rPr sz="450" spc="80" dirty="0">
                <a:latin typeface="Calibri"/>
                <a:cs typeface="Calibri"/>
              </a:rPr>
              <a:t> </a:t>
            </a:r>
            <a:r>
              <a:rPr sz="450" dirty="0">
                <a:latin typeface="Calibri"/>
                <a:cs typeface="Calibri"/>
              </a:rPr>
              <a:t>to</a:t>
            </a:r>
            <a:r>
              <a:rPr sz="450" spc="-25" dirty="0">
                <a:latin typeface="Calibri"/>
                <a:cs typeface="Calibri"/>
              </a:rPr>
              <a:t> </a:t>
            </a:r>
            <a:r>
              <a:rPr sz="450" dirty="0">
                <a:latin typeface="Calibri"/>
                <a:cs typeface="Calibri"/>
              </a:rPr>
              <a:t>use</a:t>
            </a:r>
            <a:r>
              <a:rPr sz="450" spc="190" dirty="0">
                <a:latin typeface="Calibri"/>
                <a:cs typeface="Calibri"/>
              </a:rPr>
              <a:t> </a:t>
            </a:r>
            <a:r>
              <a:rPr sz="450" dirty="0">
                <a:latin typeface="Calibri"/>
                <a:cs typeface="Calibri"/>
              </a:rPr>
              <a:t>under</a:t>
            </a:r>
            <a:r>
              <a:rPr sz="450" spc="85" dirty="0">
                <a:latin typeface="Calibri"/>
                <a:cs typeface="Calibri"/>
              </a:rPr>
              <a:t> </a:t>
            </a:r>
            <a:r>
              <a:rPr sz="450" dirty="0">
                <a:latin typeface="Calibri"/>
                <a:cs typeface="Calibri"/>
              </a:rPr>
              <a:t>the </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Pixabay</a:t>
            </a:r>
            <a:r>
              <a:rPr sz="450" u="sng" spc="2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licens</a:t>
            </a:r>
            <a:r>
              <a:rPr sz="450" spc="-10" dirty="0">
                <a:solidFill>
                  <a:srgbClr val="0462C1"/>
                </a:solidFill>
                <a:latin typeface="Calibri"/>
                <a:cs typeface="Calibri"/>
              </a:rPr>
              <a:t>e</a:t>
            </a:r>
            <a:endParaRPr sz="450">
              <a:latin typeface="Calibri"/>
              <a:cs typeface="Calibri"/>
            </a:endParaRPr>
          </a:p>
        </p:txBody>
      </p:sp>
      <p:sp>
        <p:nvSpPr>
          <p:cNvPr id="18" name="object 18"/>
          <p:cNvSpPr txBox="1"/>
          <p:nvPr/>
        </p:nvSpPr>
        <p:spPr>
          <a:xfrm>
            <a:off x="8481441" y="1770633"/>
            <a:ext cx="779145" cy="392430"/>
          </a:xfrm>
          <a:prstGeom prst="rect">
            <a:avLst/>
          </a:prstGeom>
        </p:spPr>
        <p:txBody>
          <a:bodyPr vert="horz" wrap="square" lIns="0" tIns="13335" rIns="0" bIns="0" rtlCol="0">
            <a:spAutoFit/>
          </a:bodyPr>
          <a:lstStyle/>
          <a:p>
            <a:pPr marL="12700">
              <a:lnSpc>
                <a:spcPct val="100000"/>
              </a:lnSpc>
              <a:spcBef>
                <a:spcPts val="105"/>
              </a:spcBef>
              <a:tabLst>
                <a:tab pos="6731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19" name="object 19"/>
          <p:cNvPicPr/>
          <p:nvPr/>
        </p:nvPicPr>
        <p:blipFill>
          <a:blip r:embed="rId3" cstate="print"/>
          <a:stretch>
            <a:fillRect/>
          </a:stretch>
        </p:blipFill>
        <p:spPr>
          <a:xfrm>
            <a:off x="8757919" y="1869439"/>
            <a:ext cx="375920" cy="284479"/>
          </a:xfrm>
          <a:prstGeom prst="rect">
            <a:avLst/>
          </a:prstGeom>
        </p:spPr>
      </p:pic>
      <p:sp>
        <p:nvSpPr>
          <p:cNvPr id="20" name="object 20"/>
          <p:cNvSpPr txBox="1"/>
          <p:nvPr/>
        </p:nvSpPr>
        <p:spPr>
          <a:xfrm>
            <a:off x="10191495" y="2430462"/>
            <a:ext cx="779145" cy="391795"/>
          </a:xfrm>
          <a:prstGeom prst="rect">
            <a:avLst/>
          </a:prstGeom>
        </p:spPr>
        <p:txBody>
          <a:bodyPr vert="horz" wrap="square" lIns="0" tIns="12700" rIns="0" bIns="0" rtlCol="0">
            <a:spAutoFit/>
          </a:bodyPr>
          <a:lstStyle/>
          <a:p>
            <a:pPr marL="12700">
              <a:lnSpc>
                <a:spcPct val="100000"/>
              </a:lnSpc>
              <a:spcBef>
                <a:spcPts val="100"/>
              </a:spcBef>
              <a:tabLst>
                <a:tab pos="6731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21" name="object 21"/>
          <p:cNvPicPr/>
          <p:nvPr/>
        </p:nvPicPr>
        <p:blipFill>
          <a:blip r:embed="rId4" cstate="print"/>
          <a:stretch>
            <a:fillRect/>
          </a:stretch>
        </p:blipFill>
        <p:spPr>
          <a:xfrm>
            <a:off x="10464800" y="2499360"/>
            <a:ext cx="386079" cy="335279"/>
          </a:xfrm>
          <a:prstGeom prst="rect">
            <a:avLst/>
          </a:prstGeom>
        </p:spPr>
      </p:pic>
      <p:sp>
        <p:nvSpPr>
          <p:cNvPr id="22" name="object 22"/>
          <p:cNvSpPr txBox="1"/>
          <p:nvPr/>
        </p:nvSpPr>
        <p:spPr>
          <a:xfrm>
            <a:off x="5166105" y="1475041"/>
            <a:ext cx="779145" cy="391795"/>
          </a:xfrm>
          <a:prstGeom prst="rect">
            <a:avLst/>
          </a:prstGeom>
        </p:spPr>
        <p:txBody>
          <a:bodyPr vert="horz" wrap="square" lIns="0" tIns="12700" rIns="0" bIns="0" rtlCol="0">
            <a:spAutoFit/>
          </a:bodyPr>
          <a:lstStyle/>
          <a:p>
            <a:pPr marL="12700">
              <a:lnSpc>
                <a:spcPct val="100000"/>
              </a:lnSpc>
              <a:spcBef>
                <a:spcPts val="100"/>
              </a:spcBef>
              <a:tabLst>
                <a:tab pos="6731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grpSp>
        <p:nvGrpSpPr>
          <p:cNvPr id="23" name="object 23"/>
          <p:cNvGrpSpPr/>
          <p:nvPr/>
        </p:nvGrpSpPr>
        <p:grpSpPr>
          <a:xfrm>
            <a:off x="5445759" y="1584960"/>
            <a:ext cx="1951989" cy="1423670"/>
            <a:chOff x="5445759" y="1584960"/>
            <a:chExt cx="1951989" cy="1423670"/>
          </a:xfrm>
        </p:grpSpPr>
        <p:pic>
          <p:nvPicPr>
            <p:cNvPr id="24" name="object 24"/>
            <p:cNvPicPr/>
            <p:nvPr/>
          </p:nvPicPr>
          <p:blipFill>
            <a:blip r:embed="rId5" cstate="print"/>
            <a:stretch>
              <a:fillRect/>
            </a:stretch>
          </p:blipFill>
          <p:spPr>
            <a:xfrm>
              <a:off x="5445759" y="1584960"/>
              <a:ext cx="365760" cy="314960"/>
            </a:xfrm>
            <a:prstGeom prst="rect">
              <a:avLst/>
            </a:prstGeom>
          </p:spPr>
        </p:pic>
        <p:sp>
          <p:nvSpPr>
            <p:cNvPr id="25" name="object 25"/>
            <p:cNvSpPr/>
            <p:nvPr/>
          </p:nvSpPr>
          <p:spPr>
            <a:xfrm>
              <a:off x="7040879" y="1605280"/>
              <a:ext cx="345440" cy="1391920"/>
            </a:xfrm>
            <a:custGeom>
              <a:avLst/>
              <a:gdLst/>
              <a:ahLst/>
              <a:cxnLst/>
              <a:rect l="l" t="t" r="r" b="b"/>
              <a:pathLst>
                <a:path w="345440" h="1391920">
                  <a:moveTo>
                    <a:pt x="345046" y="0"/>
                  </a:moveTo>
                  <a:lnTo>
                    <a:pt x="0" y="0"/>
                  </a:lnTo>
                  <a:lnTo>
                    <a:pt x="0" y="1391793"/>
                  </a:lnTo>
                  <a:lnTo>
                    <a:pt x="345046" y="1391793"/>
                  </a:lnTo>
                  <a:lnTo>
                    <a:pt x="345046" y="0"/>
                  </a:lnTo>
                  <a:close/>
                </a:path>
              </a:pathLst>
            </a:custGeom>
            <a:solidFill>
              <a:srgbClr val="4471C4"/>
            </a:solidFill>
          </p:spPr>
          <p:txBody>
            <a:bodyPr wrap="square" lIns="0" tIns="0" rIns="0" bIns="0" rtlCol="0"/>
            <a:lstStyle/>
            <a:p>
              <a:endParaRPr/>
            </a:p>
          </p:txBody>
        </p:sp>
        <p:sp>
          <p:nvSpPr>
            <p:cNvPr id="26" name="object 26"/>
            <p:cNvSpPr/>
            <p:nvPr/>
          </p:nvSpPr>
          <p:spPr>
            <a:xfrm>
              <a:off x="7045959" y="1610360"/>
              <a:ext cx="345440" cy="1391920"/>
            </a:xfrm>
            <a:custGeom>
              <a:avLst/>
              <a:gdLst/>
              <a:ahLst/>
              <a:cxnLst/>
              <a:rect l="l" t="t" r="r" b="b"/>
              <a:pathLst>
                <a:path w="345440" h="1391920">
                  <a:moveTo>
                    <a:pt x="0" y="1391793"/>
                  </a:moveTo>
                  <a:lnTo>
                    <a:pt x="345046" y="1391793"/>
                  </a:lnTo>
                  <a:lnTo>
                    <a:pt x="345046" y="0"/>
                  </a:lnTo>
                  <a:lnTo>
                    <a:pt x="0" y="0"/>
                  </a:lnTo>
                  <a:lnTo>
                    <a:pt x="0" y="1391793"/>
                  </a:lnTo>
                  <a:close/>
                </a:path>
              </a:pathLst>
            </a:custGeom>
            <a:ln w="12699">
              <a:solidFill>
                <a:srgbClr val="2E528F"/>
              </a:solidFill>
            </a:ln>
          </p:spPr>
          <p:txBody>
            <a:bodyPr wrap="square" lIns="0" tIns="0" rIns="0" bIns="0" rtlCol="0"/>
            <a:lstStyle/>
            <a:p>
              <a:endParaRPr/>
            </a:p>
          </p:txBody>
        </p:sp>
      </p:grpSp>
      <p:sp>
        <p:nvSpPr>
          <p:cNvPr id="27" name="object 27"/>
          <p:cNvSpPr txBox="1"/>
          <p:nvPr/>
        </p:nvSpPr>
        <p:spPr>
          <a:xfrm>
            <a:off x="915035" y="-20239"/>
            <a:ext cx="7381875" cy="1518285"/>
          </a:xfrm>
          <a:prstGeom prst="rect">
            <a:avLst/>
          </a:prstGeom>
        </p:spPr>
        <p:txBody>
          <a:bodyPr vert="horz" wrap="square" lIns="0" tIns="335915" rIns="0" bIns="0" rtlCol="0">
            <a:spAutoFit/>
          </a:bodyPr>
          <a:lstStyle/>
          <a:p>
            <a:pPr marL="12700">
              <a:lnSpc>
                <a:spcPct val="100000"/>
              </a:lnSpc>
              <a:spcBef>
                <a:spcPts val="2645"/>
              </a:spcBef>
            </a:pPr>
            <a:r>
              <a:rPr sz="4000" b="0" spc="-10" dirty="0">
                <a:latin typeface="Calibri Light"/>
                <a:cs typeface="Calibri Light"/>
              </a:rPr>
              <a:t>Discriminative</a:t>
            </a:r>
            <a:r>
              <a:rPr sz="4000" b="0" spc="-170" dirty="0">
                <a:latin typeface="Calibri Light"/>
                <a:cs typeface="Calibri Light"/>
              </a:rPr>
              <a:t> </a:t>
            </a:r>
            <a:r>
              <a:rPr sz="4000" b="0" dirty="0">
                <a:latin typeface="Calibri Light"/>
                <a:cs typeface="Calibri Light"/>
              </a:rPr>
              <a:t>vs</a:t>
            </a:r>
            <a:r>
              <a:rPr sz="4000" b="0" spc="-120" dirty="0">
                <a:latin typeface="Calibri Light"/>
                <a:cs typeface="Calibri Light"/>
              </a:rPr>
              <a:t> </a:t>
            </a:r>
            <a:r>
              <a:rPr sz="4000" b="0" spc="-10" dirty="0">
                <a:latin typeface="Calibri Light"/>
                <a:cs typeface="Calibri Light"/>
              </a:rPr>
              <a:t>Generative</a:t>
            </a:r>
            <a:r>
              <a:rPr sz="4000" b="0" spc="-135" dirty="0">
                <a:latin typeface="Calibri Light"/>
                <a:cs typeface="Calibri Light"/>
              </a:rPr>
              <a:t> </a:t>
            </a:r>
            <a:r>
              <a:rPr sz="4000" b="0" spc="-10" dirty="0">
                <a:latin typeface="Calibri Light"/>
                <a:cs typeface="Calibri Light"/>
              </a:rPr>
              <a:t>Models</a:t>
            </a:r>
            <a:endParaRPr sz="4000">
              <a:latin typeface="Calibri Light"/>
              <a:cs typeface="Calibri Light"/>
            </a:endParaRPr>
          </a:p>
          <a:p>
            <a:pPr marR="678815" algn="r">
              <a:lnSpc>
                <a:spcPct val="100000"/>
              </a:lnSpc>
              <a:spcBef>
                <a:spcPts val="1530"/>
              </a:spcBef>
              <a:tabLst>
                <a:tab pos="6604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28" name="object 28"/>
          <p:cNvPicPr/>
          <p:nvPr/>
        </p:nvPicPr>
        <p:blipFill>
          <a:blip r:embed="rId6" cstate="print"/>
          <a:stretch>
            <a:fillRect/>
          </a:stretch>
        </p:blipFill>
        <p:spPr>
          <a:xfrm>
            <a:off x="7081519" y="1198880"/>
            <a:ext cx="406400" cy="325120"/>
          </a:xfrm>
          <a:prstGeom prst="rect">
            <a:avLst/>
          </a:prstGeom>
        </p:spPr>
      </p:pic>
      <p:pic>
        <p:nvPicPr>
          <p:cNvPr id="29" name="object 29"/>
          <p:cNvPicPr/>
          <p:nvPr/>
        </p:nvPicPr>
        <p:blipFill>
          <a:blip r:embed="rId7" cstate="print"/>
          <a:stretch>
            <a:fillRect/>
          </a:stretch>
        </p:blipFill>
        <p:spPr>
          <a:xfrm>
            <a:off x="4866640" y="3139439"/>
            <a:ext cx="1432560" cy="1239519"/>
          </a:xfrm>
          <a:prstGeom prst="rect">
            <a:avLst/>
          </a:prstGeom>
        </p:spPr>
      </p:pic>
      <p:pic>
        <p:nvPicPr>
          <p:cNvPr id="30" name="object 30"/>
          <p:cNvPicPr/>
          <p:nvPr/>
        </p:nvPicPr>
        <p:blipFill>
          <a:blip r:embed="rId6" cstate="print"/>
          <a:stretch>
            <a:fillRect/>
          </a:stretch>
        </p:blipFill>
        <p:spPr>
          <a:xfrm>
            <a:off x="6431279" y="3149600"/>
            <a:ext cx="1554479" cy="1229360"/>
          </a:xfrm>
          <a:prstGeom prst="rect">
            <a:avLst/>
          </a:prstGeom>
        </p:spPr>
      </p:pic>
      <p:pic>
        <p:nvPicPr>
          <p:cNvPr id="31" name="object 31"/>
          <p:cNvPicPr/>
          <p:nvPr/>
        </p:nvPicPr>
        <p:blipFill>
          <a:blip r:embed="rId3" cstate="print"/>
          <a:stretch>
            <a:fillRect/>
          </a:stretch>
        </p:blipFill>
        <p:spPr>
          <a:xfrm>
            <a:off x="8128000" y="3149600"/>
            <a:ext cx="1635759" cy="1229360"/>
          </a:xfrm>
          <a:prstGeom prst="rect">
            <a:avLst/>
          </a:prstGeom>
        </p:spPr>
      </p:pic>
      <p:pic>
        <p:nvPicPr>
          <p:cNvPr id="32" name="object 32"/>
          <p:cNvPicPr/>
          <p:nvPr/>
        </p:nvPicPr>
        <p:blipFill>
          <a:blip r:embed="rId4" cstate="print"/>
          <a:stretch>
            <a:fillRect/>
          </a:stretch>
        </p:blipFill>
        <p:spPr>
          <a:xfrm>
            <a:off x="9906000" y="3149600"/>
            <a:ext cx="1422400" cy="1249680"/>
          </a:xfrm>
          <a:prstGeom prst="rect">
            <a:avLst/>
          </a:prstGeom>
        </p:spPr>
      </p:pic>
      <p:sp>
        <p:nvSpPr>
          <p:cNvPr id="33" name="object 33"/>
          <p:cNvSpPr txBox="1"/>
          <p:nvPr/>
        </p:nvSpPr>
        <p:spPr>
          <a:xfrm>
            <a:off x="11520805" y="3156902"/>
            <a:ext cx="503555" cy="855980"/>
          </a:xfrm>
          <a:prstGeom prst="rect">
            <a:avLst/>
          </a:prstGeom>
        </p:spPr>
        <p:txBody>
          <a:bodyPr vert="horz" wrap="square" lIns="0" tIns="12065" rIns="0" bIns="0" rtlCol="0">
            <a:spAutoFit/>
          </a:bodyPr>
          <a:lstStyle/>
          <a:p>
            <a:pPr marL="12700">
              <a:lnSpc>
                <a:spcPct val="100000"/>
              </a:lnSpc>
              <a:spcBef>
                <a:spcPts val="95"/>
              </a:spcBef>
            </a:pPr>
            <a:r>
              <a:rPr sz="5450" spc="-5" dirty="0">
                <a:latin typeface="Calibri"/>
                <a:cs typeface="Calibri"/>
              </a:rPr>
              <a:t>…</a:t>
            </a:r>
            <a:endParaRPr sz="5450">
              <a:latin typeface="Calibri"/>
              <a:cs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9582" y="1555114"/>
            <a:ext cx="3285490" cy="1216660"/>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Discriminative</a:t>
            </a:r>
            <a:r>
              <a:rPr sz="2800" b="1" spc="-150" dirty="0">
                <a:latin typeface="Calibri"/>
                <a:cs typeface="Calibri"/>
              </a:rPr>
              <a:t> </a:t>
            </a:r>
            <a:r>
              <a:rPr sz="2800" b="1" spc="-10" dirty="0">
                <a:latin typeface="Calibri"/>
                <a:cs typeface="Calibri"/>
              </a:rPr>
              <a:t>Model: </a:t>
            </a:r>
            <a:r>
              <a:rPr sz="2800" dirty="0">
                <a:latin typeface="Calibri"/>
                <a:cs typeface="Calibri"/>
              </a:rPr>
              <a:t>Learn</a:t>
            </a:r>
            <a:r>
              <a:rPr sz="2800" spc="-30"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10" dirty="0">
                <a:latin typeface="Calibri"/>
                <a:cs typeface="Calibri"/>
              </a:rPr>
              <a:t>p(y|x)</a:t>
            </a:r>
            <a:endParaRPr sz="2800">
              <a:latin typeface="Calibri"/>
              <a:cs typeface="Calibri"/>
            </a:endParaRPr>
          </a:p>
        </p:txBody>
      </p:sp>
      <p:sp>
        <p:nvSpPr>
          <p:cNvPr id="3" name="object 3"/>
          <p:cNvSpPr txBox="1"/>
          <p:nvPr/>
        </p:nvSpPr>
        <p:spPr>
          <a:xfrm>
            <a:off x="294640" y="3210560"/>
            <a:ext cx="3616960" cy="1625600"/>
          </a:xfrm>
          <a:prstGeom prst="rect">
            <a:avLst/>
          </a:prstGeom>
          <a:ln w="63500">
            <a:solidFill>
              <a:srgbClr val="2E528F"/>
            </a:solidFill>
          </a:ln>
        </p:spPr>
        <p:txBody>
          <a:bodyPr vert="horz" wrap="square" lIns="0" tIns="197485" rIns="0" bIns="0" rtlCol="0">
            <a:spAutoFit/>
          </a:bodyPr>
          <a:lstStyle/>
          <a:p>
            <a:pPr marL="187960" marR="640715" algn="just">
              <a:lnSpc>
                <a:spcPct val="89400"/>
              </a:lnSpc>
              <a:spcBef>
                <a:spcPts val="1555"/>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25"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p:txBody>
      </p:sp>
      <p:sp>
        <p:nvSpPr>
          <p:cNvPr id="4" name="object 4"/>
          <p:cNvSpPr txBox="1"/>
          <p:nvPr/>
        </p:nvSpPr>
        <p:spPr>
          <a:xfrm>
            <a:off x="469582" y="5142293"/>
            <a:ext cx="3437890" cy="839469"/>
          </a:xfrm>
          <a:prstGeom prst="rect">
            <a:avLst/>
          </a:prstGeom>
        </p:spPr>
        <p:txBody>
          <a:bodyPr vert="horz" wrap="square" lIns="0" tIns="59690" rIns="0" bIns="0" rtlCol="0">
            <a:spAutoFit/>
          </a:bodyPr>
          <a:lstStyle/>
          <a:p>
            <a:pPr marL="12700" marR="5080">
              <a:lnSpc>
                <a:spcPts val="3040"/>
              </a:lnSpc>
              <a:spcBef>
                <a:spcPts val="470"/>
              </a:spcBef>
            </a:pPr>
            <a:r>
              <a:rPr sz="2800" b="1" dirty="0">
                <a:latin typeface="Calibri"/>
                <a:cs typeface="Calibri"/>
              </a:rPr>
              <a:t>Conditional</a:t>
            </a:r>
            <a:r>
              <a:rPr sz="2800" b="1" spc="-80"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5" dirty="0">
                <a:latin typeface="Calibri"/>
                <a:cs typeface="Calibri"/>
              </a:rPr>
              <a:t> </a:t>
            </a:r>
            <a:r>
              <a:rPr sz="2800" spc="-10" dirty="0">
                <a:latin typeface="Calibri"/>
                <a:cs typeface="Calibri"/>
              </a:rPr>
              <a:t>p(x|y)</a:t>
            </a:r>
            <a:endParaRPr sz="2800">
              <a:latin typeface="Calibri"/>
              <a:cs typeface="Calibri"/>
            </a:endParaRPr>
          </a:p>
        </p:txBody>
      </p:sp>
      <p:grpSp>
        <p:nvGrpSpPr>
          <p:cNvPr id="5" name="object 5"/>
          <p:cNvGrpSpPr/>
          <p:nvPr/>
        </p:nvGrpSpPr>
        <p:grpSpPr>
          <a:xfrm>
            <a:off x="5194300" y="1969744"/>
            <a:ext cx="6893559" cy="1049655"/>
            <a:chOff x="5194300" y="1969744"/>
            <a:chExt cx="6893559" cy="1049655"/>
          </a:xfrm>
        </p:grpSpPr>
        <p:sp>
          <p:nvSpPr>
            <p:cNvPr id="6" name="object 6"/>
            <p:cNvSpPr/>
            <p:nvPr/>
          </p:nvSpPr>
          <p:spPr>
            <a:xfrm>
              <a:off x="8768079" y="2255532"/>
              <a:ext cx="355600" cy="751840"/>
            </a:xfrm>
            <a:custGeom>
              <a:avLst/>
              <a:gdLst/>
              <a:ahLst/>
              <a:cxnLst/>
              <a:rect l="l" t="t" r="r" b="b"/>
              <a:pathLst>
                <a:path w="355600" h="751839">
                  <a:moveTo>
                    <a:pt x="355193" y="0"/>
                  </a:moveTo>
                  <a:lnTo>
                    <a:pt x="0" y="0"/>
                  </a:lnTo>
                  <a:lnTo>
                    <a:pt x="0" y="751827"/>
                  </a:lnTo>
                  <a:lnTo>
                    <a:pt x="355193" y="751827"/>
                  </a:lnTo>
                  <a:lnTo>
                    <a:pt x="355193" y="0"/>
                  </a:lnTo>
                  <a:close/>
                </a:path>
              </a:pathLst>
            </a:custGeom>
            <a:solidFill>
              <a:srgbClr val="4471C4"/>
            </a:solidFill>
          </p:spPr>
          <p:txBody>
            <a:bodyPr wrap="square" lIns="0" tIns="0" rIns="0" bIns="0" rtlCol="0"/>
            <a:lstStyle/>
            <a:p>
              <a:endParaRPr/>
            </a:p>
          </p:txBody>
        </p:sp>
        <p:sp>
          <p:nvSpPr>
            <p:cNvPr id="7" name="object 7"/>
            <p:cNvSpPr/>
            <p:nvPr/>
          </p:nvSpPr>
          <p:spPr>
            <a:xfrm>
              <a:off x="8773159" y="2260612"/>
              <a:ext cx="355600" cy="751840"/>
            </a:xfrm>
            <a:custGeom>
              <a:avLst/>
              <a:gdLst/>
              <a:ahLst/>
              <a:cxnLst/>
              <a:rect l="l" t="t" r="r" b="b"/>
              <a:pathLst>
                <a:path w="355600" h="751839">
                  <a:moveTo>
                    <a:pt x="0" y="751827"/>
                  </a:moveTo>
                  <a:lnTo>
                    <a:pt x="355193" y="751827"/>
                  </a:lnTo>
                  <a:lnTo>
                    <a:pt x="355193" y="0"/>
                  </a:lnTo>
                  <a:lnTo>
                    <a:pt x="0" y="0"/>
                  </a:lnTo>
                  <a:lnTo>
                    <a:pt x="0" y="751827"/>
                  </a:lnTo>
                  <a:close/>
                </a:path>
              </a:pathLst>
            </a:custGeom>
            <a:ln w="12700">
              <a:solidFill>
                <a:srgbClr val="2E528F"/>
              </a:solidFill>
            </a:ln>
          </p:spPr>
          <p:txBody>
            <a:bodyPr wrap="square" lIns="0" tIns="0" rIns="0" bIns="0" rtlCol="0"/>
            <a:lstStyle/>
            <a:p>
              <a:endParaRPr/>
            </a:p>
          </p:txBody>
        </p:sp>
        <p:sp>
          <p:nvSpPr>
            <p:cNvPr id="8" name="object 8"/>
            <p:cNvSpPr/>
            <p:nvPr/>
          </p:nvSpPr>
          <p:spPr>
            <a:xfrm>
              <a:off x="7397876" y="3002280"/>
              <a:ext cx="4687570" cy="0"/>
            </a:xfrm>
            <a:custGeom>
              <a:avLst/>
              <a:gdLst/>
              <a:ahLst/>
              <a:cxnLst/>
              <a:rect l="l" t="t" r="r" b="b"/>
              <a:pathLst>
                <a:path w="4687570">
                  <a:moveTo>
                    <a:pt x="0" y="0"/>
                  </a:moveTo>
                  <a:lnTo>
                    <a:pt x="4687062" y="0"/>
                  </a:lnTo>
                </a:path>
              </a:pathLst>
            </a:custGeom>
            <a:ln w="4798">
              <a:solidFill>
                <a:srgbClr val="000000"/>
              </a:solidFill>
            </a:ln>
          </p:spPr>
          <p:txBody>
            <a:bodyPr wrap="square" lIns="0" tIns="0" rIns="0" bIns="0" rtlCol="0"/>
            <a:lstStyle/>
            <a:p>
              <a:endParaRPr/>
            </a:p>
          </p:txBody>
        </p:sp>
        <p:sp>
          <p:nvSpPr>
            <p:cNvPr id="9" name="object 9"/>
            <p:cNvSpPr/>
            <p:nvPr/>
          </p:nvSpPr>
          <p:spPr>
            <a:xfrm>
              <a:off x="5196840" y="3002280"/>
              <a:ext cx="1849755" cy="0"/>
            </a:xfrm>
            <a:custGeom>
              <a:avLst/>
              <a:gdLst/>
              <a:ahLst/>
              <a:cxnLst/>
              <a:rect l="l" t="t" r="r" b="b"/>
              <a:pathLst>
                <a:path w="1849754">
                  <a:moveTo>
                    <a:pt x="0" y="0"/>
                  </a:moveTo>
                  <a:lnTo>
                    <a:pt x="208280" y="0"/>
                  </a:lnTo>
                </a:path>
                <a:path w="1849754">
                  <a:moveTo>
                    <a:pt x="563473" y="0"/>
                  </a:moveTo>
                  <a:lnTo>
                    <a:pt x="1849246" y="0"/>
                  </a:lnTo>
                </a:path>
              </a:pathLst>
            </a:custGeom>
            <a:ln w="4798">
              <a:solidFill>
                <a:srgbClr val="000000"/>
              </a:solidFill>
            </a:ln>
          </p:spPr>
          <p:txBody>
            <a:bodyPr wrap="square" lIns="0" tIns="0" rIns="0" bIns="0" rtlCol="0"/>
            <a:lstStyle/>
            <a:p>
              <a:endParaRPr/>
            </a:p>
          </p:txBody>
        </p:sp>
        <p:sp>
          <p:nvSpPr>
            <p:cNvPr id="10" name="object 10"/>
            <p:cNvSpPr/>
            <p:nvPr/>
          </p:nvSpPr>
          <p:spPr>
            <a:xfrm>
              <a:off x="5196840" y="3012440"/>
              <a:ext cx="6888480" cy="0"/>
            </a:xfrm>
            <a:custGeom>
              <a:avLst/>
              <a:gdLst/>
              <a:ahLst/>
              <a:cxnLst/>
              <a:rect l="l" t="t" r="r" b="b"/>
              <a:pathLst>
                <a:path w="6888480">
                  <a:moveTo>
                    <a:pt x="0" y="0"/>
                  </a:moveTo>
                  <a:lnTo>
                    <a:pt x="6888099" y="0"/>
                  </a:lnTo>
                </a:path>
              </a:pathLst>
            </a:custGeom>
            <a:ln w="4798">
              <a:solidFill>
                <a:srgbClr val="000000"/>
              </a:solidFill>
            </a:ln>
          </p:spPr>
          <p:txBody>
            <a:bodyPr wrap="square" lIns="0" tIns="0" rIns="0" bIns="0" rtlCol="0"/>
            <a:lstStyle/>
            <a:p>
              <a:endParaRPr/>
            </a:p>
          </p:txBody>
        </p:sp>
        <p:sp>
          <p:nvSpPr>
            <p:cNvPr id="11" name="object 11"/>
            <p:cNvSpPr/>
            <p:nvPr/>
          </p:nvSpPr>
          <p:spPr>
            <a:xfrm>
              <a:off x="5196840" y="3006407"/>
              <a:ext cx="6888480" cy="6350"/>
            </a:xfrm>
            <a:custGeom>
              <a:avLst/>
              <a:gdLst/>
              <a:ahLst/>
              <a:cxnLst/>
              <a:rect l="l" t="t" r="r" b="b"/>
              <a:pathLst>
                <a:path w="6888480" h="6350">
                  <a:moveTo>
                    <a:pt x="0" y="0"/>
                  </a:moveTo>
                  <a:lnTo>
                    <a:pt x="6888099" y="0"/>
                  </a:lnTo>
                </a:path>
                <a:path w="6888480" h="6350">
                  <a:moveTo>
                    <a:pt x="0" y="6350"/>
                  </a:moveTo>
                  <a:lnTo>
                    <a:pt x="6888099" y="6350"/>
                  </a:lnTo>
                </a:path>
              </a:pathLst>
            </a:custGeom>
            <a:ln w="3175">
              <a:solidFill>
                <a:srgbClr val="000000"/>
              </a:solidFill>
            </a:ln>
          </p:spPr>
          <p:txBody>
            <a:bodyPr wrap="square" lIns="0" tIns="0" rIns="0" bIns="0" rtlCol="0"/>
            <a:lstStyle/>
            <a:p>
              <a:endParaRPr/>
            </a:p>
          </p:txBody>
        </p:sp>
        <p:sp>
          <p:nvSpPr>
            <p:cNvPr id="12" name="object 12"/>
            <p:cNvSpPr/>
            <p:nvPr/>
          </p:nvSpPr>
          <p:spPr>
            <a:xfrm>
              <a:off x="5405120" y="1971014"/>
              <a:ext cx="355600" cy="1036319"/>
            </a:xfrm>
            <a:custGeom>
              <a:avLst/>
              <a:gdLst/>
              <a:ahLst/>
              <a:cxnLst/>
              <a:rect l="l" t="t" r="r" b="b"/>
              <a:pathLst>
                <a:path w="355600" h="1036319">
                  <a:moveTo>
                    <a:pt x="355193" y="0"/>
                  </a:moveTo>
                  <a:lnTo>
                    <a:pt x="0" y="0"/>
                  </a:lnTo>
                  <a:lnTo>
                    <a:pt x="0" y="1035710"/>
                  </a:lnTo>
                  <a:lnTo>
                    <a:pt x="355193" y="1035710"/>
                  </a:lnTo>
                  <a:lnTo>
                    <a:pt x="355193" y="0"/>
                  </a:lnTo>
                  <a:close/>
                </a:path>
              </a:pathLst>
            </a:custGeom>
            <a:solidFill>
              <a:srgbClr val="4471C4"/>
            </a:solidFill>
          </p:spPr>
          <p:txBody>
            <a:bodyPr wrap="square" lIns="0" tIns="0" rIns="0" bIns="0" rtlCol="0"/>
            <a:lstStyle/>
            <a:p>
              <a:endParaRPr/>
            </a:p>
          </p:txBody>
        </p:sp>
        <p:sp>
          <p:nvSpPr>
            <p:cNvPr id="13" name="object 13"/>
            <p:cNvSpPr/>
            <p:nvPr/>
          </p:nvSpPr>
          <p:spPr>
            <a:xfrm>
              <a:off x="5410200" y="1976094"/>
              <a:ext cx="355600" cy="1036319"/>
            </a:xfrm>
            <a:custGeom>
              <a:avLst/>
              <a:gdLst/>
              <a:ahLst/>
              <a:cxnLst/>
              <a:rect l="l" t="t" r="r" b="b"/>
              <a:pathLst>
                <a:path w="355600" h="1036319">
                  <a:moveTo>
                    <a:pt x="0" y="1035710"/>
                  </a:moveTo>
                  <a:lnTo>
                    <a:pt x="355193" y="1035710"/>
                  </a:lnTo>
                  <a:lnTo>
                    <a:pt x="355193" y="0"/>
                  </a:lnTo>
                  <a:lnTo>
                    <a:pt x="0" y="0"/>
                  </a:lnTo>
                  <a:lnTo>
                    <a:pt x="0" y="1035710"/>
                  </a:lnTo>
                  <a:close/>
                </a:path>
              </a:pathLst>
            </a:custGeom>
            <a:ln w="12700">
              <a:solidFill>
                <a:srgbClr val="2E528F"/>
              </a:solidFill>
            </a:ln>
          </p:spPr>
          <p:txBody>
            <a:bodyPr wrap="square" lIns="0" tIns="0" rIns="0" bIns="0" rtlCol="0"/>
            <a:lstStyle/>
            <a:p>
              <a:endParaRPr/>
            </a:p>
          </p:txBody>
        </p:sp>
        <p:sp>
          <p:nvSpPr>
            <p:cNvPr id="14" name="object 14"/>
            <p:cNvSpPr/>
            <p:nvPr/>
          </p:nvSpPr>
          <p:spPr>
            <a:xfrm>
              <a:off x="10434320" y="2905776"/>
              <a:ext cx="355600" cy="91440"/>
            </a:xfrm>
            <a:custGeom>
              <a:avLst/>
              <a:gdLst/>
              <a:ahLst/>
              <a:cxnLst/>
              <a:rect l="l" t="t" r="r" b="b"/>
              <a:pathLst>
                <a:path w="355600" h="91439">
                  <a:moveTo>
                    <a:pt x="355193" y="0"/>
                  </a:moveTo>
                  <a:lnTo>
                    <a:pt x="0" y="0"/>
                  </a:lnTo>
                  <a:lnTo>
                    <a:pt x="0" y="91423"/>
                  </a:lnTo>
                  <a:lnTo>
                    <a:pt x="355193" y="91423"/>
                  </a:lnTo>
                  <a:lnTo>
                    <a:pt x="355193" y="0"/>
                  </a:lnTo>
                  <a:close/>
                </a:path>
              </a:pathLst>
            </a:custGeom>
            <a:solidFill>
              <a:srgbClr val="4471C4"/>
            </a:solidFill>
          </p:spPr>
          <p:txBody>
            <a:bodyPr wrap="square" lIns="0" tIns="0" rIns="0" bIns="0" rtlCol="0"/>
            <a:lstStyle/>
            <a:p>
              <a:endParaRPr/>
            </a:p>
          </p:txBody>
        </p:sp>
        <p:sp>
          <p:nvSpPr>
            <p:cNvPr id="15" name="object 15"/>
            <p:cNvSpPr/>
            <p:nvPr/>
          </p:nvSpPr>
          <p:spPr>
            <a:xfrm>
              <a:off x="10439400" y="2910856"/>
              <a:ext cx="355600" cy="91440"/>
            </a:xfrm>
            <a:custGeom>
              <a:avLst/>
              <a:gdLst/>
              <a:ahLst/>
              <a:cxnLst/>
              <a:rect l="l" t="t" r="r" b="b"/>
              <a:pathLst>
                <a:path w="355600" h="91439">
                  <a:moveTo>
                    <a:pt x="0" y="91423"/>
                  </a:moveTo>
                  <a:lnTo>
                    <a:pt x="355193" y="91423"/>
                  </a:lnTo>
                  <a:lnTo>
                    <a:pt x="355193" y="0"/>
                  </a:lnTo>
                  <a:lnTo>
                    <a:pt x="0" y="0"/>
                  </a:lnTo>
                  <a:lnTo>
                    <a:pt x="0" y="91423"/>
                  </a:lnTo>
                  <a:close/>
                </a:path>
              </a:pathLst>
            </a:custGeom>
            <a:ln w="12700">
              <a:solidFill>
                <a:srgbClr val="2E528F"/>
              </a:solidFill>
            </a:ln>
          </p:spPr>
          <p:txBody>
            <a:bodyPr wrap="square" lIns="0" tIns="0" rIns="0" bIns="0" rtlCol="0"/>
            <a:lstStyle/>
            <a:p>
              <a:endParaRPr/>
            </a:p>
          </p:txBody>
        </p:sp>
      </p:grpSp>
      <p:sp>
        <p:nvSpPr>
          <p:cNvPr id="16" name="object 16"/>
          <p:cNvSpPr txBox="1"/>
          <p:nvPr/>
        </p:nvSpPr>
        <p:spPr>
          <a:xfrm>
            <a:off x="4479925" y="4382389"/>
            <a:ext cx="5871845" cy="768985"/>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Generative</a:t>
            </a:r>
            <a:r>
              <a:rPr sz="2400" spc="-60" dirty="0">
                <a:latin typeface="Calibri"/>
                <a:cs typeface="Calibri"/>
              </a:rPr>
              <a:t> </a:t>
            </a:r>
            <a:r>
              <a:rPr sz="2400" dirty="0">
                <a:latin typeface="Calibri"/>
                <a:cs typeface="Calibri"/>
              </a:rPr>
              <a:t>model:</a:t>
            </a:r>
            <a:r>
              <a:rPr sz="2400" spc="-150" dirty="0">
                <a:latin typeface="Calibri"/>
                <a:cs typeface="Calibri"/>
              </a:rPr>
              <a:t> </a:t>
            </a:r>
            <a:r>
              <a:rPr sz="2400" dirty="0">
                <a:latin typeface="Calibri"/>
                <a:cs typeface="Calibri"/>
              </a:rPr>
              <a:t>All</a:t>
            </a:r>
            <a:r>
              <a:rPr sz="2400" spc="40" dirty="0">
                <a:latin typeface="Calibri"/>
                <a:cs typeface="Calibri"/>
              </a:rPr>
              <a:t> </a:t>
            </a:r>
            <a:r>
              <a:rPr sz="2400" dirty="0">
                <a:latin typeface="Calibri"/>
                <a:cs typeface="Calibri"/>
              </a:rPr>
              <a:t>possible</a:t>
            </a:r>
            <a:r>
              <a:rPr sz="2400" spc="-195" dirty="0">
                <a:latin typeface="Calibri"/>
                <a:cs typeface="Calibri"/>
              </a:rPr>
              <a:t> </a:t>
            </a:r>
            <a:r>
              <a:rPr sz="2400" dirty="0">
                <a:latin typeface="Calibri"/>
                <a:cs typeface="Calibri"/>
              </a:rPr>
              <a:t>images</a:t>
            </a:r>
            <a:r>
              <a:rPr sz="2400" spc="-35" dirty="0">
                <a:latin typeface="Calibri"/>
                <a:cs typeface="Calibri"/>
              </a:rPr>
              <a:t> </a:t>
            </a:r>
            <a:r>
              <a:rPr sz="2400" spc="-10" dirty="0">
                <a:latin typeface="Calibri"/>
                <a:cs typeface="Calibri"/>
              </a:rPr>
              <a:t>compete</a:t>
            </a:r>
            <a:endParaRPr sz="2400">
              <a:latin typeface="Calibri"/>
              <a:cs typeface="Calibri"/>
            </a:endParaRPr>
          </a:p>
          <a:p>
            <a:pPr marL="12700">
              <a:lnSpc>
                <a:spcPct val="100000"/>
              </a:lnSpc>
              <a:spcBef>
                <a:spcPts val="85"/>
              </a:spcBef>
            </a:pPr>
            <a:r>
              <a:rPr sz="2400" dirty="0">
                <a:latin typeface="Calibri"/>
                <a:cs typeface="Calibri"/>
              </a:rPr>
              <a:t>with</a:t>
            </a:r>
            <a:r>
              <a:rPr sz="2400" spc="-70" dirty="0">
                <a:latin typeface="Calibri"/>
                <a:cs typeface="Calibri"/>
              </a:rPr>
              <a:t> </a:t>
            </a:r>
            <a:r>
              <a:rPr sz="2400" dirty="0">
                <a:latin typeface="Calibri"/>
                <a:cs typeface="Calibri"/>
              </a:rPr>
              <a:t>each</a:t>
            </a:r>
            <a:r>
              <a:rPr sz="2400" spc="-65" dirty="0">
                <a:latin typeface="Calibri"/>
                <a:cs typeface="Calibri"/>
              </a:rPr>
              <a:t> </a:t>
            </a:r>
            <a:r>
              <a:rPr sz="2400" dirty="0">
                <a:latin typeface="Calibri"/>
                <a:cs typeface="Calibri"/>
              </a:rPr>
              <a:t>other</a:t>
            </a:r>
            <a:r>
              <a:rPr sz="2400" spc="-35" dirty="0">
                <a:latin typeface="Calibri"/>
                <a:cs typeface="Calibri"/>
              </a:rPr>
              <a:t> </a:t>
            </a:r>
            <a:r>
              <a:rPr sz="2400" dirty="0">
                <a:latin typeface="Calibri"/>
                <a:cs typeface="Calibri"/>
              </a:rPr>
              <a:t>for</a:t>
            </a:r>
            <a:r>
              <a:rPr sz="2400" spc="-45" dirty="0">
                <a:latin typeface="Calibri"/>
                <a:cs typeface="Calibri"/>
              </a:rPr>
              <a:t> </a:t>
            </a:r>
            <a:r>
              <a:rPr sz="2400" dirty="0">
                <a:latin typeface="Calibri"/>
                <a:cs typeface="Calibri"/>
              </a:rPr>
              <a:t>probability</a:t>
            </a:r>
            <a:r>
              <a:rPr sz="2400" spc="-105" dirty="0">
                <a:latin typeface="Calibri"/>
                <a:cs typeface="Calibri"/>
              </a:rPr>
              <a:t> </a:t>
            </a:r>
            <a:r>
              <a:rPr sz="2400" spc="-20" dirty="0">
                <a:latin typeface="Calibri"/>
                <a:cs typeface="Calibri"/>
              </a:rPr>
              <a:t>mass</a:t>
            </a:r>
            <a:endParaRPr sz="2400">
              <a:latin typeface="Calibri"/>
              <a:cs typeface="Calibri"/>
            </a:endParaRPr>
          </a:p>
        </p:txBody>
      </p:sp>
      <p:sp>
        <p:nvSpPr>
          <p:cNvPr id="17" name="object 17"/>
          <p:cNvSpPr txBox="1"/>
          <p:nvPr/>
        </p:nvSpPr>
        <p:spPr>
          <a:xfrm>
            <a:off x="4479925" y="5490845"/>
            <a:ext cx="7284720" cy="768350"/>
          </a:xfrm>
          <a:prstGeom prst="rect">
            <a:avLst/>
          </a:prstGeom>
        </p:spPr>
        <p:txBody>
          <a:bodyPr vert="horz" wrap="square" lIns="0" tIns="1905" rIns="0" bIns="0" rtlCol="0">
            <a:spAutoFit/>
          </a:bodyPr>
          <a:lstStyle/>
          <a:p>
            <a:pPr marL="12700" marR="5080">
              <a:lnSpc>
                <a:spcPct val="103000"/>
              </a:lnSpc>
              <a:spcBef>
                <a:spcPts val="15"/>
              </a:spcBef>
            </a:pPr>
            <a:r>
              <a:rPr sz="2400" spc="-10" dirty="0">
                <a:latin typeface="Calibri"/>
                <a:cs typeface="Calibri"/>
              </a:rPr>
              <a:t>Requires</a:t>
            </a:r>
            <a:r>
              <a:rPr sz="2400" spc="-25" dirty="0">
                <a:latin typeface="Calibri"/>
                <a:cs typeface="Calibri"/>
              </a:rPr>
              <a:t> </a:t>
            </a:r>
            <a:r>
              <a:rPr sz="2400" dirty="0">
                <a:latin typeface="Calibri"/>
                <a:cs typeface="Calibri"/>
              </a:rPr>
              <a:t>deep</a:t>
            </a:r>
            <a:r>
              <a:rPr sz="2400" spc="-30" dirty="0">
                <a:latin typeface="Calibri"/>
                <a:cs typeface="Calibri"/>
              </a:rPr>
              <a:t> </a:t>
            </a:r>
            <a:r>
              <a:rPr sz="2400" dirty="0">
                <a:latin typeface="Calibri"/>
                <a:cs typeface="Calibri"/>
              </a:rPr>
              <a:t>image</a:t>
            </a:r>
            <a:r>
              <a:rPr sz="2400" spc="-60" dirty="0">
                <a:latin typeface="Calibri"/>
                <a:cs typeface="Calibri"/>
              </a:rPr>
              <a:t> </a:t>
            </a:r>
            <a:r>
              <a:rPr sz="2400" spc="-10" dirty="0">
                <a:latin typeface="Calibri"/>
                <a:cs typeface="Calibri"/>
              </a:rPr>
              <a:t>understanding!</a:t>
            </a:r>
            <a:r>
              <a:rPr sz="2400" spc="-95" dirty="0">
                <a:latin typeface="Calibri"/>
                <a:cs typeface="Calibri"/>
              </a:rPr>
              <a:t> </a:t>
            </a:r>
            <a:r>
              <a:rPr sz="2400" dirty="0">
                <a:latin typeface="Calibri"/>
                <a:cs typeface="Calibri"/>
              </a:rPr>
              <a:t>Is</a:t>
            </a:r>
            <a:r>
              <a:rPr sz="2400" spc="-125" dirty="0">
                <a:latin typeface="Calibri"/>
                <a:cs typeface="Calibri"/>
              </a:rPr>
              <a:t> </a:t>
            </a:r>
            <a:r>
              <a:rPr sz="2400" dirty="0">
                <a:latin typeface="Calibri"/>
                <a:cs typeface="Calibri"/>
              </a:rPr>
              <a:t>a</a:t>
            </a:r>
            <a:r>
              <a:rPr sz="2400" spc="-10" dirty="0">
                <a:latin typeface="Calibri"/>
                <a:cs typeface="Calibri"/>
              </a:rPr>
              <a:t> </a:t>
            </a:r>
            <a:r>
              <a:rPr sz="2400" dirty="0">
                <a:latin typeface="Calibri"/>
                <a:cs typeface="Calibri"/>
              </a:rPr>
              <a:t>dog</a:t>
            </a:r>
            <a:r>
              <a:rPr sz="2400" spc="-150" dirty="0">
                <a:latin typeface="Calibri"/>
                <a:cs typeface="Calibri"/>
              </a:rPr>
              <a:t> </a:t>
            </a:r>
            <a:r>
              <a:rPr sz="2400" dirty="0">
                <a:latin typeface="Calibri"/>
                <a:cs typeface="Calibri"/>
              </a:rPr>
              <a:t>more</a:t>
            </a:r>
            <a:r>
              <a:rPr sz="2400" spc="-55" dirty="0">
                <a:latin typeface="Calibri"/>
                <a:cs typeface="Calibri"/>
              </a:rPr>
              <a:t> </a:t>
            </a:r>
            <a:r>
              <a:rPr sz="2400" dirty="0">
                <a:latin typeface="Calibri"/>
                <a:cs typeface="Calibri"/>
              </a:rPr>
              <a:t>likely</a:t>
            </a:r>
            <a:r>
              <a:rPr sz="2400" spc="-100" dirty="0">
                <a:latin typeface="Calibri"/>
                <a:cs typeface="Calibri"/>
              </a:rPr>
              <a:t> </a:t>
            </a:r>
            <a:r>
              <a:rPr sz="2400" spc="-25" dirty="0">
                <a:latin typeface="Calibri"/>
                <a:cs typeface="Calibri"/>
              </a:rPr>
              <a:t>to </a:t>
            </a:r>
            <a:r>
              <a:rPr sz="2400" dirty="0">
                <a:latin typeface="Calibri"/>
                <a:cs typeface="Calibri"/>
              </a:rPr>
              <a:t>sit</a:t>
            </a:r>
            <a:r>
              <a:rPr sz="2400" spc="-70" dirty="0">
                <a:latin typeface="Calibri"/>
                <a:cs typeface="Calibri"/>
              </a:rPr>
              <a:t> </a:t>
            </a:r>
            <a:r>
              <a:rPr sz="2400" dirty="0">
                <a:latin typeface="Calibri"/>
                <a:cs typeface="Calibri"/>
              </a:rPr>
              <a:t>or</a:t>
            </a:r>
            <a:r>
              <a:rPr sz="2400" spc="-15" dirty="0">
                <a:latin typeface="Calibri"/>
                <a:cs typeface="Calibri"/>
              </a:rPr>
              <a:t> </a:t>
            </a:r>
            <a:r>
              <a:rPr sz="2400" dirty="0">
                <a:latin typeface="Calibri"/>
                <a:cs typeface="Calibri"/>
              </a:rPr>
              <a:t>stand?</a:t>
            </a:r>
            <a:r>
              <a:rPr sz="2400" spc="-130" dirty="0">
                <a:latin typeface="Calibri"/>
                <a:cs typeface="Calibri"/>
              </a:rPr>
              <a:t> </a:t>
            </a:r>
            <a:r>
              <a:rPr sz="2400" dirty="0">
                <a:latin typeface="Calibri"/>
                <a:cs typeface="Calibri"/>
              </a:rPr>
              <a:t>How</a:t>
            </a:r>
            <a:r>
              <a:rPr sz="2400" spc="-90" dirty="0">
                <a:latin typeface="Calibri"/>
                <a:cs typeface="Calibri"/>
              </a:rPr>
              <a:t> </a:t>
            </a:r>
            <a:r>
              <a:rPr sz="2400" dirty="0">
                <a:latin typeface="Calibri"/>
                <a:cs typeface="Calibri"/>
              </a:rPr>
              <a:t>about</a:t>
            </a:r>
            <a:r>
              <a:rPr sz="2400" spc="-60" dirty="0">
                <a:latin typeface="Calibri"/>
                <a:cs typeface="Calibri"/>
              </a:rPr>
              <a:t> </a:t>
            </a:r>
            <a:r>
              <a:rPr sz="2400" spc="-20" dirty="0">
                <a:latin typeface="Calibri"/>
                <a:cs typeface="Calibri"/>
              </a:rPr>
              <a:t>3-</a:t>
            </a:r>
            <a:r>
              <a:rPr sz="2400" dirty="0">
                <a:latin typeface="Calibri"/>
                <a:cs typeface="Calibri"/>
              </a:rPr>
              <a:t>legged</a:t>
            </a:r>
            <a:r>
              <a:rPr sz="2400" spc="50" dirty="0">
                <a:latin typeface="Calibri"/>
                <a:cs typeface="Calibri"/>
              </a:rPr>
              <a:t> </a:t>
            </a:r>
            <a:r>
              <a:rPr sz="2400" dirty="0">
                <a:latin typeface="Calibri"/>
                <a:cs typeface="Calibri"/>
              </a:rPr>
              <a:t>dog</a:t>
            </a:r>
            <a:r>
              <a:rPr sz="2400" spc="-65" dirty="0">
                <a:latin typeface="Calibri"/>
                <a:cs typeface="Calibri"/>
              </a:rPr>
              <a:t> </a:t>
            </a:r>
            <a:r>
              <a:rPr sz="2400" dirty="0">
                <a:latin typeface="Calibri"/>
                <a:cs typeface="Calibri"/>
              </a:rPr>
              <a:t>vs</a:t>
            </a:r>
            <a:r>
              <a:rPr sz="2400" spc="-30" dirty="0">
                <a:latin typeface="Calibri"/>
                <a:cs typeface="Calibri"/>
              </a:rPr>
              <a:t> </a:t>
            </a:r>
            <a:r>
              <a:rPr sz="2400" spc="-20" dirty="0">
                <a:latin typeface="Calibri"/>
                <a:cs typeface="Calibri"/>
              </a:rPr>
              <a:t>3-</a:t>
            </a:r>
            <a:r>
              <a:rPr sz="2400" dirty="0">
                <a:latin typeface="Calibri"/>
                <a:cs typeface="Calibri"/>
              </a:rPr>
              <a:t>armed</a:t>
            </a:r>
            <a:r>
              <a:rPr sz="2400" spc="40" dirty="0">
                <a:latin typeface="Calibri"/>
                <a:cs typeface="Calibri"/>
              </a:rPr>
              <a:t> </a:t>
            </a:r>
            <a:r>
              <a:rPr sz="2400" spc="-10" dirty="0">
                <a:latin typeface="Calibri"/>
                <a:cs typeface="Calibri"/>
              </a:rPr>
              <a:t>monkey?</a:t>
            </a:r>
            <a:endParaRPr sz="2400" dirty="0">
              <a:latin typeface="Calibri"/>
              <a:cs typeface="Calibri"/>
            </a:endParaRPr>
          </a:p>
        </p:txBody>
      </p:sp>
      <p:sp>
        <p:nvSpPr>
          <p:cNvPr id="18" name="object 18"/>
          <p:cNvSpPr txBox="1"/>
          <p:nvPr/>
        </p:nvSpPr>
        <p:spPr>
          <a:xfrm>
            <a:off x="10690479" y="63817"/>
            <a:ext cx="1408430" cy="323215"/>
          </a:xfrm>
          <a:prstGeom prst="rect">
            <a:avLst/>
          </a:prstGeom>
        </p:spPr>
        <p:txBody>
          <a:bodyPr vert="horz" wrap="square" lIns="0" tIns="16510" rIns="0" bIns="0" rtlCol="0">
            <a:spAutoFit/>
          </a:bodyPr>
          <a:lstStyle/>
          <a:p>
            <a:pPr marL="12700">
              <a:lnSpc>
                <a:spcPct val="100000"/>
              </a:lnSpc>
              <a:spcBef>
                <a:spcPts val="13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Cat</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70" dirty="0">
                <a:solidFill>
                  <a:srgbClr val="0462C1"/>
                </a:solidFill>
                <a:latin typeface="Calibri"/>
                <a:cs typeface="Calibri"/>
              </a:rPr>
              <a:t> </a:t>
            </a:r>
            <a:r>
              <a:rPr sz="450" spc="-10" dirty="0">
                <a:solidFill>
                  <a:srgbClr val="999999"/>
                </a:solidFill>
                <a:latin typeface="Calibri"/>
                <a:cs typeface="Calibri"/>
              </a:rPr>
              <a:t>is</a:t>
            </a:r>
            <a:r>
              <a:rPr sz="450" spc="-40" dirty="0">
                <a:solidFill>
                  <a:srgbClr val="999999"/>
                </a:solidFill>
                <a:latin typeface="Calibri"/>
                <a:cs typeface="Calibri"/>
              </a:rPr>
              <a:t> </a:t>
            </a: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CC0</a:t>
            </a:r>
            <a:r>
              <a:rPr sz="450" u="sng" spc="6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public</a:t>
            </a:r>
            <a:r>
              <a:rPr sz="450" u="sng" spc="19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domai</a:t>
            </a:r>
            <a:r>
              <a:rPr sz="450" spc="-10" dirty="0">
                <a:solidFill>
                  <a:srgbClr val="0462C1"/>
                </a:solidFill>
                <a:latin typeface="Calibri"/>
                <a:cs typeface="Calibri"/>
              </a:rPr>
              <a:t>n</a:t>
            </a:r>
            <a:endParaRPr sz="450">
              <a:latin typeface="Calibri"/>
              <a:cs typeface="Calibri"/>
            </a:endParaRPr>
          </a:p>
          <a:p>
            <a:pPr marL="12700">
              <a:lnSpc>
                <a:spcPct val="100000"/>
              </a:lnSpc>
              <a:spcBef>
                <a:spcPts val="25"/>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Dog imag</a:t>
            </a:r>
            <a:r>
              <a:rPr sz="450" dirty="0">
                <a:solidFill>
                  <a:srgbClr val="0462C1"/>
                </a:solidFill>
                <a:latin typeface="Calibri"/>
                <a:cs typeface="Calibri"/>
              </a:rPr>
              <a:t>e</a:t>
            </a:r>
            <a:r>
              <a:rPr sz="450" spc="70" dirty="0">
                <a:solidFill>
                  <a:srgbClr val="0462C1"/>
                </a:solidFill>
                <a:latin typeface="Calibri"/>
                <a:cs typeface="Calibri"/>
              </a:rPr>
              <a:t> </a:t>
            </a:r>
            <a:r>
              <a:rPr sz="450" dirty="0">
                <a:latin typeface="Calibri"/>
                <a:cs typeface="Calibri"/>
              </a:rPr>
              <a:t>is</a:t>
            </a:r>
            <a:r>
              <a:rPr sz="450" spc="40" dirty="0">
                <a:latin typeface="Calibri"/>
                <a:cs typeface="Calibri"/>
              </a:rPr>
              <a:t> </a:t>
            </a:r>
            <a:r>
              <a:rPr sz="450" dirty="0">
                <a:latin typeface="Calibri"/>
                <a:cs typeface="Calibri"/>
              </a:rPr>
              <a:t>CC0</a:t>
            </a:r>
            <a:r>
              <a:rPr sz="450" spc="65" dirty="0">
                <a:latin typeface="Calibri"/>
                <a:cs typeface="Calibri"/>
              </a:rPr>
              <a:t> </a:t>
            </a:r>
            <a:r>
              <a:rPr sz="450" dirty="0">
                <a:latin typeface="Calibri"/>
                <a:cs typeface="Calibri"/>
              </a:rPr>
              <a:t>Public</a:t>
            </a:r>
            <a:r>
              <a:rPr sz="450" spc="190"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10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Monkey</a:t>
            </a:r>
            <a:r>
              <a:rPr sz="450" u="sng" spc="9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10" dirty="0">
                <a:solidFill>
                  <a:srgbClr val="0462C1"/>
                </a:solidFill>
                <a:latin typeface="Calibri"/>
                <a:cs typeface="Calibri"/>
              </a:rPr>
              <a:t> </a:t>
            </a:r>
            <a:r>
              <a:rPr sz="450" dirty="0">
                <a:latin typeface="Calibri"/>
                <a:cs typeface="Calibri"/>
              </a:rPr>
              <a:t>is</a:t>
            </a:r>
            <a:r>
              <a:rPr sz="450" spc="125" dirty="0">
                <a:latin typeface="Calibri"/>
                <a:cs typeface="Calibri"/>
              </a:rPr>
              <a:t> </a:t>
            </a:r>
            <a:r>
              <a:rPr sz="450" dirty="0">
                <a:latin typeface="Calibri"/>
                <a:cs typeface="Calibri"/>
              </a:rPr>
              <a:t>CC0</a:t>
            </a:r>
            <a:r>
              <a:rPr sz="450" spc="-15" dirty="0">
                <a:latin typeface="Calibri"/>
                <a:cs typeface="Calibri"/>
              </a:rPr>
              <a:t> </a:t>
            </a:r>
            <a:r>
              <a:rPr sz="450" dirty="0">
                <a:latin typeface="Calibri"/>
                <a:cs typeface="Calibri"/>
              </a:rPr>
              <a:t>Public</a:t>
            </a:r>
            <a:r>
              <a:rPr sz="450" spc="195"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20"/>
              </a:spcBef>
            </a:pPr>
            <a:r>
              <a:rPr sz="450" u="sng" spc="-2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Abstract</a:t>
            </a:r>
            <a:r>
              <a:rPr sz="450" u="sng" spc="9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image</a:t>
            </a:r>
            <a:r>
              <a:rPr sz="450" spc="90" dirty="0">
                <a:solidFill>
                  <a:srgbClr val="0462C1"/>
                </a:solidFill>
                <a:latin typeface="Calibri"/>
                <a:cs typeface="Calibri"/>
              </a:rPr>
              <a:t> </a:t>
            </a:r>
            <a:r>
              <a:rPr sz="450" dirty="0">
                <a:latin typeface="Calibri"/>
                <a:cs typeface="Calibri"/>
              </a:rPr>
              <a:t>is</a:t>
            </a:r>
            <a:r>
              <a:rPr sz="450" spc="55" dirty="0">
                <a:latin typeface="Calibri"/>
                <a:cs typeface="Calibri"/>
              </a:rPr>
              <a:t> </a:t>
            </a:r>
            <a:r>
              <a:rPr sz="450" dirty="0">
                <a:latin typeface="Calibri"/>
                <a:cs typeface="Calibri"/>
              </a:rPr>
              <a:t>free</a:t>
            </a:r>
            <a:r>
              <a:rPr sz="450" spc="80" dirty="0">
                <a:latin typeface="Calibri"/>
                <a:cs typeface="Calibri"/>
              </a:rPr>
              <a:t> </a:t>
            </a:r>
            <a:r>
              <a:rPr sz="450" dirty="0">
                <a:latin typeface="Calibri"/>
                <a:cs typeface="Calibri"/>
              </a:rPr>
              <a:t>to</a:t>
            </a:r>
            <a:r>
              <a:rPr sz="450" spc="-25" dirty="0">
                <a:latin typeface="Calibri"/>
                <a:cs typeface="Calibri"/>
              </a:rPr>
              <a:t> </a:t>
            </a:r>
            <a:r>
              <a:rPr sz="450" dirty="0">
                <a:latin typeface="Calibri"/>
                <a:cs typeface="Calibri"/>
              </a:rPr>
              <a:t>use</a:t>
            </a:r>
            <a:r>
              <a:rPr sz="450" spc="190" dirty="0">
                <a:latin typeface="Calibri"/>
                <a:cs typeface="Calibri"/>
              </a:rPr>
              <a:t> </a:t>
            </a:r>
            <a:r>
              <a:rPr sz="450" dirty="0">
                <a:latin typeface="Calibri"/>
                <a:cs typeface="Calibri"/>
              </a:rPr>
              <a:t>under</a:t>
            </a:r>
            <a:r>
              <a:rPr sz="450" spc="85" dirty="0">
                <a:latin typeface="Calibri"/>
                <a:cs typeface="Calibri"/>
              </a:rPr>
              <a:t> </a:t>
            </a:r>
            <a:r>
              <a:rPr sz="450" dirty="0">
                <a:latin typeface="Calibri"/>
                <a:cs typeface="Calibri"/>
              </a:rPr>
              <a:t>the </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Pixabay</a:t>
            </a:r>
            <a:r>
              <a:rPr sz="450" u="sng" spc="2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licens</a:t>
            </a:r>
            <a:r>
              <a:rPr sz="450" spc="-10" dirty="0">
                <a:solidFill>
                  <a:srgbClr val="0462C1"/>
                </a:solidFill>
                <a:latin typeface="Calibri"/>
                <a:cs typeface="Calibri"/>
              </a:rPr>
              <a:t>e</a:t>
            </a:r>
            <a:endParaRPr sz="450">
              <a:latin typeface="Calibri"/>
              <a:cs typeface="Calibri"/>
            </a:endParaRPr>
          </a:p>
        </p:txBody>
      </p:sp>
      <p:sp>
        <p:nvSpPr>
          <p:cNvPr id="19" name="object 19"/>
          <p:cNvSpPr txBox="1"/>
          <p:nvPr/>
        </p:nvSpPr>
        <p:spPr>
          <a:xfrm>
            <a:off x="8481441" y="1770633"/>
            <a:ext cx="779145" cy="392430"/>
          </a:xfrm>
          <a:prstGeom prst="rect">
            <a:avLst/>
          </a:prstGeom>
        </p:spPr>
        <p:txBody>
          <a:bodyPr vert="horz" wrap="square" lIns="0" tIns="13335" rIns="0" bIns="0" rtlCol="0">
            <a:spAutoFit/>
          </a:bodyPr>
          <a:lstStyle/>
          <a:p>
            <a:pPr marL="12700">
              <a:lnSpc>
                <a:spcPct val="100000"/>
              </a:lnSpc>
              <a:spcBef>
                <a:spcPts val="105"/>
              </a:spcBef>
              <a:tabLst>
                <a:tab pos="6731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20" name="object 20"/>
          <p:cNvPicPr/>
          <p:nvPr/>
        </p:nvPicPr>
        <p:blipFill>
          <a:blip r:embed="rId3" cstate="print"/>
          <a:stretch>
            <a:fillRect/>
          </a:stretch>
        </p:blipFill>
        <p:spPr>
          <a:xfrm>
            <a:off x="8757919" y="1869439"/>
            <a:ext cx="375920" cy="284479"/>
          </a:xfrm>
          <a:prstGeom prst="rect">
            <a:avLst/>
          </a:prstGeom>
        </p:spPr>
      </p:pic>
      <p:sp>
        <p:nvSpPr>
          <p:cNvPr id="21" name="object 21"/>
          <p:cNvSpPr txBox="1"/>
          <p:nvPr/>
        </p:nvSpPr>
        <p:spPr>
          <a:xfrm>
            <a:off x="10191495" y="2430462"/>
            <a:ext cx="779145" cy="391795"/>
          </a:xfrm>
          <a:prstGeom prst="rect">
            <a:avLst/>
          </a:prstGeom>
        </p:spPr>
        <p:txBody>
          <a:bodyPr vert="horz" wrap="square" lIns="0" tIns="12700" rIns="0" bIns="0" rtlCol="0">
            <a:spAutoFit/>
          </a:bodyPr>
          <a:lstStyle/>
          <a:p>
            <a:pPr marL="12700">
              <a:lnSpc>
                <a:spcPct val="100000"/>
              </a:lnSpc>
              <a:spcBef>
                <a:spcPts val="100"/>
              </a:spcBef>
              <a:tabLst>
                <a:tab pos="6731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22" name="object 22"/>
          <p:cNvPicPr/>
          <p:nvPr/>
        </p:nvPicPr>
        <p:blipFill>
          <a:blip r:embed="rId4" cstate="print"/>
          <a:stretch>
            <a:fillRect/>
          </a:stretch>
        </p:blipFill>
        <p:spPr>
          <a:xfrm>
            <a:off x="10464800" y="2499360"/>
            <a:ext cx="386079" cy="335279"/>
          </a:xfrm>
          <a:prstGeom prst="rect">
            <a:avLst/>
          </a:prstGeom>
        </p:spPr>
      </p:pic>
      <p:sp>
        <p:nvSpPr>
          <p:cNvPr id="23" name="object 23"/>
          <p:cNvSpPr txBox="1"/>
          <p:nvPr/>
        </p:nvSpPr>
        <p:spPr>
          <a:xfrm>
            <a:off x="5166105" y="1475041"/>
            <a:ext cx="779145" cy="391795"/>
          </a:xfrm>
          <a:prstGeom prst="rect">
            <a:avLst/>
          </a:prstGeom>
        </p:spPr>
        <p:txBody>
          <a:bodyPr vert="horz" wrap="square" lIns="0" tIns="12700" rIns="0" bIns="0" rtlCol="0">
            <a:spAutoFit/>
          </a:bodyPr>
          <a:lstStyle/>
          <a:p>
            <a:pPr marL="12700">
              <a:lnSpc>
                <a:spcPct val="100000"/>
              </a:lnSpc>
              <a:spcBef>
                <a:spcPts val="100"/>
              </a:spcBef>
              <a:tabLst>
                <a:tab pos="6731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grpSp>
        <p:nvGrpSpPr>
          <p:cNvPr id="24" name="object 24"/>
          <p:cNvGrpSpPr/>
          <p:nvPr/>
        </p:nvGrpSpPr>
        <p:grpSpPr>
          <a:xfrm>
            <a:off x="5445759" y="1584960"/>
            <a:ext cx="1951989" cy="1423670"/>
            <a:chOff x="5445759" y="1584960"/>
            <a:chExt cx="1951989" cy="1423670"/>
          </a:xfrm>
        </p:grpSpPr>
        <p:pic>
          <p:nvPicPr>
            <p:cNvPr id="25" name="object 25"/>
            <p:cNvPicPr/>
            <p:nvPr/>
          </p:nvPicPr>
          <p:blipFill>
            <a:blip r:embed="rId5" cstate="print"/>
            <a:stretch>
              <a:fillRect/>
            </a:stretch>
          </p:blipFill>
          <p:spPr>
            <a:xfrm>
              <a:off x="5445759" y="1584960"/>
              <a:ext cx="365760" cy="314960"/>
            </a:xfrm>
            <a:prstGeom prst="rect">
              <a:avLst/>
            </a:prstGeom>
          </p:spPr>
        </p:pic>
        <p:sp>
          <p:nvSpPr>
            <p:cNvPr id="26" name="object 26"/>
            <p:cNvSpPr/>
            <p:nvPr/>
          </p:nvSpPr>
          <p:spPr>
            <a:xfrm>
              <a:off x="7040879" y="1605280"/>
              <a:ext cx="345440" cy="1391920"/>
            </a:xfrm>
            <a:custGeom>
              <a:avLst/>
              <a:gdLst/>
              <a:ahLst/>
              <a:cxnLst/>
              <a:rect l="l" t="t" r="r" b="b"/>
              <a:pathLst>
                <a:path w="345440" h="1391920">
                  <a:moveTo>
                    <a:pt x="345046" y="0"/>
                  </a:moveTo>
                  <a:lnTo>
                    <a:pt x="0" y="0"/>
                  </a:lnTo>
                  <a:lnTo>
                    <a:pt x="0" y="1391793"/>
                  </a:lnTo>
                  <a:lnTo>
                    <a:pt x="345046" y="1391793"/>
                  </a:lnTo>
                  <a:lnTo>
                    <a:pt x="345046" y="0"/>
                  </a:lnTo>
                  <a:close/>
                </a:path>
              </a:pathLst>
            </a:custGeom>
            <a:solidFill>
              <a:srgbClr val="4471C4"/>
            </a:solidFill>
          </p:spPr>
          <p:txBody>
            <a:bodyPr wrap="square" lIns="0" tIns="0" rIns="0" bIns="0" rtlCol="0"/>
            <a:lstStyle/>
            <a:p>
              <a:endParaRPr/>
            </a:p>
          </p:txBody>
        </p:sp>
        <p:sp>
          <p:nvSpPr>
            <p:cNvPr id="27" name="object 27"/>
            <p:cNvSpPr/>
            <p:nvPr/>
          </p:nvSpPr>
          <p:spPr>
            <a:xfrm>
              <a:off x="7045959" y="1610360"/>
              <a:ext cx="345440" cy="1391920"/>
            </a:xfrm>
            <a:custGeom>
              <a:avLst/>
              <a:gdLst/>
              <a:ahLst/>
              <a:cxnLst/>
              <a:rect l="l" t="t" r="r" b="b"/>
              <a:pathLst>
                <a:path w="345440" h="1391920">
                  <a:moveTo>
                    <a:pt x="0" y="1391793"/>
                  </a:moveTo>
                  <a:lnTo>
                    <a:pt x="345046" y="1391793"/>
                  </a:lnTo>
                  <a:lnTo>
                    <a:pt x="345046" y="0"/>
                  </a:lnTo>
                  <a:lnTo>
                    <a:pt x="0" y="0"/>
                  </a:lnTo>
                  <a:lnTo>
                    <a:pt x="0" y="1391793"/>
                  </a:lnTo>
                  <a:close/>
                </a:path>
              </a:pathLst>
            </a:custGeom>
            <a:ln w="12699">
              <a:solidFill>
                <a:srgbClr val="2E528F"/>
              </a:solidFill>
            </a:ln>
          </p:spPr>
          <p:txBody>
            <a:bodyPr wrap="square" lIns="0" tIns="0" rIns="0" bIns="0" rtlCol="0"/>
            <a:lstStyle/>
            <a:p>
              <a:endParaRPr/>
            </a:p>
          </p:txBody>
        </p:sp>
      </p:grpSp>
      <p:sp>
        <p:nvSpPr>
          <p:cNvPr id="28" name="object 28"/>
          <p:cNvSpPr txBox="1"/>
          <p:nvPr/>
        </p:nvSpPr>
        <p:spPr>
          <a:xfrm>
            <a:off x="915035" y="-20239"/>
            <a:ext cx="7381875" cy="1518285"/>
          </a:xfrm>
          <a:prstGeom prst="rect">
            <a:avLst/>
          </a:prstGeom>
        </p:spPr>
        <p:txBody>
          <a:bodyPr vert="horz" wrap="square" lIns="0" tIns="335915" rIns="0" bIns="0" rtlCol="0">
            <a:spAutoFit/>
          </a:bodyPr>
          <a:lstStyle/>
          <a:p>
            <a:pPr marL="12700">
              <a:lnSpc>
                <a:spcPct val="100000"/>
              </a:lnSpc>
              <a:spcBef>
                <a:spcPts val="2645"/>
              </a:spcBef>
            </a:pPr>
            <a:r>
              <a:rPr sz="4000" b="0" spc="-10" dirty="0">
                <a:latin typeface="Calibri Light"/>
                <a:cs typeface="Calibri Light"/>
              </a:rPr>
              <a:t>Discriminative</a:t>
            </a:r>
            <a:r>
              <a:rPr sz="4000" b="0" spc="-170" dirty="0">
                <a:latin typeface="Calibri Light"/>
                <a:cs typeface="Calibri Light"/>
              </a:rPr>
              <a:t> </a:t>
            </a:r>
            <a:r>
              <a:rPr sz="4000" b="0" dirty="0">
                <a:latin typeface="Calibri Light"/>
                <a:cs typeface="Calibri Light"/>
              </a:rPr>
              <a:t>vs</a:t>
            </a:r>
            <a:r>
              <a:rPr sz="4000" b="0" spc="-120" dirty="0">
                <a:latin typeface="Calibri Light"/>
                <a:cs typeface="Calibri Light"/>
              </a:rPr>
              <a:t> </a:t>
            </a:r>
            <a:r>
              <a:rPr sz="4000" b="0" spc="-10" dirty="0">
                <a:latin typeface="Calibri Light"/>
                <a:cs typeface="Calibri Light"/>
              </a:rPr>
              <a:t>Generative</a:t>
            </a:r>
            <a:r>
              <a:rPr sz="4000" b="0" spc="-135" dirty="0">
                <a:latin typeface="Calibri Light"/>
                <a:cs typeface="Calibri Light"/>
              </a:rPr>
              <a:t> </a:t>
            </a:r>
            <a:r>
              <a:rPr sz="4000" b="0" spc="-10" dirty="0">
                <a:latin typeface="Calibri Light"/>
                <a:cs typeface="Calibri Light"/>
              </a:rPr>
              <a:t>Models</a:t>
            </a:r>
            <a:endParaRPr sz="4000">
              <a:latin typeface="Calibri Light"/>
              <a:cs typeface="Calibri Light"/>
            </a:endParaRPr>
          </a:p>
          <a:p>
            <a:pPr marR="678815" algn="r">
              <a:lnSpc>
                <a:spcPct val="100000"/>
              </a:lnSpc>
              <a:spcBef>
                <a:spcPts val="1530"/>
              </a:spcBef>
              <a:tabLst>
                <a:tab pos="6604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29" name="object 29"/>
          <p:cNvPicPr/>
          <p:nvPr/>
        </p:nvPicPr>
        <p:blipFill>
          <a:blip r:embed="rId6" cstate="print"/>
          <a:stretch>
            <a:fillRect/>
          </a:stretch>
        </p:blipFill>
        <p:spPr>
          <a:xfrm>
            <a:off x="7081519" y="1198880"/>
            <a:ext cx="406400" cy="325120"/>
          </a:xfrm>
          <a:prstGeom prst="rect">
            <a:avLst/>
          </a:prstGeom>
        </p:spPr>
      </p:pic>
      <p:pic>
        <p:nvPicPr>
          <p:cNvPr id="30" name="object 30"/>
          <p:cNvPicPr/>
          <p:nvPr/>
        </p:nvPicPr>
        <p:blipFill>
          <a:blip r:embed="rId7" cstate="print"/>
          <a:stretch>
            <a:fillRect/>
          </a:stretch>
        </p:blipFill>
        <p:spPr>
          <a:xfrm>
            <a:off x="4866640" y="3139439"/>
            <a:ext cx="1432560" cy="1239519"/>
          </a:xfrm>
          <a:prstGeom prst="rect">
            <a:avLst/>
          </a:prstGeom>
        </p:spPr>
      </p:pic>
      <p:pic>
        <p:nvPicPr>
          <p:cNvPr id="31" name="object 31"/>
          <p:cNvPicPr/>
          <p:nvPr/>
        </p:nvPicPr>
        <p:blipFill>
          <a:blip r:embed="rId6" cstate="print"/>
          <a:stretch>
            <a:fillRect/>
          </a:stretch>
        </p:blipFill>
        <p:spPr>
          <a:xfrm>
            <a:off x="6431279" y="3149600"/>
            <a:ext cx="1554479" cy="1229360"/>
          </a:xfrm>
          <a:prstGeom prst="rect">
            <a:avLst/>
          </a:prstGeom>
        </p:spPr>
      </p:pic>
      <p:pic>
        <p:nvPicPr>
          <p:cNvPr id="32" name="object 32"/>
          <p:cNvPicPr/>
          <p:nvPr/>
        </p:nvPicPr>
        <p:blipFill>
          <a:blip r:embed="rId3" cstate="print"/>
          <a:stretch>
            <a:fillRect/>
          </a:stretch>
        </p:blipFill>
        <p:spPr>
          <a:xfrm>
            <a:off x="8128000" y="3149600"/>
            <a:ext cx="1635759" cy="1229360"/>
          </a:xfrm>
          <a:prstGeom prst="rect">
            <a:avLst/>
          </a:prstGeom>
        </p:spPr>
      </p:pic>
      <p:pic>
        <p:nvPicPr>
          <p:cNvPr id="33" name="object 33"/>
          <p:cNvPicPr/>
          <p:nvPr/>
        </p:nvPicPr>
        <p:blipFill>
          <a:blip r:embed="rId4" cstate="print"/>
          <a:stretch>
            <a:fillRect/>
          </a:stretch>
        </p:blipFill>
        <p:spPr>
          <a:xfrm>
            <a:off x="9906000" y="3149600"/>
            <a:ext cx="1422400" cy="1249680"/>
          </a:xfrm>
          <a:prstGeom prst="rect">
            <a:avLst/>
          </a:prstGeom>
        </p:spPr>
      </p:pic>
      <p:sp>
        <p:nvSpPr>
          <p:cNvPr id="34" name="object 34"/>
          <p:cNvSpPr txBox="1"/>
          <p:nvPr/>
        </p:nvSpPr>
        <p:spPr>
          <a:xfrm>
            <a:off x="11520805" y="3156902"/>
            <a:ext cx="503555" cy="855980"/>
          </a:xfrm>
          <a:prstGeom prst="rect">
            <a:avLst/>
          </a:prstGeom>
        </p:spPr>
        <p:txBody>
          <a:bodyPr vert="horz" wrap="square" lIns="0" tIns="12065" rIns="0" bIns="0" rtlCol="0">
            <a:spAutoFit/>
          </a:bodyPr>
          <a:lstStyle/>
          <a:p>
            <a:pPr marL="12700">
              <a:lnSpc>
                <a:spcPct val="100000"/>
              </a:lnSpc>
              <a:spcBef>
                <a:spcPts val="95"/>
              </a:spcBef>
            </a:pPr>
            <a:r>
              <a:rPr sz="5450" spc="-5" dirty="0">
                <a:latin typeface="Calibri"/>
                <a:cs typeface="Calibri"/>
              </a:rPr>
              <a:t>…</a:t>
            </a:r>
            <a:endParaRPr sz="545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90867" y="430593"/>
            <a:ext cx="8340725" cy="697230"/>
          </a:xfrm>
          <a:prstGeom prst="rect">
            <a:avLst/>
          </a:prstGeom>
        </p:spPr>
        <p:txBody>
          <a:bodyPr vert="horz" wrap="square" lIns="0" tIns="13335" rIns="0" bIns="0" rtlCol="0">
            <a:spAutoFit/>
          </a:bodyPr>
          <a:lstStyle/>
          <a:p>
            <a:pPr marL="12700">
              <a:lnSpc>
                <a:spcPct val="100000"/>
              </a:lnSpc>
              <a:spcBef>
                <a:spcPts val="105"/>
              </a:spcBef>
            </a:pPr>
            <a:r>
              <a:rPr dirty="0"/>
              <a:t>Supervised</a:t>
            </a:r>
            <a:r>
              <a:rPr spc="-70" dirty="0"/>
              <a:t> </a:t>
            </a:r>
            <a:r>
              <a:rPr dirty="0"/>
              <a:t>vs</a:t>
            </a:r>
            <a:r>
              <a:rPr spc="45" dirty="0"/>
              <a:t> </a:t>
            </a:r>
            <a:r>
              <a:rPr dirty="0"/>
              <a:t>Unsupervised</a:t>
            </a:r>
            <a:r>
              <a:rPr spc="25" dirty="0"/>
              <a:t> </a:t>
            </a:r>
            <a:r>
              <a:rPr spc="-10" dirty="0"/>
              <a:t>Learning</a:t>
            </a:r>
          </a:p>
        </p:txBody>
      </p:sp>
      <p:sp>
        <p:nvSpPr>
          <p:cNvPr id="3" name="object 3"/>
          <p:cNvSpPr txBox="1"/>
          <p:nvPr/>
        </p:nvSpPr>
        <p:spPr>
          <a:xfrm>
            <a:off x="469582" y="5025771"/>
            <a:ext cx="5341620" cy="1748155"/>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Examples</a:t>
            </a:r>
            <a:r>
              <a:rPr sz="2800" dirty="0">
                <a:latin typeface="Calibri"/>
                <a:cs typeface="Calibri"/>
              </a:rPr>
              <a:t>:</a:t>
            </a:r>
            <a:r>
              <a:rPr sz="2800" spc="-105" dirty="0">
                <a:latin typeface="Calibri"/>
                <a:cs typeface="Calibri"/>
              </a:rPr>
              <a:t> </a:t>
            </a:r>
            <a:r>
              <a:rPr sz="2800" dirty="0">
                <a:latin typeface="Calibri"/>
                <a:cs typeface="Calibri"/>
              </a:rPr>
              <a:t>Classification,</a:t>
            </a:r>
            <a:r>
              <a:rPr sz="2800" spc="-260" dirty="0">
                <a:latin typeface="Calibri"/>
                <a:cs typeface="Calibri"/>
              </a:rPr>
              <a:t> </a:t>
            </a:r>
            <a:r>
              <a:rPr sz="2800" spc="-10" dirty="0">
                <a:latin typeface="Calibri"/>
                <a:cs typeface="Calibri"/>
              </a:rPr>
              <a:t>regression, </a:t>
            </a:r>
            <a:r>
              <a:rPr sz="2800" dirty="0">
                <a:latin typeface="Calibri"/>
                <a:cs typeface="Calibri"/>
              </a:rPr>
              <a:t>object</a:t>
            </a:r>
            <a:r>
              <a:rPr sz="2800" spc="-120" dirty="0">
                <a:latin typeface="Calibri"/>
                <a:cs typeface="Calibri"/>
              </a:rPr>
              <a:t> </a:t>
            </a:r>
            <a:r>
              <a:rPr sz="2800" dirty="0">
                <a:latin typeface="Calibri"/>
                <a:cs typeface="Calibri"/>
              </a:rPr>
              <a:t>detection,</a:t>
            </a:r>
            <a:r>
              <a:rPr sz="2800" spc="-100" dirty="0">
                <a:latin typeface="Calibri"/>
                <a:cs typeface="Calibri"/>
              </a:rPr>
              <a:t> </a:t>
            </a:r>
            <a:r>
              <a:rPr sz="2800" spc="-10" dirty="0">
                <a:latin typeface="Calibri"/>
                <a:cs typeface="Calibri"/>
              </a:rPr>
              <a:t>semantic segmentation,</a:t>
            </a:r>
            <a:r>
              <a:rPr sz="2800" spc="-130" dirty="0">
                <a:latin typeface="Calibri"/>
                <a:cs typeface="Calibri"/>
              </a:rPr>
              <a:t> </a:t>
            </a:r>
            <a:r>
              <a:rPr sz="2800" dirty="0">
                <a:latin typeface="Calibri"/>
                <a:cs typeface="Calibri"/>
              </a:rPr>
              <a:t>image</a:t>
            </a:r>
            <a:r>
              <a:rPr sz="2800" spc="-160" dirty="0">
                <a:latin typeface="Calibri"/>
                <a:cs typeface="Calibri"/>
              </a:rPr>
              <a:t> </a:t>
            </a:r>
            <a:r>
              <a:rPr sz="2800" dirty="0">
                <a:latin typeface="Calibri"/>
                <a:cs typeface="Calibri"/>
              </a:rPr>
              <a:t>captioning,</a:t>
            </a:r>
            <a:r>
              <a:rPr sz="2800" spc="50" dirty="0">
                <a:latin typeface="Calibri"/>
                <a:cs typeface="Calibri"/>
              </a:rPr>
              <a:t> </a:t>
            </a:r>
            <a:r>
              <a:rPr sz="2800" spc="-20" dirty="0">
                <a:latin typeface="Calibri"/>
                <a:cs typeface="Calibri"/>
              </a:rPr>
              <a:t>etc.</a:t>
            </a:r>
            <a:endParaRPr sz="2800">
              <a:latin typeface="Calibri"/>
              <a:cs typeface="Calibri"/>
            </a:endParaRPr>
          </a:p>
          <a:p>
            <a:pPr marR="229235" algn="r">
              <a:lnSpc>
                <a:spcPct val="100000"/>
              </a:lnSpc>
              <a:spcBef>
                <a:spcPts val="1789"/>
              </a:spcBef>
            </a:pPr>
            <a:r>
              <a:rPr sz="2000" dirty="0">
                <a:solidFill>
                  <a:srgbClr val="FFCA04"/>
                </a:solidFill>
                <a:latin typeface="Calibri"/>
                <a:cs typeface="Calibri"/>
              </a:rPr>
              <a:t>2</a:t>
            </a:r>
            <a:endParaRPr sz="2000">
              <a:latin typeface="Calibri"/>
              <a:cs typeface="Calibri"/>
            </a:endParaRPr>
          </a:p>
        </p:txBody>
      </p:sp>
      <p:pic>
        <p:nvPicPr>
          <p:cNvPr id="4" name="object 4"/>
          <p:cNvPicPr/>
          <p:nvPr/>
        </p:nvPicPr>
        <p:blipFill>
          <a:blip r:embed="rId2" cstate="print"/>
          <a:stretch>
            <a:fillRect/>
          </a:stretch>
        </p:blipFill>
        <p:spPr>
          <a:xfrm>
            <a:off x="7426959" y="2153920"/>
            <a:ext cx="3281679" cy="2844799"/>
          </a:xfrm>
          <a:prstGeom prst="rect">
            <a:avLst/>
          </a:prstGeom>
        </p:spPr>
      </p:pic>
      <p:sp>
        <p:nvSpPr>
          <p:cNvPr id="5" name="object 5"/>
          <p:cNvSpPr txBox="1"/>
          <p:nvPr/>
        </p:nvSpPr>
        <p:spPr>
          <a:xfrm>
            <a:off x="469582" y="944970"/>
            <a:ext cx="9554845" cy="3108960"/>
          </a:xfrm>
          <a:prstGeom prst="rect">
            <a:avLst/>
          </a:prstGeom>
        </p:spPr>
        <p:txBody>
          <a:bodyPr vert="horz" wrap="square" lIns="0" tIns="125730" rIns="0" bIns="0" rtlCol="0">
            <a:spAutoFit/>
          </a:bodyPr>
          <a:lstStyle/>
          <a:p>
            <a:pPr marL="12700">
              <a:lnSpc>
                <a:spcPct val="100000"/>
              </a:lnSpc>
              <a:spcBef>
                <a:spcPts val="990"/>
              </a:spcBef>
            </a:pPr>
            <a:r>
              <a:rPr sz="2800" b="1" dirty="0">
                <a:latin typeface="Calibri"/>
                <a:cs typeface="Calibri"/>
              </a:rPr>
              <a:t>Supervised </a:t>
            </a:r>
            <a:r>
              <a:rPr sz="2800" b="1" spc="-10" dirty="0">
                <a:latin typeface="Calibri"/>
                <a:cs typeface="Calibri"/>
              </a:rPr>
              <a:t>Learning</a:t>
            </a:r>
            <a:endParaRPr sz="2800">
              <a:latin typeface="Calibri"/>
              <a:cs typeface="Calibri"/>
            </a:endParaRPr>
          </a:p>
          <a:p>
            <a:pPr marL="7659370">
              <a:lnSpc>
                <a:spcPct val="100000"/>
              </a:lnSpc>
              <a:spcBef>
                <a:spcPts val="885"/>
              </a:spcBef>
            </a:pPr>
            <a:r>
              <a:rPr sz="2800" spc="-10" dirty="0">
                <a:latin typeface="Calibri"/>
                <a:cs typeface="Calibri"/>
              </a:rPr>
              <a:t>Classification</a:t>
            </a:r>
            <a:endParaRPr sz="2800">
              <a:latin typeface="Calibri"/>
              <a:cs typeface="Calibri"/>
            </a:endParaRPr>
          </a:p>
          <a:p>
            <a:pPr marL="12700">
              <a:lnSpc>
                <a:spcPct val="100000"/>
              </a:lnSpc>
              <a:spcBef>
                <a:spcPts val="405"/>
              </a:spcBef>
            </a:pPr>
            <a:r>
              <a:rPr sz="2800" b="1" dirty="0">
                <a:latin typeface="Calibri"/>
                <a:cs typeface="Calibri"/>
              </a:rPr>
              <a:t>Data</a:t>
            </a:r>
            <a:r>
              <a:rPr sz="2800" dirty="0">
                <a:latin typeface="Calibri"/>
                <a:cs typeface="Calibri"/>
              </a:rPr>
              <a:t>:</a:t>
            </a:r>
            <a:r>
              <a:rPr sz="2800" spc="-70" dirty="0">
                <a:latin typeface="Calibri"/>
                <a:cs typeface="Calibri"/>
              </a:rPr>
              <a:t> </a:t>
            </a:r>
            <a:r>
              <a:rPr sz="2800" dirty="0">
                <a:latin typeface="Calibri"/>
                <a:cs typeface="Calibri"/>
              </a:rPr>
              <a:t>(x,</a:t>
            </a:r>
            <a:r>
              <a:rPr sz="2800" spc="-75" dirty="0">
                <a:latin typeface="Calibri"/>
                <a:cs typeface="Calibri"/>
              </a:rPr>
              <a:t> </a:t>
            </a:r>
            <a:r>
              <a:rPr sz="2800" spc="-25" dirty="0">
                <a:latin typeface="Calibri"/>
                <a:cs typeface="Calibri"/>
              </a:rPr>
              <a:t>y)</a:t>
            </a:r>
            <a:endParaRPr sz="2800">
              <a:latin typeface="Calibri"/>
              <a:cs typeface="Calibri"/>
            </a:endParaRPr>
          </a:p>
          <a:p>
            <a:pPr marL="12700">
              <a:lnSpc>
                <a:spcPct val="100000"/>
              </a:lnSpc>
              <a:spcBef>
                <a:spcPts val="725"/>
              </a:spcBef>
            </a:pPr>
            <a:r>
              <a:rPr sz="2800" dirty="0">
                <a:latin typeface="Calibri"/>
                <a:cs typeface="Calibri"/>
              </a:rPr>
              <a:t>x</a:t>
            </a:r>
            <a:r>
              <a:rPr sz="2800" spc="-15" dirty="0">
                <a:latin typeface="Calibri"/>
                <a:cs typeface="Calibri"/>
              </a:rPr>
              <a:t> </a:t>
            </a:r>
            <a:r>
              <a:rPr sz="2800" dirty="0">
                <a:latin typeface="Calibri"/>
                <a:cs typeface="Calibri"/>
              </a:rPr>
              <a:t>is</a:t>
            </a:r>
            <a:r>
              <a:rPr sz="2800" spc="-50" dirty="0">
                <a:latin typeface="Calibri"/>
                <a:cs typeface="Calibri"/>
              </a:rPr>
              <a:t> </a:t>
            </a:r>
            <a:r>
              <a:rPr sz="2800" dirty="0">
                <a:latin typeface="Calibri"/>
                <a:cs typeface="Calibri"/>
              </a:rPr>
              <a:t>data,</a:t>
            </a:r>
            <a:r>
              <a:rPr sz="2800" spc="-45" dirty="0">
                <a:latin typeface="Calibri"/>
                <a:cs typeface="Calibri"/>
              </a:rPr>
              <a:t> </a:t>
            </a:r>
            <a:r>
              <a:rPr sz="2800" dirty="0">
                <a:latin typeface="Calibri"/>
                <a:cs typeface="Calibri"/>
              </a:rPr>
              <a:t>y</a:t>
            </a:r>
            <a:r>
              <a:rPr sz="2800" spc="-65" dirty="0">
                <a:latin typeface="Calibri"/>
                <a:cs typeface="Calibri"/>
              </a:rPr>
              <a:t> </a:t>
            </a:r>
            <a:r>
              <a:rPr sz="2800" dirty="0">
                <a:latin typeface="Calibri"/>
                <a:cs typeface="Calibri"/>
              </a:rPr>
              <a:t>is</a:t>
            </a:r>
            <a:r>
              <a:rPr sz="2800" spc="25" dirty="0">
                <a:latin typeface="Calibri"/>
                <a:cs typeface="Calibri"/>
              </a:rPr>
              <a:t> </a:t>
            </a:r>
            <a:r>
              <a:rPr sz="2800" spc="-20" dirty="0">
                <a:latin typeface="Calibri"/>
                <a:cs typeface="Calibri"/>
              </a:rPr>
              <a:t>label</a:t>
            </a:r>
            <a:endParaRPr sz="2800">
              <a:latin typeface="Calibri"/>
              <a:cs typeface="Calibri"/>
            </a:endParaRPr>
          </a:p>
          <a:p>
            <a:pPr>
              <a:lnSpc>
                <a:spcPct val="100000"/>
              </a:lnSpc>
              <a:spcBef>
                <a:spcPts val="55"/>
              </a:spcBef>
            </a:pPr>
            <a:endParaRPr sz="3700">
              <a:latin typeface="Calibri"/>
              <a:cs typeface="Calibri"/>
            </a:endParaRPr>
          </a:p>
          <a:p>
            <a:pPr marL="12700">
              <a:lnSpc>
                <a:spcPct val="100000"/>
              </a:lnSpc>
            </a:pPr>
            <a:r>
              <a:rPr sz="2800" b="1" dirty="0">
                <a:latin typeface="Calibri"/>
                <a:cs typeface="Calibri"/>
              </a:rPr>
              <a:t>Goal</a:t>
            </a:r>
            <a:r>
              <a:rPr sz="2800" dirty="0">
                <a:latin typeface="Calibri"/>
                <a:cs typeface="Calibri"/>
              </a:rPr>
              <a:t>:</a:t>
            </a:r>
            <a:r>
              <a:rPr sz="2800" spc="-30" dirty="0">
                <a:latin typeface="Calibri"/>
                <a:cs typeface="Calibri"/>
              </a:rPr>
              <a:t> </a:t>
            </a:r>
            <a:r>
              <a:rPr sz="2800" dirty="0">
                <a:latin typeface="Calibri"/>
                <a:cs typeface="Calibri"/>
              </a:rPr>
              <a:t>Learn</a:t>
            </a:r>
            <a:r>
              <a:rPr sz="2800" spc="-5" dirty="0">
                <a:latin typeface="Calibri"/>
                <a:cs typeface="Calibri"/>
              </a:rPr>
              <a:t> </a:t>
            </a:r>
            <a:r>
              <a:rPr sz="2800" dirty="0">
                <a:latin typeface="Calibri"/>
                <a:cs typeface="Calibri"/>
              </a:rPr>
              <a:t>a</a:t>
            </a:r>
            <a:r>
              <a:rPr sz="2800" spc="35" dirty="0">
                <a:latin typeface="Calibri"/>
                <a:cs typeface="Calibri"/>
              </a:rPr>
              <a:t> </a:t>
            </a:r>
            <a:r>
              <a:rPr sz="2800" i="1" dirty="0">
                <a:latin typeface="Calibri"/>
                <a:cs typeface="Calibri"/>
              </a:rPr>
              <a:t>function</a:t>
            </a:r>
            <a:r>
              <a:rPr sz="2800" i="1" spc="-60" dirty="0">
                <a:latin typeface="Calibri"/>
                <a:cs typeface="Calibri"/>
              </a:rPr>
              <a:t> </a:t>
            </a:r>
            <a:r>
              <a:rPr sz="2800" dirty="0">
                <a:latin typeface="Calibri"/>
                <a:cs typeface="Calibri"/>
              </a:rPr>
              <a:t>to</a:t>
            </a:r>
            <a:r>
              <a:rPr sz="2800" spc="-100" dirty="0">
                <a:latin typeface="Calibri"/>
                <a:cs typeface="Calibri"/>
              </a:rPr>
              <a:t> </a:t>
            </a:r>
            <a:r>
              <a:rPr sz="2800" dirty="0">
                <a:latin typeface="Calibri"/>
                <a:cs typeface="Calibri"/>
              </a:rPr>
              <a:t>map</a:t>
            </a:r>
            <a:r>
              <a:rPr sz="2800" spc="-20" dirty="0">
                <a:latin typeface="Calibri"/>
                <a:cs typeface="Calibri"/>
              </a:rPr>
              <a:t> </a:t>
            </a:r>
            <a:r>
              <a:rPr sz="2800" dirty="0">
                <a:latin typeface="Calibri"/>
                <a:cs typeface="Calibri"/>
              </a:rPr>
              <a:t>x</a:t>
            </a:r>
            <a:r>
              <a:rPr sz="2800" spc="5" dirty="0">
                <a:latin typeface="Calibri"/>
                <a:cs typeface="Calibri"/>
              </a:rPr>
              <a:t> </a:t>
            </a:r>
            <a:r>
              <a:rPr sz="2800" dirty="0">
                <a:latin typeface="Calibri"/>
                <a:cs typeface="Calibri"/>
              </a:rPr>
              <a:t>-&gt;</a:t>
            </a:r>
            <a:r>
              <a:rPr sz="2800" spc="-20" dirty="0">
                <a:latin typeface="Calibri"/>
                <a:cs typeface="Calibri"/>
              </a:rPr>
              <a:t> </a:t>
            </a:r>
            <a:r>
              <a:rPr sz="2800" spc="-50" dirty="0">
                <a:latin typeface="Calibri"/>
                <a:cs typeface="Calibri"/>
              </a:rPr>
              <a:t>y</a:t>
            </a:r>
            <a:endParaRPr sz="2800">
              <a:latin typeface="Calibri"/>
              <a:cs typeface="Calibri"/>
            </a:endParaRPr>
          </a:p>
        </p:txBody>
      </p:sp>
      <p:sp>
        <p:nvSpPr>
          <p:cNvPr id="6" name="object 6"/>
          <p:cNvSpPr txBox="1"/>
          <p:nvPr/>
        </p:nvSpPr>
        <p:spPr>
          <a:xfrm>
            <a:off x="8819895" y="5016500"/>
            <a:ext cx="509905" cy="453390"/>
          </a:xfrm>
          <a:prstGeom prst="rect">
            <a:avLst/>
          </a:prstGeom>
        </p:spPr>
        <p:txBody>
          <a:bodyPr vert="horz" wrap="square" lIns="0" tIns="13335" rIns="0" bIns="0" rtlCol="0">
            <a:spAutoFit/>
          </a:bodyPr>
          <a:lstStyle/>
          <a:p>
            <a:pPr marL="12700">
              <a:lnSpc>
                <a:spcPct val="100000"/>
              </a:lnSpc>
              <a:spcBef>
                <a:spcPts val="105"/>
              </a:spcBef>
            </a:pPr>
            <a:r>
              <a:rPr sz="2800" spc="-25" dirty="0">
                <a:latin typeface="Calibri"/>
                <a:cs typeface="Calibri"/>
              </a:rPr>
              <a:t>Cat</a:t>
            </a:r>
            <a:endParaRPr sz="2800">
              <a:latin typeface="Calibri"/>
              <a:cs typeface="Calibri"/>
            </a:endParaRPr>
          </a:p>
        </p:txBody>
      </p:sp>
      <p:sp>
        <p:nvSpPr>
          <p:cNvPr id="7" name="object 7"/>
          <p:cNvSpPr txBox="1"/>
          <p:nvPr/>
        </p:nvSpPr>
        <p:spPr>
          <a:xfrm>
            <a:off x="10652759" y="6144895"/>
            <a:ext cx="1329055" cy="147955"/>
          </a:xfrm>
          <a:prstGeom prst="rect">
            <a:avLst/>
          </a:prstGeom>
        </p:spPr>
        <p:txBody>
          <a:bodyPr vert="horz" wrap="square" lIns="0" tIns="12700" rIns="0" bIns="0" rtlCol="0">
            <a:spAutoFit/>
          </a:bodyPr>
          <a:lstStyle/>
          <a:p>
            <a:pPr marL="12700">
              <a:lnSpc>
                <a:spcPct val="100000"/>
              </a:lnSpc>
              <a:spcBef>
                <a:spcPts val="100"/>
              </a:spcBef>
            </a:pPr>
            <a:r>
              <a:rPr sz="800" u="heavy" spc="-10" dirty="0">
                <a:solidFill>
                  <a:srgbClr val="0462C1"/>
                </a:solidFill>
                <a:uFill>
                  <a:solidFill>
                    <a:srgbClr val="0462C1"/>
                  </a:solidFill>
                </a:uFill>
                <a:latin typeface="Calibri"/>
                <a:cs typeface="Calibri"/>
              </a:rPr>
              <a:t>This</a:t>
            </a:r>
            <a:r>
              <a:rPr sz="800" u="heavy" spc="-40" dirty="0">
                <a:solidFill>
                  <a:srgbClr val="0462C1"/>
                </a:solidFill>
                <a:uFill>
                  <a:solidFill>
                    <a:srgbClr val="0462C1"/>
                  </a:solidFill>
                </a:uFill>
                <a:latin typeface="Calibri"/>
                <a:cs typeface="Calibri"/>
              </a:rPr>
              <a:t> </a:t>
            </a:r>
            <a:r>
              <a:rPr sz="800" u="heavy" dirty="0">
                <a:solidFill>
                  <a:srgbClr val="0462C1"/>
                </a:solidFill>
                <a:uFill>
                  <a:solidFill>
                    <a:srgbClr val="0462C1"/>
                  </a:solidFill>
                </a:uFill>
                <a:latin typeface="Calibri"/>
                <a:cs typeface="Calibri"/>
              </a:rPr>
              <a:t>image</a:t>
            </a:r>
            <a:r>
              <a:rPr sz="800" spc="-40" dirty="0">
                <a:solidFill>
                  <a:srgbClr val="0462C1"/>
                </a:solidFill>
                <a:latin typeface="Calibri"/>
                <a:cs typeface="Calibri"/>
              </a:rPr>
              <a:t> </a:t>
            </a:r>
            <a:r>
              <a:rPr sz="800" dirty="0">
                <a:solidFill>
                  <a:srgbClr val="999999"/>
                </a:solidFill>
                <a:latin typeface="Calibri"/>
                <a:cs typeface="Calibri"/>
              </a:rPr>
              <a:t>is</a:t>
            </a:r>
            <a:r>
              <a:rPr sz="800" spc="-40" dirty="0">
                <a:solidFill>
                  <a:srgbClr val="999999"/>
                </a:solidFill>
                <a:latin typeface="Calibri"/>
                <a:cs typeface="Calibri"/>
              </a:rPr>
              <a:t> </a:t>
            </a:r>
            <a:r>
              <a:rPr sz="800" u="heavy" dirty="0">
                <a:solidFill>
                  <a:srgbClr val="0462C1"/>
                </a:solidFill>
                <a:uFill>
                  <a:solidFill>
                    <a:srgbClr val="0462C1"/>
                  </a:solidFill>
                </a:uFill>
                <a:latin typeface="Calibri"/>
                <a:cs typeface="Calibri"/>
              </a:rPr>
              <a:t>CC0</a:t>
            </a:r>
            <a:r>
              <a:rPr sz="800" u="heavy" spc="20" dirty="0">
                <a:solidFill>
                  <a:srgbClr val="0462C1"/>
                </a:solidFill>
                <a:uFill>
                  <a:solidFill>
                    <a:srgbClr val="0462C1"/>
                  </a:solidFill>
                </a:uFill>
                <a:latin typeface="Calibri"/>
                <a:cs typeface="Calibri"/>
              </a:rPr>
              <a:t> </a:t>
            </a:r>
            <a:r>
              <a:rPr sz="800" u="heavy" spc="-10" dirty="0">
                <a:solidFill>
                  <a:srgbClr val="0462C1"/>
                </a:solidFill>
                <a:uFill>
                  <a:solidFill>
                    <a:srgbClr val="0462C1"/>
                  </a:solidFill>
                </a:uFill>
                <a:latin typeface="Calibri"/>
                <a:cs typeface="Calibri"/>
              </a:rPr>
              <a:t>public</a:t>
            </a:r>
            <a:r>
              <a:rPr sz="800" u="heavy" spc="70" dirty="0">
                <a:solidFill>
                  <a:srgbClr val="0462C1"/>
                </a:solidFill>
                <a:uFill>
                  <a:solidFill>
                    <a:srgbClr val="0462C1"/>
                  </a:solidFill>
                </a:uFill>
                <a:latin typeface="Calibri"/>
                <a:cs typeface="Calibri"/>
              </a:rPr>
              <a:t> </a:t>
            </a:r>
            <a:r>
              <a:rPr sz="800" u="heavy" spc="-10" dirty="0">
                <a:solidFill>
                  <a:srgbClr val="0462C1"/>
                </a:solidFill>
                <a:uFill>
                  <a:solidFill>
                    <a:srgbClr val="0462C1"/>
                  </a:solidFill>
                </a:uFill>
                <a:latin typeface="Calibri"/>
                <a:cs typeface="Calibri"/>
              </a:rPr>
              <a:t>domain</a:t>
            </a:r>
            <a:endParaRPr sz="8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69582" y="1555114"/>
            <a:ext cx="3285490" cy="1216660"/>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Discriminative</a:t>
            </a:r>
            <a:r>
              <a:rPr sz="2800" b="1" spc="-150" dirty="0">
                <a:latin typeface="Calibri"/>
                <a:cs typeface="Calibri"/>
              </a:rPr>
              <a:t> </a:t>
            </a:r>
            <a:r>
              <a:rPr sz="2800" b="1" spc="-10" dirty="0">
                <a:latin typeface="Calibri"/>
                <a:cs typeface="Calibri"/>
              </a:rPr>
              <a:t>Model: </a:t>
            </a:r>
            <a:r>
              <a:rPr sz="2800" dirty="0">
                <a:latin typeface="Calibri"/>
                <a:cs typeface="Calibri"/>
              </a:rPr>
              <a:t>Learn</a:t>
            </a:r>
            <a:r>
              <a:rPr sz="2800" spc="-30"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10" dirty="0">
                <a:latin typeface="Calibri"/>
                <a:cs typeface="Calibri"/>
              </a:rPr>
              <a:t>p(y|x)</a:t>
            </a:r>
            <a:endParaRPr sz="2800">
              <a:latin typeface="Calibri"/>
              <a:cs typeface="Calibri"/>
            </a:endParaRPr>
          </a:p>
        </p:txBody>
      </p:sp>
      <p:sp>
        <p:nvSpPr>
          <p:cNvPr id="3" name="object 3"/>
          <p:cNvSpPr txBox="1"/>
          <p:nvPr/>
        </p:nvSpPr>
        <p:spPr>
          <a:xfrm>
            <a:off x="294640" y="3210560"/>
            <a:ext cx="3616960" cy="1625600"/>
          </a:xfrm>
          <a:prstGeom prst="rect">
            <a:avLst/>
          </a:prstGeom>
          <a:ln w="63500">
            <a:solidFill>
              <a:srgbClr val="2E528F"/>
            </a:solidFill>
          </a:ln>
        </p:spPr>
        <p:txBody>
          <a:bodyPr vert="horz" wrap="square" lIns="0" tIns="197485" rIns="0" bIns="0" rtlCol="0">
            <a:spAutoFit/>
          </a:bodyPr>
          <a:lstStyle/>
          <a:p>
            <a:pPr marL="187960" marR="640715" algn="just">
              <a:lnSpc>
                <a:spcPct val="89400"/>
              </a:lnSpc>
              <a:spcBef>
                <a:spcPts val="1555"/>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25"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p:txBody>
      </p:sp>
      <p:sp>
        <p:nvSpPr>
          <p:cNvPr id="4" name="object 4"/>
          <p:cNvSpPr txBox="1"/>
          <p:nvPr/>
        </p:nvSpPr>
        <p:spPr>
          <a:xfrm>
            <a:off x="469582" y="5142293"/>
            <a:ext cx="3437890" cy="839469"/>
          </a:xfrm>
          <a:prstGeom prst="rect">
            <a:avLst/>
          </a:prstGeom>
        </p:spPr>
        <p:txBody>
          <a:bodyPr vert="horz" wrap="square" lIns="0" tIns="59690" rIns="0" bIns="0" rtlCol="0">
            <a:spAutoFit/>
          </a:bodyPr>
          <a:lstStyle/>
          <a:p>
            <a:pPr marL="12700" marR="5080">
              <a:lnSpc>
                <a:spcPts val="3040"/>
              </a:lnSpc>
              <a:spcBef>
                <a:spcPts val="470"/>
              </a:spcBef>
            </a:pPr>
            <a:r>
              <a:rPr sz="2800" b="1" dirty="0">
                <a:latin typeface="Calibri"/>
                <a:cs typeface="Calibri"/>
              </a:rPr>
              <a:t>Conditional</a:t>
            </a:r>
            <a:r>
              <a:rPr sz="2800" b="1" spc="-80"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5" dirty="0">
                <a:latin typeface="Calibri"/>
                <a:cs typeface="Calibri"/>
              </a:rPr>
              <a:t> </a:t>
            </a:r>
            <a:r>
              <a:rPr sz="2800" spc="-10" dirty="0">
                <a:latin typeface="Calibri"/>
                <a:cs typeface="Calibri"/>
              </a:rPr>
              <a:t>p(x|y)</a:t>
            </a:r>
            <a:endParaRPr sz="2800">
              <a:latin typeface="Calibri"/>
              <a:cs typeface="Calibri"/>
            </a:endParaRPr>
          </a:p>
        </p:txBody>
      </p:sp>
      <p:grpSp>
        <p:nvGrpSpPr>
          <p:cNvPr id="5" name="object 5"/>
          <p:cNvGrpSpPr/>
          <p:nvPr/>
        </p:nvGrpSpPr>
        <p:grpSpPr>
          <a:xfrm>
            <a:off x="5194300" y="1969744"/>
            <a:ext cx="6893559" cy="1049655"/>
            <a:chOff x="5194300" y="1969744"/>
            <a:chExt cx="6893559" cy="1049655"/>
          </a:xfrm>
        </p:grpSpPr>
        <p:sp>
          <p:nvSpPr>
            <p:cNvPr id="6" name="object 6"/>
            <p:cNvSpPr/>
            <p:nvPr/>
          </p:nvSpPr>
          <p:spPr>
            <a:xfrm>
              <a:off x="8768079" y="2255532"/>
              <a:ext cx="355600" cy="751840"/>
            </a:xfrm>
            <a:custGeom>
              <a:avLst/>
              <a:gdLst/>
              <a:ahLst/>
              <a:cxnLst/>
              <a:rect l="l" t="t" r="r" b="b"/>
              <a:pathLst>
                <a:path w="355600" h="751839">
                  <a:moveTo>
                    <a:pt x="355193" y="0"/>
                  </a:moveTo>
                  <a:lnTo>
                    <a:pt x="0" y="0"/>
                  </a:lnTo>
                  <a:lnTo>
                    <a:pt x="0" y="751827"/>
                  </a:lnTo>
                  <a:lnTo>
                    <a:pt x="355193" y="751827"/>
                  </a:lnTo>
                  <a:lnTo>
                    <a:pt x="355193" y="0"/>
                  </a:lnTo>
                  <a:close/>
                </a:path>
              </a:pathLst>
            </a:custGeom>
            <a:solidFill>
              <a:srgbClr val="4471C4"/>
            </a:solidFill>
          </p:spPr>
          <p:txBody>
            <a:bodyPr wrap="square" lIns="0" tIns="0" rIns="0" bIns="0" rtlCol="0"/>
            <a:lstStyle/>
            <a:p>
              <a:endParaRPr/>
            </a:p>
          </p:txBody>
        </p:sp>
        <p:sp>
          <p:nvSpPr>
            <p:cNvPr id="7" name="object 7"/>
            <p:cNvSpPr/>
            <p:nvPr/>
          </p:nvSpPr>
          <p:spPr>
            <a:xfrm>
              <a:off x="8773159" y="2260612"/>
              <a:ext cx="355600" cy="751840"/>
            </a:xfrm>
            <a:custGeom>
              <a:avLst/>
              <a:gdLst/>
              <a:ahLst/>
              <a:cxnLst/>
              <a:rect l="l" t="t" r="r" b="b"/>
              <a:pathLst>
                <a:path w="355600" h="751839">
                  <a:moveTo>
                    <a:pt x="0" y="751827"/>
                  </a:moveTo>
                  <a:lnTo>
                    <a:pt x="355193" y="751827"/>
                  </a:lnTo>
                  <a:lnTo>
                    <a:pt x="355193" y="0"/>
                  </a:lnTo>
                  <a:lnTo>
                    <a:pt x="0" y="0"/>
                  </a:lnTo>
                  <a:lnTo>
                    <a:pt x="0" y="751827"/>
                  </a:lnTo>
                  <a:close/>
                </a:path>
              </a:pathLst>
            </a:custGeom>
            <a:ln w="12700">
              <a:solidFill>
                <a:srgbClr val="2E528F"/>
              </a:solidFill>
            </a:ln>
          </p:spPr>
          <p:txBody>
            <a:bodyPr wrap="square" lIns="0" tIns="0" rIns="0" bIns="0" rtlCol="0"/>
            <a:lstStyle/>
            <a:p>
              <a:endParaRPr/>
            </a:p>
          </p:txBody>
        </p:sp>
        <p:sp>
          <p:nvSpPr>
            <p:cNvPr id="8" name="object 8"/>
            <p:cNvSpPr/>
            <p:nvPr/>
          </p:nvSpPr>
          <p:spPr>
            <a:xfrm>
              <a:off x="7397876" y="3002280"/>
              <a:ext cx="4687570" cy="0"/>
            </a:xfrm>
            <a:custGeom>
              <a:avLst/>
              <a:gdLst/>
              <a:ahLst/>
              <a:cxnLst/>
              <a:rect l="l" t="t" r="r" b="b"/>
              <a:pathLst>
                <a:path w="4687570">
                  <a:moveTo>
                    <a:pt x="0" y="0"/>
                  </a:moveTo>
                  <a:lnTo>
                    <a:pt x="4687062" y="0"/>
                  </a:lnTo>
                </a:path>
              </a:pathLst>
            </a:custGeom>
            <a:ln w="4798">
              <a:solidFill>
                <a:srgbClr val="000000"/>
              </a:solidFill>
            </a:ln>
          </p:spPr>
          <p:txBody>
            <a:bodyPr wrap="square" lIns="0" tIns="0" rIns="0" bIns="0" rtlCol="0"/>
            <a:lstStyle/>
            <a:p>
              <a:endParaRPr/>
            </a:p>
          </p:txBody>
        </p:sp>
        <p:sp>
          <p:nvSpPr>
            <p:cNvPr id="9" name="object 9"/>
            <p:cNvSpPr/>
            <p:nvPr/>
          </p:nvSpPr>
          <p:spPr>
            <a:xfrm>
              <a:off x="5196840" y="3002280"/>
              <a:ext cx="1849755" cy="0"/>
            </a:xfrm>
            <a:custGeom>
              <a:avLst/>
              <a:gdLst/>
              <a:ahLst/>
              <a:cxnLst/>
              <a:rect l="l" t="t" r="r" b="b"/>
              <a:pathLst>
                <a:path w="1849754">
                  <a:moveTo>
                    <a:pt x="0" y="0"/>
                  </a:moveTo>
                  <a:lnTo>
                    <a:pt x="208280" y="0"/>
                  </a:lnTo>
                </a:path>
                <a:path w="1849754">
                  <a:moveTo>
                    <a:pt x="563473" y="0"/>
                  </a:moveTo>
                  <a:lnTo>
                    <a:pt x="1849246" y="0"/>
                  </a:lnTo>
                </a:path>
              </a:pathLst>
            </a:custGeom>
            <a:ln w="4798">
              <a:solidFill>
                <a:srgbClr val="000000"/>
              </a:solidFill>
            </a:ln>
          </p:spPr>
          <p:txBody>
            <a:bodyPr wrap="square" lIns="0" tIns="0" rIns="0" bIns="0" rtlCol="0"/>
            <a:lstStyle/>
            <a:p>
              <a:endParaRPr/>
            </a:p>
          </p:txBody>
        </p:sp>
        <p:sp>
          <p:nvSpPr>
            <p:cNvPr id="10" name="object 10"/>
            <p:cNvSpPr/>
            <p:nvPr/>
          </p:nvSpPr>
          <p:spPr>
            <a:xfrm>
              <a:off x="5196840" y="3012440"/>
              <a:ext cx="6888480" cy="0"/>
            </a:xfrm>
            <a:custGeom>
              <a:avLst/>
              <a:gdLst/>
              <a:ahLst/>
              <a:cxnLst/>
              <a:rect l="l" t="t" r="r" b="b"/>
              <a:pathLst>
                <a:path w="6888480">
                  <a:moveTo>
                    <a:pt x="0" y="0"/>
                  </a:moveTo>
                  <a:lnTo>
                    <a:pt x="6888099" y="0"/>
                  </a:lnTo>
                </a:path>
              </a:pathLst>
            </a:custGeom>
            <a:ln w="4798">
              <a:solidFill>
                <a:srgbClr val="000000"/>
              </a:solidFill>
            </a:ln>
          </p:spPr>
          <p:txBody>
            <a:bodyPr wrap="square" lIns="0" tIns="0" rIns="0" bIns="0" rtlCol="0"/>
            <a:lstStyle/>
            <a:p>
              <a:endParaRPr/>
            </a:p>
          </p:txBody>
        </p:sp>
        <p:sp>
          <p:nvSpPr>
            <p:cNvPr id="11" name="object 11"/>
            <p:cNvSpPr/>
            <p:nvPr/>
          </p:nvSpPr>
          <p:spPr>
            <a:xfrm>
              <a:off x="5196840" y="3006407"/>
              <a:ext cx="6888480" cy="6350"/>
            </a:xfrm>
            <a:custGeom>
              <a:avLst/>
              <a:gdLst/>
              <a:ahLst/>
              <a:cxnLst/>
              <a:rect l="l" t="t" r="r" b="b"/>
              <a:pathLst>
                <a:path w="6888480" h="6350">
                  <a:moveTo>
                    <a:pt x="0" y="0"/>
                  </a:moveTo>
                  <a:lnTo>
                    <a:pt x="6888099" y="0"/>
                  </a:lnTo>
                </a:path>
                <a:path w="6888480" h="6350">
                  <a:moveTo>
                    <a:pt x="0" y="6350"/>
                  </a:moveTo>
                  <a:lnTo>
                    <a:pt x="6888099" y="6350"/>
                  </a:lnTo>
                </a:path>
              </a:pathLst>
            </a:custGeom>
            <a:ln w="3175">
              <a:solidFill>
                <a:srgbClr val="000000"/>
              </a:solidFill>
            </a:ln>
          </p:spPr>
          <p:txBody>
            <a:bodyPr wrap="square" lIns="0" tIns="0" rIns="0" bIns="0" rtlCol="0"/>
            <a:lstStyle/>
            <a:p>
              <a:endParaRPr/>
            </a:p>
          </p:txBody>
        </p:sp>
        <p:sp>
          <p:nvSpPr>
            <p:cNvPr id="12" name="object 12"/>
            <p:cNvSpPr/>
            <p:nvPr/>
          </p:nvSpPr>
          <p:spPr>
            <a:xfrm>
              <a:off x="5405120" y="1971014"/>
              <a:ext cx="355600" cy="1036319"/>
            </a:xfrm>
            <a:custGeom>
              <a:avLst/>
              <a:gdLst/>
              <a:ahLst/>
              <a:cxnLst/>
              <a:rect l="l" t="t" r="r" b="b"/>
              <a:pathLst>
                <a:path w="355600" h="1036319">
                  <a:moveTo>
                    <a:pt x="355193" y="0"/>
                  </a:moveTo>
                  <a:lnTo>
                    <a:pt x="0" y="0"/>
                  </a:lnTo>
                  <a:lnTo>
                    <a:pt x="0" y="1035710"/>
                  </a:lnTo>
                  <a:lnTo>
                    <a:pt x="355193" y="1035710"/>
                  </a:lnTo>
                  <a:lnTo>
                    <a:pt x="355193" y="0"/>
                  </a:lnTo>
                  <a:close/>
                </a:path>
              </a:pathLst>
            </a:custGeom>
            <a:solidFill>
              <a:srgbClr val="4471C4"/>
            </a:solidFill>
          </p:spPr>
          <p:txBody>
            <a:bodyPr wrap="square" lIns="0" tIns="0" rIns="0" bIns="0" rtlCol="0"/>
            <a:lstStyle/>
            <a:p>
              <a:endParaRPr/>
            </a:p>
          </p:txBody>
        </p:sp>
        <p:sp>
          <p:nvSpPr>
            <p:cNvPr id="13" name="object 13"/>
            <p:cNvSpPr/>
            <p:nvPr/>
          </p:nvSpPr>
          <p:spPr>
            <a:xfrm>
              <a:off x="5410200" y="1976094"/>
              <a:ext cx="355600" cy="1036319"/>
            </a:xfrm>
            <a:custGeom>
              <a:avLst/>
              <a:gdLst/>
              <a:ahLst/>
              <a:cxnLst/>
              <a:rect l="l" t="t" r="r" b="b"/>
              <a:pathLst>
                <a:path w="355600" h="1036319">
                  <a:moveTo>
                    <a:pt x="0" y="1035710"/>
                  </a:moveTo>
                  <a:lnTo>
                    <a:pt x="355193" y="1035710"/>
                  </a:lnTo>
                  <a:lnTo>
                    <a:pt x="355193" y="0"/>
                  </a:lnTo>
                  <a:lnTo>
                    <a:pt x="0" y="0"/>
                  </a:lnTo>
                  <a:lnTo>
                    <a:pt x="0" y="1035710"/>
                  </a:lnTo>
                  <a:close/>
                </a:path>
              </a:pathLst>
            </a:custGeom>
            <a:ln w="12700">
              <a:solidFill>
                <a:srgbClr val="2E528F"/>
              </a:solidFill>
            </a:ln>
          </p:spPr>
          <p:txBody>
            <a:bodyPr wrap="square" lIns="0" tIns="0" rIns="0" bIns="0" rtlCol="0"/>
            <a:lstStyle/>
            <a:p>
              <a:endParaRPr/>
            </a:p>
          </p:txBody>
        </p:sp>
        <p:sp>
          <p:nvSpPr>
            <p:cNvPr id="14" name="object 14"/>
            <p:cNvSpPr/>
            <p:nvPr/>
          </p:nvSpPr>
          <p:spPr>
            <a:xfrm>
              <a:off x="10434320" y="2905776"/>
              <a:ext cx="355600" cy="91440"/>
            </a:xfrm>
            <a:custGeom>
              <a:avLst/>
              <a:gdLst/>
              <a:ahLst/>
              <a:cxnLst/>
              <a:rect l="l" t="t" r="r" b="b"/>
              <a:pathLst>
                <a:path w="355600" h="91439">
                  <a:moveTo>
                    <a:pt x="355193" y="0"/>
                  </a:moveTo>
                  <a:lnTo>
                    <a:pt x="0" y="0"/>
                  </a:lnTo>
                  <a:lnTo>
                    <a:pt x="0" y="91423"/>
                  </a:lnTo>
                  <a:lnTo>
                    <a:pt x="355193" y="91423"/>
                  </a:lnTo>
                  <a:lnTo>
                    <a:pt x="355193" y="0"/>
                  </a:lnTo>
                  <a:close/>
                </a:path>
              </a:pathLst>
            </a:custGeom>
            <a:solidFill>
              <a:srgbClr val="4471C4"/>
            </a:solidFill>
          </p:spPr>
          <p:txBody>
            <a:bodyPr wrap="square" lIns="0" tIns="0" rIns="0" bIns="0" rtlCol="0"/>
            <a:lstStyle/>
            <a:p>
              <a:endParaRPr/>
            </a:p>
          </p:txBody>
        </p:sp>
        <p:sp>
          <p:nvSpPr>
            <p:cNvPr id="15" name="object 15"/>
            <p:cNvSpPr/>
            <p:nvPr/>
          </p:nvSpPr>
          <p:spPr>
            <a:xfrm>
              <a:off x="10439400" y="2910856"/>
              <a:ext cx="355600" cy="91440"/>
            </a:xfrm>
            <a:custGeom>
              <a:avLst/>
              <a:gdLst/>
              <a:ahLst/>
              <a:cxnLst/>
              <a:rect l="l" t="t" r="r" b="b"/>
              <a:pathLst>
                <a:path w="355600" h="91439">
                  <a:moveTo>
                    <a:pt x="0" y="91423"/>
                  </a:moveTo>
                  <a:lnTo>
                    <a:pt x="355193" y="91423"/>
                  </a:lnTo>
                  <a:lnTo>
                    <a:pt x="355193" y="0"/>
                  </a:lnTo>
                  <a:lnTo>
                    <a:pt x="0" y="0"/>
                  </a:lnTo>
                  <a:lnTo>
                    <a:pt x="0" y="91423"/>
                  </a:lnTo>
                  <a:close/>
                </a:path>
              </a:pathLst>
            </a:custGeom>
            <a:ln w="12700">
              <a:solidFill>
                <a:srgbClr val="2E528F"/>
              </a:solidFill>
            </a:ln>
          </p:spPr>
          <p:txBody>
            <a:bodyPr wrap="square" lIns="0" tIns="0" rIns="0" bIns="0" rtlCol="0"/>
            <a:lstStyle/>
            <a:p>
              <a:endParaRPr/>
            </a:p>
          </p:txBody>
        </p:sp>
      </p:grpSp>
      <p:sp>
        <p:nvSpPr>
          <p:cNvPr id="16" name="object 16"/>
          <p:cNvSpPr txBox="1"/>
          <p:nvPr/>
        </p:nvSpPr>
        <p:spPr>
          <a:xfrm>
            <a:off x="4479925" y="4382389"/>
            <a:ext cx="5871845" cy="768985"/>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Generative</a:t>
            </a:r>
            <a:r>
              <a:rPr sz="2400" spc="-60" dirty="0">
                <a:latin typeface="Calibri"/>
                <a:cs typeface="Calibri"/>
              </a:rPr>
              <a:t> </a:t>
            </a:r>
            <a:r>
              <a:rPr sz="2400" dirty="0">
                <a:latin typeface="Calibri"/>
                <a:cs typeface="Calibri"/>
              </a:rPr>
              <a:t>model:</a:t>
            </a:r>
            <a:r>
              <a:rPr sz="2400" spc="-150" dirty="0">
                <a:latin typeface="Calibri"/>
                <a:cs typeface="Calibri"/>
              </a:rPr>
              <a:t> </a:t>
            </a:r>
            <a:r>
              <a:rPr sz="2400" dirty="0">
                <a:latin typeface="Calibri"/>
                <a:cs typeface="Calibri"/>
              </a:rPr>
              <a:t>All</a:t>
            </a:r>
            <a:r>
              <a:rPr sz="2400" spc="40" dirty="0">
                <a:latin typeface="Calibri"/>
                <a:cs typeface="Calibri"/>
              </a:rPr>
              <a:t> </a:t>
            </a:r>
            <a:r>
              <a:rPr sz="2400" dirty="0">
                <a:latin typeface="Calibri"/>
                <a:cs typeface="Calibri"/>
              </a:rPr>
              <a:t>possible</a:t>
            </a:r>
            <a:r>
              <a:rPr sz="2400" spc="-195" dirty="0">
                <a:latin typeface="Calibri"/>
                <a:cs typeface="Calibri"/>
              </a:rPr>
              <a:t> </a:t>
            </a:r>
            <a:r>
              <a:rPr sz="2400" dirty="0">
                <a:latin typeface="Calibri"/>
                <a:cs typeface="Calibri"/>
              </a:rPr>
              <a:t>images</a:t>
            </a:r>
            <a:r>
              <a:rPr sz="2400" spc="-35" dirty="0">
                <a:latin typeface="Calibri"/>
                <a:cs typeface="Calibri"/>
              </a:rPr>
              <a:t> </a:t>
            </a:r>
            <a:r>
              <a:rPr sz="2400" spc="-10" dirty="0">
                <a:latin typeface="Calibri"/>
                <a:cs typeface="Calibri"/>
              </a:rPr>
              <a:t>compete</a:t>
            </a:r>
            <a:endParaRPr sz="2400">
              <a:latin typeface="Calibri"/>
              <a:cs typeface="Calibri"/>
            </a:endParaRPr>
          </a:p>
          <a:p>
            <a:pPr marL="12700">
              <a:lnSpc>
                <a:spcPct val="100000"/>
              </a:lnSpc>
              <a:spcBef>
                <a:spcPts val="85"/>
              </a:spcBef>
            </a:pPr>
            <a:r>
              <a:rPr sz="2400" dirty="0">
                <a:latin typeface="Calibri"/>
                <a:cs typeface="Calibri"/>
              </a:rPr>
              <a:t>with</a:t>
            </a:r>
            <a:r>
              <a:rPr sz="2400" spc="-70" dirty="0">
                <a:latin typeface="Calibri"/>
                <a:cs typeface="Calibri"/>
              </a:rPr>
              <a:t> </a:t>
            </a:r>
            <a:r>
              <a:rPr sz="2400" dirty="0">
                <a:latin typeface="Calibri"/>
                <a:cs typeface="Calibri"/>
              </a:rPr>
              <a:t>each</a:t>
            </a:r>
            <a:r>
              <a:rPr sz="2400" spc="-65" dirty="0">
                <a:latin typeface="Calibri"/>
                <a:cs typeface="Calibri"/>
              </a:rPr>
              <a:t> </a:t>
            </a:r>
            <a:r>
              <a:rPr sz="2400" dirty="0">
                <a:latin typeface="Calibri"/>
                <a:cs typeface="Calibri"/>
              </a:rPr>
              <a:t>other</a:t>
            </a:r>
            <a:r>
              <a:rPr sz="2400" spc="-35" dirty="0">
                <a:latin typeface="Calibri"/>
                <a:cs typeface="Calibri"/>
              </a:rPr>
              <a:t> </a:t>
            </a:r>
            <a:r>
              <a:rPr sz="2400" dirty="0">
                <a:latin typeface="Calibri"/>
                <a:cs typeface="Calibri"/>
              </a:rPr>
              <a:t>for</a:t>
            </a:r>
            <a:r>
              <a:rPr sz="2400" spc="-45" dirty="0">
                <a:latin typeface="Calibri"/>
                <a:cs typeface="Calibri"/>
              </a:rPr>
              <a:t> </a:t>
            </a:r>
            <a:r>
              <a:rPr sz="2400" dirty="0">
                <a:latin typeface="Calibri"/>
                <a:cs typeface="Calibri"/>
              </a:rPr>
              <a:t>probability</a:t>
            </a:r>
            <a:r>
              <a:rPr sz="2400" spc="-105" dirty="0">
                <a:latin typeface="Calibri"/>
                <a:cs typeface="Calibri"/>
              </a:rPr>
              <a:t> </a:t>
            </a:r>
            <a:r>
              <a:rPr sz="2400" spc="-20" dirty="0">
                <a:latin typeface="Calibri"/>
                <a:cs typeface="Calibri"/>
              </a:rPr>
              <a:t>mass</a:t>
            </a:r>
            <a:endParaRPr sz="2400">
              <a:latin typeface="Calibri"/>
              <a:cs typeface="Calibri"/>
            </a:endParaRPr>
          </a:p>
        </p:txBody>
      </p:sp>
      <p:sp>
        <p:nvSpPr>
          <p:cNvPr id="17" name="object 17"/>
          <p:cNvSpPr txBox="1"/>
          <p:nvPr/>
        </p:nvSpPr>
        <p:spPr>
          <a:xfrm>
            <a:off x="4479925" y="5490845"/>
            <a:ext cx="5328920" cy="1283335"/>
          </a:xfrm>
          <a:prstGeom prst="rect">
            <a:avLst/>
          </a:prstGeom>
        </p:spPr>
        <p:txBody>
          <a:bodyPr vert="horz" wrap="square" lIns="0" tIns="1905" rIns="0" bIns="0" rtlCol="0">
            <a:spAutoFit/>
          </a:bodyPr>
          <a:lstStyle/>
          <a:p>
            <a:pPr marL="12700" marR="5080">
              <a:lnSpc>
                <a:spcPct val="103000"/>
              </a:lnSpc>
              <a:spcBef>
                <a:spcPts val="15"/>
              </a:spcBef>
            </a:pPr>
            <a:r>
              <a:rPr sz="2400" dirty="0">
                <a:latin typeface="Calibri"/>
                <a:cs typeface="Calibri"/>
              </a:rPr>
              <a:t>Model</a:t>
            </a:r>
            <a:r>
              <a:rPr sz="2400" spc="-95" dirty="0">
                <a:latin typeface="Calibri"/>
                <a:cs typeface="Calibri"/>
              </a:rPr>
              <a:t> </a:t>
            </a:r>
            <a:r>
              <a:rPr sz="2400" dirty="0">
                <a:latin typeface="Calibri"/>
                <a:cs typeface="Calibri"/>
              </a:rPr>
              <a:t>can</a:t>
            </a:r>
            <a:r>
              <a:rPr sz="2400" spc="-15" dirty="0">
                <a:latin typeface="Calibri"/>
                <a:cs typeface="Calibri"/>
              </a:rPr>
              <a:t> </a:t>
            </a:r>
            <a:r>
              <a:rPr sz="2400" dirty="0">
                <a:latin typeface="Calibri"/>
                <a:cs typeface="Calibri"/>
              </a:rPr>
              <a:t>“reject” unreasonable</a:t>
            </a:r>
            <a:r>
              <a:rPr sz="2400" spc="-5" dirty="0">
                <a:latin typeface="Calibri"/>
                <a:cs typeface="Calibri"/>
              </a:rPr>
              <a:t> </a:t>
            </a:r>
            <a:r>
              <a:rPr sz="2400" dirty="0">
                <a:latin typeface="Calibri"/>
                <a:cs typeface="Calibri"/>
              </a:rPr>
              <a:t>inputs</a:t>
            </a:r>
            <a:r>
              <a:rPr sz="2400" spc="-85" dirty="0">
                <a:latin typeface="Calibri"/>
                <a:cs typeface="Calibri"/>
              </a:rPr>
              <a:t> </a:t>
            </a:r>
            <a:r>
              <a:rPr sz="2400" spc="-25" dirty="0">
                <a:latin typeface="Calibri"/>
                <a:cs typeface="Calibri"/>
              </a:rPr>
              <a:t>by </a:t>
            </a:r>
            <a:r>
              <a:rPr sz="2400" dirty="0">
                <a:latin typeface="Calibri"/>
                <a:cs typeface="Calibri"/>
              </a:rPr>
              <a:t>assigning</a:t>
            </a:r>
            <a:r>
              <a:rPr sz="2400" spc="-135" dirty="0">
                <a:latin typeface="Calibri"/>
                <a:cs typeface="Calibri"/>
              </a:rPr>
              <a:t> </a:t>
            </a:r>
            <a:r>
              <a:rPr sz="2400" dirty="0">
                <a:latin typeface="Calibri"/>
                <a:cs typeface="Calibri"/>
              </a:rPr>
              <a:t>them</a:t>
            </a:r>
            <a:r>
              <a:rPr sz="2400" spc="30" dirty="0">
                <a:latin typeface="Calibri"/>
                <a:cs typeface="Calibri"/>
              </a:rPr>
              <a:t> </a:t>
            </a:r>
            <a:r>
              <a:rPr sz="2400" dirty="0">
                <a:latin typeface="Calibri"/>
                <a:cs typeface="Calibri"/>
              </a:rPr>
              <a:t>small</a:t>
            </a:r>
            <a:r>
              <a:rPr sz="2400" spc="-35" dirty="0">
                <a:latin typeface="Calibri"/>
                <a:cs typeface="Calibri"/>
              </a:rPr>
              <a:t> </a:t>
            </a:r>
            <a:r>
              <a:rPr sz="2400" spc="-10" dirty="0">
                <a:latin typeface="Calibri"/>
                <a:cs typeface="Calibri"/>
              </a:rPr>
              <a:t>values</a:t>
            </a:r>
            <a:endParaRPr sz="2400">
              <a:latin typeface="Calibri"/>
              <a:cs typeface="Calibri"/>
            </a:endParaRPr>
          </a:p>
          <a:p>
            <a:pPr marL="900430">
              <a:lnSpc>
                <a:spcPct val="100000"/>
              </a:lnSpc>
              <a:spcBef>
                <a:spcPts val="1655"/>
              </a:spcBef>
            </a:pPr>
            <a:r>
              <a:rPr sz="2000" spc="-25" dirty="0">
                <a:solidFill>
                  <a:srgbClr val="FFCA04"/>
                </a:solidFill>
                <a:latin typeface="Calibri"/>
                <a:cs typeface="Calibri"/>
              </a:rPr>
              <a:t>22</a:t>
            </a:r>
            <a:endParaRPr sz="2000">
              <a:latin typeface="Calibri"/>
              <a:cs typeface="Calibri"/>
            </a:endParaRPr>
          </a:p>
        </p:txBody>
      </p:sp>
      <p:sp>
        <p:nvSpPr>
          <p:cNvPr id="18" name="object 18"/>
          <p:cNvSpPr txBox="1"/>
          <p:nvPr/>
        </p:nvSpPr>
        <p:spPr>
          <a:xfrm>
            <a:off x="10690479" y="63817"/>
            <a:ext cx="1408430" cy="323215"/>
          </a:xfrm>
          <a:prstGeom prst="rect">
            <a:avLst/>
          </a:prstGeom>
        </p:spPr>
        <p:txBody>
          <a:bodyPr vert="horz" wrap="square" lIns="0" tIns="16510" rIns="0" bIns="0" rtlCol="0">
            <a:spAutoFit/>
          </a:bodyPr>
          <a:lstStyle/>
          <a:p>
            <a:pPr marL="12700">
              <a:lnSpc>
                <a:spcPct val="100000"/>
              </a:lnSpc>
              <a:spcBef>
                <a:spcPts val="13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Cat</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70" dirty="0">
                <a:solidFill>
                  <a:srgbClr val="0462C1"/>
                </a:solidFill>
                <a:latin typeface="Calibri"/>
                <a:cs typeface="Calibri"/>
              </a:rPr>
              <a:t> </a:t>
            </a:r>
            <a:r>
              <a:rPr sz="450" spc="-10" dirty="0">
                <a:solidFill>
                  <a:srgbClr val="999999"/>
                </a:solidFill>
                <a:latin typeface="Calibri"/>
                <a:cs typeface="Calibri"/>
              </a:rPr>
              <a:t>is</a:t>
            </a:r>
            <a:r>
              <a:rPr sz="450" spc="-40" dirty="0">
                <a:solidFill>
                  <a:srgbClr val="999999"/>
                </a:solidFill>
                <a:latin typeface="Calibri"/>
                <a:cs typeface="Calibri"/>
              </a:rPr>
              <a:t> </a:t>
            </a: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CC0</a:t>
            </a:r>
            <a:r>
              <a:rPr sz="450" u="sng" spc="6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public</a:t>
            </a:r>
            <a:r>
              <a:rPr sz="450" u="sng" spc="19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domai</a:t>
            </a:r>
            <a:r>
              <a:rPr sz="450" spc="-10" dirty="0">
                <a:solidFill>
                  <a:srgbClr val="0462C1"/>
                </a:solidFill>
                <a:latin typeface="Calibri"/>
                <a:cs typeface="Calibri"/>
              </a:rPr>
              <a:t>n</a:t>
            </a:r>
            <a:endParaRPr sz="450">
              <a:latin typeface="Calibri"/>
              <a:cs typeface="Calibri"/>
            </a:endParaRPr>
          </a:p>
          <a:p>
            <a:pPr marL="12700">
              <a:lnSpc>
                <a:spcPct val="100000"/>
              </a:lnSpc>
              <a:spcBef>
                <a:spcPts val="25"/>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Dog imag</a:t>
            </a:r>
            <a:r>
              <a:rPr sz="450" dirty="0">
                <a:solidFill>
                  <a:srgbClr val="0462C1"/>
                </a:solidFill>
                <a:latin typeface="Calibri"/>
                <a:cs typeface="Calibri"/>
              </a:rPr>
              <a:t>e</a:t>
            </a:r>
            <a:r>
              <a:rPr sz="450" spc="70" dirty="0">
                <a:solidFill>
                  <a:srgbClr val="0462C1"/>
                </a:solidFill>
                <a:latin typeface="Calibri"/>
                <a:cs typeface="Calibri"/>
              </a:rPr>
              <a:t> </a:t>
            </a:r>
            <a:r>
              <a:rPr sz="450" dirty="0">
                <a:latin typeface="Calibri"/>
                <a:cs typeface="Calibri"/>
              </a:rPr>
              <a:t>is</a:t>
            </a:r>
            <a:r>
              <a:rPr sz="450" spc="40" dirty="0">
                <a:latin typeface="Calibri"/>
                <a:cs typeface="Calibri"/>
              </a:rPr>
              <a:t> </a:t>
            </a:r>
            <a:r>
              <a:rPr sz="450" dirty="0">
                <a:latin typeface="Calibri"/>
                <a:cs typeface="Calibri"/>
              </a:rPr>
              <a:t>CC0</a:t>
            </a:r>
            <a:r>
              <a:rPr sz="450" spc="65" dirty="0">
                <a:latin typeface="Calibri"/>
                <a:cs typeface="Calibri"/>
              </a:rPr>
              <a:t> </a:t>
            </a:r>
            <a:r>
              <a:rPr sz="450" dirty="0">
                <a:latin typeface="Calibri"/>
                <a:cs typeface="Calibri"/>
              </a:rPr>
              <a:t>Public</a:t>
            </a:r>
            <a:r>
              <a:rPr sz="450" spc="190"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10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Monkey</a:t>
            </a:r>
            <a:r>
              <a:rPr sz="450" u="sng" spc="10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15" dirty="0">
                <a:solidFill>
                  <a:srgbClr val="0462C1"/>
                </a:solidFill>
                <a:latin typeface="Calibri"/>
                <a:cs typeface="Calibri"/>
              </a:rPr>
              <a:t> </a:t>
            </a:r>
            <a:r>
              <a:rPr sz="450" dirty="0">
                <a:latin typeface="Calibri"/>
                <a:cs typeface="Calibri"/>
              </a:rPr>
              <a:t>is</a:t>
            </a:r>
            <a:r>
              <a:rPr sz="450" spc="130" dirty="0">
                <a:latin typeface="Calibri"/>
                <a:cs typeface="Calibri"/>
              </a:rPr>
              <a:t> </a:t>
            </a:r>
            <a:r>
              <a:rPr sz="450" dirty="0">
                <a:latin typeface="Calibri"/>
                <a:cs typeface="Calibri"/>
              </a:rPr>
              <a:t>CC0</a:t>
            </a:r>
            <a:r>
              <a:rPr sz="450" spc="-25" dirty="0">
                <a:latin typeface="Calibri"/>
                <a:cs typeface="Calibri"/>
              </a:rPr>
              <a:t> </a:t>
            </a:r>
            <a:r>
              <a:rPr sz="450" dirty="0">
                <a:latin typeface="Calibri"/>
                <a:cs typeface="Calibri"/>
              </a:rPr>
              <a:t>Public</a:t>
            </a:r>
            <a:r>
              <a:rPr sz="450" spc="200"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20"/>
              </a:spcBef>
            </a:pPr>
            <a:r>
              <a:rPr sz="450" u="sng" spc="-2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Abstract</a:t>
            </a:r>
            <a:r>
              <a:rPr sz="450" u="sng" spc="9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image</a:t>
            </a:r>
            <a:r>
              <a:rPr sz="450" spc="90" dirty="0">
                <a:solidFill>
                  <a:srgbClr val="0462C1"/>
                </a:solidFill>
                <a:latin typeface="Calibri"/>
                <a:cs typeface="Calibri"/>
              </a:rPr>
              <a:t> </a:t>
            </a:r>
            <a:r>
              <a:rPr sz="450" dirty="0">
                <a:latin typeface="Calibri"/>
                <a:cs typeface="Calibri"/>
              </a:rPr>
              <a:t>is</a:t>
            </a:r>
            <a:r>
              <a:rPr sz="450" spc="55" dirty="0">
                <a:latin typeface="Calibri"/>
                <a:cs typeface="Calibri"/>
              </a:rPr>
              <a:t> </a:t>
            </a:r>
            <a:r>
              <a:rPr sz="450" dirty="0">
                <a:latin typeface="Calibri"/>
                <a:cs typeface="Calibri"/>
              </a:rPr>
              <a:t>free</a:t>
            </a:r>
            <a:r>
              <a:rPr sz="450" spc="80" dirty="0">
                <a:latin typeface="Calibri"/>
                <a:cs typeface="Calibri"/>
              </a:rPr>
              <a:t> </a:t>
            </a:r>
            <a:r>
              <a:rPr sz="450" dirty="0">
                <a:latin typeface="Calibri"/>
                <a:cs typeface="Calibri"/>
              </a:rPr>
              <a:t>to</a:t>
            </a:r>
            <a:r>
              <a:rPr sz="450" spc="-25" dirty="0">
                <a:latin typeface="Calibri"/>
                <a:cs typeface="Calibri"/>
              </a:rPr>
              <a:t> </a:t>
            </a:r>
            <a:r>
              <a:rPr sz="450" dirty="0">
                <a:latin typeface="Calibri"/>
                <a:cs typeface="Calibri"/>
              </a:rPr>
              <a:t>use</a:t>
            </a:r>
            <a:r>
              <a:rPr sz="450" spc="190" dirty="0">
                <a:latin typeface="Calibri"/>
                <a:cs typeface="Calibri"/>
              </a:rPr>
              <a:t> </a:t>
            </a:r>
            <a:r>
              <a:rPr sz="450" dirty="0">
                <a:latin typeface="Calibri"/>
                <a:cs typeface="Calibri"/>
              </a:rPr>
              <a:t>under</a:t>
            </a:r>
            <a:r>
              <a:rPr sz="450" spc="85" dirty="0">
                <a:latin typeface="Calibri"/>
                <a:cs typeface="Calibri"/>
              </a:rPr>
              <a:t> </a:t>
            </a:r>
            <a:r>
              <a:rPr sz="450" dirty="0">
                <a:latin typeface="Calibri"/>
                <a:cs typeface="Calibri"/>
              </a:rPr>
              <a:t>the </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Pixabay</a:t>
            </a:r>
            <a:r>
              <a:rPr sz="450" u="sng" spc="2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licens</a:t>
            </a:r>
            <a:r>
              <a:rPr sz="450" spc="-10" dirty="0">
                <a:solidFill>
                  <a:srgbClr val="0462C1"/>
                </a:solidFill>
                <a:latin typeface="Calibri"/>
                <a:cs typeface="Calibri"/>
              </a:rPr>
              <a:t>e</a:t>
            </a:r>
            <a:endParaRPr sz="450">
              <a:latin typeface="Calibri"/>
              <a:cs typeface="Calibri"/>
            </a:endParaRPr>
          </a:p>
        </p:txBody>
      </p:sp>
      <p:sp>
        <p:nvSpPr>
          <p:cNvPr id="19" name="object 19"/>
          <p:cNvSpPr txBox="1"/>
          <p:nvPr/>
        </p:nvSpPr>
        <p:spPr>
          <a:xfrm>
            <a:off x="8481441" y="1770633"/>
            <a:ext cx="779145" cy="392430"/>
          </a:xfrm>
          <a:prstGeom prst="rect">
            <a:avLst/>
          </a:prstGeom>
        </p:spPr>
        <p:txBody>
          <a:bodyPr vert="horz" wrap="square" lIns="0" tIns="13335" rIns="0" bIns="0" rtlCol="0">
            <a:spAutoFit/>
          </a:bodyPr>
          <a:lstStyle/>
          <a:p>
            <a:pPr marL="12700">
              <a:lnSpc>
                <a:spcPct val="100000"/>
              </a:lnSpc>
              <a:spcBef>
                <a:spcPts val="105"/>
              </a:spcBef>
              <a:tabLst>
                <a:tab pos="6731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20" name="object 20"/>
          <p:cNvPicPr/>
          <p:nvPr/>
        </p:nvPicPr>
        <p:blipFill>
          <a:blip r:embed="rId2" cstate="print"/>
          <a:stretch>
            <a:fillRect/>
          </a:stretch>
        </p:blipFill>
        <p:spPr>
          <a:xfrm>
            <a:off x="8757919" y="1869439"/>
            <a:ext cx="375920" cy="284479"/>
          </a:xfrm>
          <a:prstGeom prst="rect">
            <a:avLst/>
          </a:prstGeom>
        </p:spPr>
      </p:pic>
      <p:sp>
        <p:nvSpPr>
          <p:cNvPr id="21" name="object 21"/>
          <p:cNvSpPr txBox="1"/>
          <p:nvPr/>
        </p:nvSpPr>
        <p:spPr>
          <a:xfrm>
            <a:off x="10191495" y="2430462"/>
            <a:ext cx="779145" cy="391795"/>
          </a:xfrm>
          <a:prstGeom prst="rect">
            <a:avLst/>
          </a:prstGeom>
        </p:spPr>
        <p:txBody>
          <a:bodyPr vert="horz" wrap="square" lIns="0" tIns="12700" rIns="0" bIns="0" rtlCol="0">
            <a:spAutoFit/>
          </a:bodyPr>
          <a:lstStyle/>
          <a:p>
            <a:pPr marL="12700">
              <a:lnSpc>
                <a:spcPct val="100000"/>
              </a:lnSpc>
              <a:spcBef>
                <a:spcPts val="100"/>
              </a:spcBef>
              <a:tabLst>
                <a:tab pos="6731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22" name="object 22"/>
          <p:cNvPicPr/>
          <p:nvPr/>
        </p:nvPicPr>
        <p:blipFill>
          <a:blip r:embed="rId3" cstate="print"/>
          <a:stretch>
            <a:fillRect/>
          </a:stretch>
        </p:blipFill>
        <p:spPr>
          <a:xfrm>
            <a:off x="10464800" y="2499360"/>
            <a:ext cx="386079" cy="335279"/>
          </a:xfrm>
          <a:prstGeom prst="rect">
            <a:avLst/>
          </a:prstGeom>
        </p:spPr>
      </p:pic>
      <p:sp>
        <p:nvSpPr>
          <p:cNvPr id="23" name="object 23"/>
          <p:cNvSpPr txBox="1"/>
          <p:nvPr/>
        </p:nvSpPr>
        <p:spPr>
          <a:xfrm>
            <a:off x="5166105" y="1475041"/>
            <a:ext cx="779145" cy="391795"/>
          </a:xfrm>
          <a:prstGeom prst="rect">
            <a:avLst/>
          </a:prstGeom>
        </p:spPr>
        <p:txBody>
          <a:bodyPr vert="horz" wrap="square" lIns="0" tIns="12700" rIns="0" bIns="0" rtlCol="0">
            <a:spAutoFit/>
          </a:bodyPr>
          <a:lstStyle/>
          <a:p>
            <a:pPr marL="12700">
              <a:lnSpc>
                <a:spcPct val="100000"/>
              </a:lnSpc>
              <a:spcBef>
                <a:spcPts val="100"/>
              </a:spcBef>
              <a:tabLst>
                <a:tab pos="6731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grpSp>
        <p:nvGrpSpPr>
          <p:cNvPr id="24" name="object 24"/>
          <p:cNvGrpSpPr/>
          <p:nvPr/>
        </p:nvGrpSpPr>
        <p:grpSpPr>
          <a:xfrm>
            <a:off x="5445759" y="1584960"/>
            <a:ext cx="1951989" cy="1423670"/>
            <a:chOff x="5445759" y="1584960"/>
            <a:chExt cx="1951989" cy="1423670"/>
          </a:xfrm>
        </p:grpSpPr>
        <p:pic>
          <p:nvPicPr>
            <p:cNvPr id="25" name="object 25"/>
            <p:cNvPicPr/>
            <p:nvPr/>
          </p:nvPicPr>
          <p:blipFill>
            <a:blip r:embed="rId4" cstate="print"/>
            <a:stretch>
              <a:fillRect/>
            </a:stretch>
          </p:blipFill>
          <p:spPr>
            <a:xfrm>
              <a:off x="5445759" y="1584960"/>
              <a:ext cx="365760" cy="314960"/>
            </a:xfrm>
            <a:prstGeom prst="rect">
              <a:avLst/>
            </a:prstGeom>
          </p:spPr>
        </p:pic>
        <p:sp>
          <p:nvSpPr>
            <p:cNvPr id="26" name="object 26"/>
            <p:cNvSpPr/>
            <p:nvPr/>
          </p:nvSpPr>
          <p:spPr>
            <a:xfrm>
              <a:off x="7040879" y="1605280"/>
              <a:ext cx="345440" cy="1391920"/>
            </a:xfrm>
            <a:custGeom>
              <a:avLst/>
              <a:gdLst/>
              <a:ahLst/>
              <a:cxnLst/>
              <a:rect l="l" t="t" r="r" b="b"/>
              <a:pathLst>
                <a:path w="345440" h="1391920">
                  <a:moveTo>
                    <a:pt x="345046" y="0"/>
                  </a:moveTo>
                  <a:lnTo>
                    <a:pt x="0" y="0"/>
                  </a:lnTo>
                  <a:lnTo>
                    <a:pt x="0" y="1391793"/>
                  </a:lnTo>
                  <a:lnTo>
                    <a:pt x="345046" y="1391793"/>
                  </a:lnTo>
                  <a:lnTo>
                    <a:pt x="345046" y="0"/>
                  </a:lnTo>
                  <a:close/>
                </a:path>
              </a:pathLst>
            </a:custGeom>
            <a:solidFill>
              <a:srgbClr val="4471C4"/>
            </a:solidFill>
          </p:spPr>
          <p:txBody>
            <a:bodyPr wrap="square" lIns="0" tIns="0" rIns="0" bIns="0" rtlCol="0"/>
            <a:lstStyle/>
            <a:p>
              <a:endParaRPr/>
            </a:p>
          </p:txBody>
        </p:sp>
        <p:sp>
          <p:nvSpPr>
            <p:cNvPr id="27" name="object 27"/>
            <p:cNvSpPr/>
            <p:nvPr/>
          </p:nvSpPr>
          <p:spPr>
            <a:xfrm>
              <a:off x="7045959" y="1610360"/>
              <a:ext cx="345440" cy="1391920"/>
            </a:xfrm>
            <a:custGeom>
              <a:avLst/>
              <a:gdLst/>
              <a:ahLst/>
              <a:cxnLst/>
              <a:rect l="l" t="t" r="r" b="b"/>
              <a:pathLst>
                <a:path w="345440" h="1391920">
                  <a:moveTo>
                    <a:pt x="0" y="1391793"/>
                  </a:moveTo>
                  <a:lnTo>
                    <a:pt x="345046" y="1391793"/>
                  </a:lnTo>
                  <a:lnTo>
                    <a:pt x="345046" y="0"/>
                  </a:lnTo>
                  <a:lnTo>
                    <a:pt x="0" y="0"/>
                  </a:lnTo>
                  <a:lnTo>
                    <a:pt x="0" y="1391793"/>
                  </a:lnTo>
                  <a:close/>
                </a:path>
              </a:pathLst>
            </a:custGeom>
            <a:ln w="12699">
              <a:solidFill>
                <a:srgbClr val="2E528F"/>
              </a:solidFill>
            </a:ln>
          </p:spPr>
          <p:txBody>
            <a:bodyPr wrap="square" lIns="0" tIns="0" rIns="0" bIns="0" rtlCol="0"/>
            <a:lstStyle/>
            <a:p>
              <a:endParaRPr/>
            </a:p>
          </p:txBody>
        </p:sp>
      </p:grpSp>
      <p:sp>
        <p:nvSpPr>
          <p:cNvPr id="28" name="object 28"/>
          <p:cNvSpPr txBox="1"/>
          <p:nvPr/>
        </p:nvSpPr>
        <p:spPr>
          <a:xfrm>
            <a:off x="915035" y="-20239"/>
            <a:ext cx="7381875" cy="1518285"/>
          </a:xfrm>
          <a:prstGeom prst="rect">
            <a:avLst/>
          </a:prstGeom>
        </p:spPr>
        <p:txBody>
          <a:bodyPr vert="horz" wrap="square" lIns="0" tIns="335915" rIns="0" bIns="0" rtlCol="0">
            <a:spAutoFit/>
          </a:bodyPr>
          <a:lstStyle/>
          <a:p>
            <a:pPr marL="12700">
              <a:lnSpc>
                <a:spcPct val="100000"/>
              </a:lnSpc>
              <a:spcBef>
                <a:spcPts val="2645"/>
              </a:spcBef>
            </a:pPr>
            <a:r>
              <a:rPr sz="4000" b="0" spc="-10" dirty="0">
                <a:latin typeface="Calibri Light"/>
                <a:cs typeface="Calibri Light"/>
              </a:rPr>
              <a:t>Discriminative</a:t>
            </a:r>
            <a:r>
              <a:rPr sz="4000" b="0" spc="-170" dirty="0">
                <a:latin typeface="Calibri Light"/>
                <a:cs typeface="Calibri Light"/>
              </a:rPr>
              <a:t> </a:t>
            </a:r>
            <a:r>
              <a:rPr sz="4000" b="0" dirty="0">
                <a:latin typeface="Calibri Light"/>
                <a:cs typeface="Calibri Light"/>
              </a:rPr>
              <a:t>vs</a:t>
            </a:r>
            <a:r>
              <a:rPr sz="4000" b="0" spc="-120" dirty="0">
                <a:latin typeface="Calibri Light"/>
                <a:cs typeface="Calibri Light"/>
              </a:rPr>
              <a:t> </a:t>
            </a:r>
            <a:r>
              <a:rPr sz="4000" b="0" spc="-10" dirty="0">
                <a:latin typeface="Calibri Light"/>
                <a:cs typeface="Calibri Light"/>
              </a:rPr>
              <a:t>Generative</a:t>
            </a:r>
            <a:r>
              <a:rPr sz="4000" b="0" spc="-135" dirty="0">
                <a:latin typeface="Calibri Light"/>
                <a:cs typeface="Calibri Light"/>
              </a:rPr>
              <a:t> </a:t>
            </a:r>
            <a:r>
              <a:rPr sz="4000" b="0" spc="-10" dirty="0">
                <a:latin typeface="Calibri Light"/>
                <a:cs typeface="Calibri Light"/>
              </a:rPr>
              <a:t>Models</a:t>
            </a:r>
            <a:endParaRPr sz="4000">
              <a:latin typeface="Calibri Light"/>
              <a:cs typeface="Calibri Light"/>
            </a:endParaRPr>
          </a:p>
          <a:p>
            <a:pPr marR="678815" algn="r">
              <a:lnSpc>
                <a:spcPct val="100000"/>
              </a:lnSpc>
              <a:spcBef>
                <a:spcPts val="1530"/>
              </a:spcBef>
              <a:tabLst>
                <a:tab pos="660400" algn="l"/>
              </a:tabLst>
            </a:pPr>
            <a:r>
              <a:rPr sz="2400" spc="-25" dirty="0">
                <a:latin typeface="Calibri"/>
                <a:cs typeface="Calibri"/>
              </a:rPr>
              <a:t>P(</a:t>
            </a:r>
            <a:r>
              <a:rPr sz="2400" dirty="0">
                <a:latin typeface="Calibri"/>
                <a:cs typeface="Calibri"/>
              </a:rPr>
              <a:t>	</a:t>
            </a:r>
            <a:r>
              <a:rPr sz="2400" spc="-50" dirty="0">
                <a:latin typeface="Calibri"/>
                <a:cs typeface="Calibri"/>
              </a:rPr>
              <a:t>)</a:t>
            </a:r>
            <a:endParaRPr sz="2400">
              <a:latin typeface="Calibri"/>
              <a:cs typeface="Calibri"/>
            </a:endParaRPr>
          </a:p>
        </p:txBody>
      </p:sp>
      <p:pic>
        <p:nvPicPr>
          <p:cNvPr id="29" name="object 29"/>
          <p:cNvPicPr/>
          <p:nvPr/>
        </p:nvPicPr>
        <p:blipFill>
          <a:blip r:embed="rId5" cstate="print"/>
          <a:stretch>
            <a:fillRect/>
          </a:stretch>
        </p:blipFill>
        <p:spPr>
          <a:xfrm>
            <a:off x="7081519" y="1198880"/>
            <a:ext cx="406400" cy="325120"/>
          </a:xfrm>
          <a:prstGeom prst="rect">
            <a:avLst/>
          </a:prstGeom>
        </p:spPr>
      </p:pic>
      <p:pic>
        <p:nvPicPr>
          <p:cNvPr id="30" name="object 30"/>
          <p:cNvPicPr/>
          <p:nvPr/>
        </p:nvPicPr>
        <p:blipFill>
          <a:blip r:embed="rId6" cstate="print"/>
          <a:stretch>
            <a:fillRect/>
          </a:stretch>
        </p:blipFill>
        <p:spPr>
          <a:xfrm>
            <a:off x="4866640" y="3139439"/>
            <a:ext cx="1432560" cy="1239519"/>
          </a:xfrm>
          <a:prstGeom prst="rect">
            <a:avLst/>
          </a:prstGeom>
        </p:spPr>
      </p:pic>
      <p:pic>
        <p:nvPicPr>
          <p:cNvPr id="31" name="object 31"/>
          <p:cNvPicPr/>
          <p:nvPr/>
        </p:nvPicPr>
        <p:blipFill>
          <a:blip r:embed="rId5" cstate="print"/>
          <a:stretch>
            <a:fillRect/>
          </a:stretch>
        </p:blipFill>
        <p:spPr>
          <a:xfrm>
            <a:off x="6431279" y="3149600"/>
            <a:ext cx="1554479" cy="1229360"/>
          </a:xfrm>
          <a:prstGeom prst="rect">
            <a:avLst/>
          </a:prstGeom>
        </p:spPr>
      </p:pic>
      <p:pic>
        <p:nvPicPr>
          <p:cNvPr id="32" name="object 32"/>
          <p:cNvPicPr/>
          <p:nvPr/>
        </p:nvPicPr>
        <p:blipFill>
          <a:blip r:embed="rId2" cstate="print"/>
          <a:stretch>
            <a:fillRect/>
          </a:stretch>
        </p:blipFill>
        <p:spPr>
          <a:xfrm>
            <a:off x="8128000" y="3149600"/>
            <a:ext cx="1635759" cy="1229360"/>
          </a:xfrm>
          <a:prstGeom prst="rect">
            <a:avLst/>
          </a:prstGeom>
        </p:spPr>
      </p:pic>
      <p:pic>
        <p:nvPicPr>
          <p:cNvPr id="33" name="object 33"/>
          <p:cNvPicPr/>
          <p:nvPr/>
        </p:nvPicPr>
        <p:blipFill>
          <a:blip r:embed="rId3" cstate="print"/>
          <a:stretch>
            <a:fillRect/>
          </a:stretch>
        </p:blipFill>
        <p:spPr>
          <a:xfrm>
            <a:off x="9906000" y="3149600"/>
            <a:ext cx="1422400" cy="1249680"/>
          </a:xfrm>
          <a:prstGeom prst="rect">
            <a:avLst/>
          </a:prstGeom>
        </p:spPr>
      </p:pic>
      <p:sp>
        <p:nvSpPr>
          <p:cNvPr id="34" name="object 34"/>
          <p:cNvSpPr txBox="1"/>
          <p:nvPr/>
        </p:nvSpPr>
        <p:spPr>
          <a:xfrm>
            <a:off x="11520805" y="3156902"/>
            <a:ext cx="503555" cy="855980"/>
          </a:xfrm>
          <a:prstGeom prst="rect">
            <a:avLst/>
          </a:prstGeom>
        </p:spPr>
        <p:txBody>
          <a:bodyPr vert="horz" wrap="square" lIns="0" tIns="12065" rIns="0" bIns="0" rtlCol="0">
            <a:spAutoFit/>
          </a:bodyPr>
          <a:lstStyle/>
          <a:p>
            <a:pPr marL="12700">
              <a:lnSpc>
                <a:spcPct val="100000"/>
              </a:lnSpc>
              <a:spcBef>
                <a:spcPts val="95"/>
              </a:spcBef>
            </a:pPr>
            <a:r>
              <a:rPr sz="5450" spc="-5" dirty="0">
                <a:latin typeface="Calibri"/>
                <a:cs typeface="Calibri"/>
              </a:rPr>
              <a:t>…</a:t>
            </a:r>
            <a:endParaRPr sz="5450">
              <a:latin typeface="Calibri"/>
              <a:cs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5035" y="47508"/>
            <a:ext cx="7381875" cy="1410335"/>
          </a:xfrm>
          <a:prstGeom prst="rect">
            <a:avLst/>
          </a:prstGeom>
        </p:spPr>
        <p:txBody>
          <a:bodyPr vert="horz" wrap="square" lIns="0" tIns="267970" rIns="0" bIns="0" rtlCol="0">
            <a:spAutoFit/>
          </a:bodyPr>
          <a:lstStyle/>
          <a:p>
            <a:pPr marL="12700">
              <a:lnSpc>
                <a:spcPct val="100000"/>
              </a:lnSpc>
              <a:spcBef>
                <a:spcPts val="2110"/>
              </a:spcBef>
            </a:pPr>
            <a:r>
              <a:rPr sz="4000" b="0" spc="-10" dirty="0">
                <a:latin typeface="Calibri Light"/>
                <a:cs typeface="Calibri Light"/>
              </a:rPr>
              <a:t>Discriminative</a:t>
            </a:r>
            <a:r>
              <a:rPr sz="4000" b="0" spc="-170" dirty="0">
                <a:latin typeface="Calibri Light"/>
                <a:cs typeface="Calibri Light"/>
              </a:rPr>
              <a:t> </a:t>
            </a:r>
            <a:r>
              <a:rPr sz="4000" b="0" dirty="0">
                <a:latin typeface="Calibri Light"/>
                <a:cs typeface="Calibri Light"/>
              </a:rPr>
              <a:t>vs</a:t>
            </a:r>
            <a:r>
              <a:rPr sz="4000" b="0" spc="-120" dirty="0">
                <a:latin typeface="Calibri Light"/>
                <a:cs typeface="Calibri Light"/>
              </a:rPr>
              <a:t> </a:t>
            </a:r>
            <a:r>
              <a:rPr sz="4000" b="0" spc="-10" dirty="0">
                <a:latin typeface="Calibri Light"/>
                <a:cs typeface="Calibri Light"/>
              </a:rPr>
              <a:t>Generative</a:t>
            </a:r>
            <a:r>
              <a:rPr sz="4000" b="0" spc="-135" dirty="0">
                <a:latin typeface="Calibri Light"/>
                <a:cs typeface="Calibri Light"/>
              </a:rPr>
              <a:t> </a:t>
            </a:r>
            <a:r>
              <a:rPr sz="4000" b="0" spc="-10" dirty="0">
                <a:latin typeface="Calibri Light"/>
                <a:cs typeface="Calibri Light"/>
              </a:rPr>
              <a:t>Models</a:t>
            </a:r>
            <a:endParaRPr sz="4000">
              <a:latin typeface="Calibri Light"/>
              <a:cs typeface="Calibri Light"/>
            </a:endParaRPr>
          </a:p>
          <a:p>
            <a:pPr marL="3978275">
              <a:lnSpc>
                <a:spcPct val="100000"/>
              </a:lnSpc>
              <a:spcBef>
                <a:spcPts val="1210"/>
              </a:spcBef>
              <a:tabLst>
                <a:tab pos="4629150" algn="l"/>
              </a:tabLst>
            </a:pPr>
            <a:r>
              <a:rPr sz="2400" spc="-25" dirty="0">
                <a:latin typeface="Calibri"/>
                <a:cs typeface="Calibri"/>
              </a:rPr>
              <a:t>P(</a:t>
            </a:r>
            <a:r>
              <a:rPr sz="2400" dirty="0">
                <a:latin typeface="Calibri"/>
                <a:cs typeface="Calibri"/>
              </a:rPr>
              <a:t>	</a:t>
            </a:r>
            <a:r>
              <a:rPr sz="2400" spc="-10" dirty="0">
                <a:latin typeface="Calibri"/>
                <a:cs typeface="Calibri"/>
              </a:rPr>
              <a:t>|cat)</a:t>
            </a:r>
            <a:endParaRPr sz="2400">
              <a:latin typeface="Calibri"/>
              <a:cs typeface="Calibri"/>
            </a:endParaRPr>
          </a:p>
        </p:txBody>
      </p:sp>
      <p:sp>
        <p:nvSpPr>
          <p:cNvPr id="3" name="object 3"/>
          <p:cNvSpPr txBox="1"/>
          <p:nvPr/>
        </p:nvSpPr>
        <p:spPr>
          <a:xfrm>
            <a:off x="469582" y="1555114"/>
            <a:ext cx="3285490" cy="1216660"/>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Discriminative</a:t>
            </a:r>
            <a:r>
              <a:rPr sz="2800" b="1" spc="-150" dirty="0">
                <a:latin typeface="Calibri"/>
                <a:cs typeface="Calibri"/>
              </a:rPr>
              <a:t> </a:t>
            </a:r>
            <a:r>
              <a:rPr sz="2800" b="1" spc="-10" dirty="0">
                <a:latin typeface="Calibri"/>
                <a:cs typeface="Calibri"/>
              </a:rPr>
              <a:t>Model: </a:t>
            </a:r>
            <a:r>
              <a:rPr sz="2800" dirty="0">
                <a:latin typeface="Calibri"/>
                <a:cs typeface="Calibri"/>
              </a:rPr>
              <a:t>Learn</a:t>
            </a:r>
            <a:r>
              <a:rPr sz="2800" spc="-30"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10" dirty="0">
                <a:latin typeface="Calibri"/>
                <a:cs typeface="Calibri"/>
              </a:rPr>
              <a:t>p(y|x)</a:t>
            </a:r>
            <a:endParaRPr sz="2800">
              <a:latin typeface="Calibri"/>
              <a:cs typeface="Calibri"/>
            </a:endParaRPr>
          </a:p>
        </p:txBody>
      </p:sp>
      <p:sp>
        <p:nvSpPr>
          <p:cNvPr id="4" name="object 4"/>
          <p:cNvSpPr txBox="1"/>
          <p:nvPr/>
        </p:nvSpPr>
        <p:spPr>
          <a:xfrm>
            <a:off x="469582" y="3349879"/>
            <a:ext cx="2806065" cy="1216660"/>
          </a:xfrm>
          <a:prstGeom prst="rect">
            <a:avLst/>
          </a:prstGeom>
        </p:spPr>
        <p:txBody>
          <a:bodyPr vert="horz" wrap="square" lIns="0" tIns="58419" rIns="0" bIns="0" rtlCol="0">
            <a:spAutoFit/>
          </a:bodyPr>
          <a:lstStyle/>
          <a:p>
            <a:pPr marL="12700" marR="5080" algn="just">
              <a:lnSpc>
                <a:spcPct val="89400"/>
              </a:lnSpc>
              <a:spcBef>
                <a:spcPts val="459"/>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3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p:txBody>
      </p:sp>
      <p:sp>
        <p:nvSpPr>
          <p:cNvPr id="5" name="object 5"/>
          <p:cNvSpPr txBox="1"/>
          <p:nvPr/>
        </p:nvSpPr>
        <p:spPr>
          <a:xfrm>
            <a:off x="294640" y="4968240"/>
            <a:ext cx="3779520" cy="1188720"/>
          </a:xfrm>
          <a:prstGeom prst="rect">
            <a:avLst/>
          </a:prstGeom>
          <a:ln w="63500">
            <a:solidFill>
              <a:srgbClr val="2E528F"/>
            </a:solidFill>
          </a:ln>
        </p:spPr>
        <p:txBody>
          <a:bodyPr vert="horz" wrap="square" lIns="0" tIns="233045" rIns="0" bIns="0" rtlCol="0">
            <a:spAutoFit/>
          </a:bodyPr>
          <a:lstStyle/>
          <a:p>
            <a:pPr marL="187960" marR="173355">
              <a:lnSpc>
                <a:spcPts val="3040"/>
              </a:lnSpc>
              <a:spcBef>
                <a:spcPts val="1835"/>
              </a:spcBef>
            </a:pPr>
            <a:r>
              <a:rPr sz="2800" b="1" dirty="0">
                <a:latin typeface="Calibri"/>
                <a:cs typeface="Calibri"/>
              </a:rPr>
              <a:t>Conditional</a:t>
            </a:r>
            <a:r>
              <a:rPr sz="2800" b="1" spc="-95"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0" dirty="0">
                <a:latin typeface="Calibri"/>
                <a:cs typeface="Calibri"/>
              </a:rPr>
              <a:t> </a:t>
            </a:r>
            <a:r>
              <a:rPr sz="2800" spc="-10" dirty="0">
                <a:latin typeface="Calibri"/>
                <a:cs typeface="Calibri"/>
              </a:rPr>
              <a:t>p(x|y)</a:t>
            </a:r>
            <a:endParaRPr sz="2800">
              <a:latin typeface="Calibri"/>
              <a:cs typeface="Calibri"/>
            </a:endParaRPr>
          </a:p>
        </p:txBody>
      </p:sp>
      <p:grpSp>
        <p:nvGrpSpPr>
          <p:cNvPr id="6" name="object 6"/>
          <p:cNvGrpSpPr/>
          <p:nvPr/>
        </p:nvGrpSpPr>
        <p:grpSpPr>
          <a:xfrm>
            <a:off x="5194617" y="1583753"/>
            <a:ext cx="6892925" cy="805180"/>
            <a:chOff x="5194617" y="1583753"/>
            <a:chExt cx="6892925" cy="805180"/>
          </a:xfrm>
        </p:grpSpPr>
        <p:sp>
          <p:nvSpPr>
            <p:cNvPr id="7" name="object 7"/>
            <p:cNvSpPr/>
            <p:nvPr/>
          </p:nvSpPr>
          <p:spPr>
            <a:xfrm>
              <a:off x="8768079" y="2092998"/>
              <a:ext cx="355600" cy="284480"/>
            </a:xfrm>
            <a:custGeom>
              <a:avLst/>
              <a:gdLst/>
              <a:ahLst/>
              <a:cxnLst/>
              <a:rect l="l" t="t" r="r" b="b"/>
              <a:pathLst>
                <a:path w="355600" h="284480">
                  <a:moveTo>
                    <a:pt x="355193" y="0"/>
                  </a:moveTo>
                  <a:lnTo>
                    <a:pt x="0" y="0"/>
                  </a:lnTo>
                  <a:lnTo>
                    <a:pt x="0" y="283933"/>
                  </a:lnTo>
                  <a:lnTo>
                    <a:pt x="355193" y="283933"/>
                  </a:lnTo>
                  <a:lnTo>
                    <a:pt x="355193" y="0"/>
                  </a:lnTo>
                  <a:close/>
                </a:path>
              </a:pathLst>
            </a:custGeom>
            <a:solidFill>
              <a:srgbClr val="4471C4"/>
            </a:solidFill>
          </p:spPr>
          <p:txBody>
            <a:bodyPr wrap="square" lIns="0" tIns="0" rIns="0" bIns="0" rtlCol="0"/>
            <a:lstStyle/>
            <a:p>
              <a:endParaRPr/>
            </a:p>
          </p:txBody>
        </p:sp>
        <p:sp>
          <p:nvSpPr>
            <p:cNvPr id="8" name="object 8"/>
            <p:cNvSpPr/>
            <p:nvPr/>
          </p:nvSpPr>
          <p:spPr>
            <a:xfrm>
              <a:off x="8773159" y="2098078"/>
              <a:ext cx="355600" cy="284480"/>
            </a:xfrm>
            <a:custGeom>
              <a:avLst/>
              <a:gdLst/>
              <a:ahLst/>
              <a:cxnLst/>
              <a:rect l="l" t="t" r="r" b="b"/>
              <a:pathLst>
                <a:path w="355600" h="284480">
                  <a:moveTo>
                    <a:pt x="0" y="283933"/>
                  </a:moveTo>
                  <a:lnTo>
                    <a:pt x="355193" y="283933"/>
                  </a:lnTo>
                  <a:lnTo>
                    <a:pt x="355193" y="0"/>
                  </a:lnTo>
                  <a:lnTo>
                    <a:pt x="0" y="0"/>
                  </a:lnTo>
                  <a:lnTo>
                    <a:pt x="0" y="283933"/>
                  </a:lnTo>
                  <a:close/>
                </a:path>
              </a:pathLst>
            </a:custGeom>
            <a:ln w="12700">
              <a:solidFill>
                <a:srgbClr val="2E528F"/>
              </a:solidFill>
            </a:ln>
          </p:spPr>
          <p:txBody>
            <a:bodyPr wrap="square" lIns="0" tIns="0" rIns="0" bIns="0" rtlCol="0"/>
            <a:lstStyle/>
            <a:p>
              <a:endParaRPr/>
            </a:p>
          </p:txBody>
        </p:sp>
        <p:sp>
          <p:nvSpPr>
            <p:cNvPr id="9" name="object 9"/>
            <p:cNvSpPr/>
            <p:nvPr/>
          </p:nvSpPr>
          <p:spPr>
            <a:xfrm>
              <a:off x="5196839" y="2372360"/>
              <a:ext cx="6888480" cy="10160"/>
            </a:xfrm>
            <a:custGeom>
              <a:avLst/>
              <a:gdLst/>
              <a:ahLst/>
              <a:cxnLst/>
              <a:rect l="l" t="t" r="r" b="b"/>
              <a:pathLst>
                <a:path w="6888480" h="10160">
                  <a:moveTo>
                    <a:pt x="0" y="0"/>
                  </a:moveTo>
                  <a:lnTo>
                    <a:pt x="6888099" y="0"/>
                  </a:lnTo>
                </a:path>
                <a:path w="6888480" h="10160">
                  <a:moveTo>
                    <a:pt x="0" y="10160"/>
                  </a:moveTo>
                  <a:lnTo>
                    <a:pt x="6888099" y="10160"/>
                  </a:lnTo>
                </a:path>
              </a:pathLst>
            </a:custGeom>
            <a:ln w="4388">
              <a:solidFill>
                <a:srgbClr val="000000"/>
              </a:solidFill>
            </a:ln>
          </p:spPr>
          <p:txBody>
            <a:bodyPr wrap="square" lIns="0" tIns="0" rIns="0" bIns="0" rtlCol="0"/>
            <a:lstStyle/>
            <a:p>
              <a:endParaRPr/>
            </a:p>
          </p:txBody>
        </p:sp>
        <p:sp>
          <p:nvSpPr>
            <p:cNvPr id="10" name="object 10"/>
            <p:cNvSpPr/>
            <p:nvPr/>
          </p:nvSpPr>
          <p:spPr>
            <a:xfrm>
              <a:off x="5405119" y="1585023"/>
              <a:ext cx="355600" cy="782320"/>
            </a:xfrm>
            <a:custGeom>
              <a:avLst/>
              <a:gdLst/>
              <a:ahLst/>
              <a:cxnLst/>
              <a:rect l="l" t="t" r="r" b="b"/>
              <a:pathLst>
                <a:path w="355600" h="782319">
                  <a:moveTo>
                    <a:pt x="355193" y="0"/>
                  </a:moveTo>
                  <a:lnTo>
                    <a:pt x="0" y="0"/>
                  </a:lnTo>
                  <a:lnTo>
                    <a:pt x="0" y="781875"/>
                  </a:lnTo>
                  <a:lnTo>
                    <a:pt x="355193" y="781875"/>
                  </a:lnTo>
                  <a:lnTo>
                    <a:pt x="355193" y="0"/>
                  </a:lnTo>
                  <a:close/>
                </a:path>
              </a:pathLst>
            </a:custGeom>
            <a:solidFill>
              <a:srgbClr val="4471C4"/>
            </a:solidFill>
          </p:spPr>
          <p:txBody>
            <a:bodyPr wrap="square" lIns="0" tIns="0" rIns="0" bIns="0" rtlCol="0"/>
            <a:lstStyle/>
            <a:p>
              <a:endParaRPr/>
            </a:p>
          </p:txBody>
        </p:sp>
        <p:sp>
          <p:nvSpPr>
            <p:cNvPr id="11" name="object 11"/>
            <p:cNvSpPr/>
            <p:nvPr/>
          </p:nvSpPr>
          <p:spPr>
            <a:xfrm>
              <a:off x="5410199" y="1590103"/>
              <a:ext cx="355600" cy="782320"/>
            </a:xfrm>
            <a:custGeom>
              <a:avLst/>
              <a:gdLst/>
              <a:ahLst/>
              <a:cxnLst/>
              <a:rect l="l" t="t" r="r" b="b"/>
              <a:pathLst>
                <a:path w="355600" h="782319">
                  <a:moveTo>
                    <a:pt x="0" y="781875"/>
                  </a:moveTo>
                  <a:lnTo>
                    <a:pt x="355193" y="781875"/>
                  </a:lnTo>
                  <a:lnTo>
                    <a:pt x="355193" y="0"/>
                  </a:lnTo>
                  <a:lnTo>
                    <a:pt x="0" y="0"/>
                  </a:lnTo>
                  <a:lnTo>
                    <a:pt x="0" y="781875"/>
                  </a:lnTo>
                  <a:close/>
                </a:path>
              </a:pathLst>
            </a:custGeom>
            <a:ln w="12700">
              <a:solidFill>
                <a:srgbClr val="2E528F"/>
              </a:solidFill>
            </a:ln>
          </p:spPr>
          <p:txBody>
            <a:bodyPr wrap="square" lIns="0" tIns="0" rIns="0" bIns="0" rtlCol="0"/>
            <a:lstStyle/>
            <a:p>
              <a:endParaRPr/>
            </a:p>
          </p:txBody>
        </p:sp>
        <p:sp>
          <p:nvSpPr>
            <p:cNvPr id="12" name="object 12"/>
            <p:cNvSpPr/>
            <p:nvPr/>
          </p:nvSpPr>
          <p:spPr>
            <a:xfrm>
              <a:off x="10434320" y="2265696"/>
              <a:ext cx="355600" cy="91440"/>
            </a:xfrm>
            <a:custGeom>
              <a:avLst/>
              <a:gdLst/>
              <a:ahLst/>
              <a:cxnLst/>
              <a:rect l="l" t="t" r="r" b="b"/>
              <a:pathLst>
                <a:path w="355600" h="91439">
                  <a:moveTo>
                    <a:pt x="355193" y="0"/>
                  </a:moveTo>
                  <a:lnTo>
                    <a:pt x="0" y="0"/>
                  </a:lnTo>
                  <a:lnTo>
                    <a:pt x="0" y="91423"/>
                  </a:lnTo>
                  <a:lnTo>
                    <a:pt x="355193" y="91423"/>
                  </a:lnTo>
                  <a:lnTo>
                    <a:pt x="355193" y="0"/>
                  </a:lnTo>
                  <a:close/>
                </a:path>
              </a:pathLst>
            </a:custGeom>
            <a:solidFill>
              <a:srgbClr val="4471C4"/>
            </a:solidFill>
          </p:spPr>
          <p:txBody>
            <a:bodyPr wrap="square" lIns="0" tIns="0" rIns="0" bIns="0" rtlCol="0"/>
            <a:lstStyle/>
            <a:p>
              <a:endParaRPr/>
            </a:p>
          </p:txBody>
        </p:sp>
        <p:sp>
          <p:nvSpPr>
            <p:cNvPr id="13" name="object 13"/>
            <p:cNvSpPr/>
            <p:nvPr/>
          </p:nvSpPr>
          <p:spPr>
            <a:xfrm>
              <a:off x="10439400" y="2270776"/>
              <a:ext cx="355600" cy="91440"/>
            </a:xfrm>
            <a:custGeom>
              <a:avLst/>
              <a:gdLst/>
              <a:ahLst/>
              <a:cxnLst/>
              <a:rect l="l" t="t" r="r" b="b"/>
              <a:pathLst>
                <a:path w="355600" h="91439">
                  <a:moveTo>
                    <a:pt x="0" y="91423"/>
                  </a:moveTo>
                  <a:lnTo>
                    <a:pt x="355193" y="91423"/>
                  </a:lnTo>
                  <a:lnTo>
                    <a:pt x="355193" y="0"/>
                  </a:lnTo>
                  <a:lnTo>
                    <a:pt x="0" y="0"/>
                  </a:lnTo>
                  <a:lnTo>
                    <a:pt x="0" y="91423"/>
                  </a:lnTo>
                  <a:close/>
                </a:path>
              </a:pathLst>
            </a:custGeom>
            <a:ln w="12700">
              <a:solidFill>
                <a:srgbClr val="2E528F"/>
              </a:solidFill>
            </a:ln>
          </p:spPr>
          <p:txBody>
            <a:bodyPr wrap="square" lIns="0" tIns="0" rIns="0" bIns="0" rtlCol="0"/>
            <a:lstStyle/>
            <a:p>
              <a:endParaRPr/>
            </a:p>
          </p:txBody>
        </p:sp>
      </p:grpSp>
      <p:sp>
        <p:nvSpPr>
          <p:cNvPr id="14" name="object 14"/>
          <p:cNvSpPr txBox="1"/>
          <p:nvPr/>
        </p:nvSpPr>
        <p:spPr>
          <a:xfrm>
            <a:off x="5170551" y="5324157"/>
            <a:ext cx="5624830" cy="758190"/>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Conditional</a:t>
            </a:r>
            <a:r>
              <a:rPr sz="2400" spc="-114" dirty="0">
                <a:latin typeface="Calibri"/>
                <a:cs typeface="Calibri"/>
              </a:rPr>
              <a:t> </a:t>
            </a:r>
            <a:r>
              <a:rPr sz="2400" spc="-10" dirty="0">
                <a:latin typeface="Calibri"/>
                <a:cs typeface="Calibri"/>
              </a:rPr>
              <a:t>Generative</a:t>
            </a:r>
            <a:r>
              <a:rPr sz="2400" spc="-25" dirty="0">
                <a:latin typeface="Calibri"/>
                <a:cs typeface="Calibri"/>
              </a:rPr>
              <a:t> </a:t>
            </a:r>
            <a:r>
              <a:rPr sz="2400" dirty="0">
                <a:latin typeface="Calibri"/>
                <a:cs typeface="Calibri"/>
              </a:rPr>
              <a:t>Model:</a:t>
            </a:r>
            <a:r>
              <a:rPr sz="2400" spc="-114" dirty="0">
                <a:latin typeface="Calibri"/>
                <a:cs typeface="Calibri"/>
              </a:rPr>
              <a:t> </a:t>
            </a:r>
            <a:r>
              <a:rPr sz="2400" dirty="0">
                <a:latin typeface="Calibri"/>
                <a:cs typeface="Calibri"/>
              </a:rPr>
              <a:t>Each</a:t>
            </a:r>
            <a:r>
              <a:rPr sz="2400" spc="-85" dirty="0">
                <a:latin typeface="Calibri"/>
                <a:cs typeface="Calibri"/>
              </a:rPr>
              <a:t> </a:t>
            </a:r>
            <a:r>
              <a:rPr sz="2400" spc="-10" dirty="0">
                <a:latin typeface="Calibri"/>
                <a:cs typeface="Calibri"/>
              </a:rPr>
              <a:t>possible </a:t>
            </a:r>
            <a:r>
              <a:rPr sz="2400" dirty="0">
                <a:latin typeface="Calibri"/>
                <a:cs typeface="Calibri"/>
              </a:rPr>
              <a:t>label</a:t>
            </a:r>
            <a:r>
              <a:rPr sz="2400" spc="-45" dirty="0">
                <a:latin typeface="Calibri"/>
                <a:cs typeface="Calibri"/>
              </a:rPr>
              <a:t> </a:t>
            </a:r>
            <a:r>
              <a:rPr sz="2400" dirty="0">
                <a:latin typeface="Calibri"/>
                <a:cs typeface="Calibri"/>
              </a:rPr>
              <a:t>induces</a:t>
            </a:r>
            <a:r>
              <a:rPr sz="2400" spc="-95" dirty="0">
                <a:latin typeface="Calibri"/>
                <a:cs typeface="Calibri"/>
              </a:rPr>
              <a:t> </a:t>
            </a:r>
            <a:r>
              <a:rPr sz="2400" dirty="0">
                <a:latin typeface="Calibri"/>
                <a:cs typeface="Calibri"/>
              </a:rPr>
              <a:t>a competition</a:t>
            </a:r>
            <a:r>
              <a:rPr sz="2400" spc="-200" dirty="0">
                <a:latin typeface="Calibri"/>
                <a:cs typeface="Calibri"/>
              </a:rPr>
              <a:t> </a:t>
            </a:r>
            <a:r>
              <a:rPr sz="2400" dirty="0">
                <a:latin typeface="Calibri"/>
                <a:cs typeface="Calibri"/>
              </a:rPr>
              <a:t>among</a:t>
            </a:r>
            <a:r>
              <a:rPr sz="2400" spc="30" dirty="0">
                <a:latin typeface="Calibri"/>
                <a:cs typeface="Calibri"/>
              </a:rPr>
              <a:t> </a:t>
            </a:r>
            <a:r>
              <a:rPr sz="2400" dirty="0">
                <a:latin typeface="Calibri"/>
                <a:cs typeface="Calibri"/>
              </a:rPr>
              <a:t>all</a:t>
            </a:r>
            <a:r>
              <a:rPr sz="2400" spc="-30" dirty="0">
                <a:latin typeface="Calibri"/>
                <a:cs typeface="Calibri"/>
              </a:rPr>
              <a:t> </a:t>
            </a:r>
            <a:r>
              <a:rPr sz="2400" spc="-10" dirty="0">
                <a:latin typeface="Calibri"/>
                <a:cs typeface="Calibri"/>
              </a:rPr>
              <a:t>images</a:t>
            </a:r>
            <a:endParaRPr sz="2400">
              <a:latin typeface="Calibri"/>
              <a:cs typeface="Calibri"/>
            </a:endParaRPr>
          </a:p>
        </p:txBody>
      </p:sp>
      <p:sp>
        <p:nvSpPr>
          <p:cNvPr id="15" name="object 15"/>
          <p:cNvSpPr txBox="1"/>
          <p:nvPr/>
        </p:nvSpPr>
        <p:spPr>
          <a:xfrm>
            <a:off x="10690479" y="63817"/>
            <a:ext cx="1408430" cy="323215"/>
          </a:xfrm>
          <a:prstGeom prst="rect">
            <a:avLst/>
          </a:prstGeom>
        </p:spPr>
        <p:txBody>
          <a:bodyPr vert="horz" wrap="square" lIns="0" tIns="16510" rIns="0" bIns="0" rtlCol="0">
            <a:spAutoFit/>
          </a:bodyPr>
          <a:lstStyle/>
          <a:p>
            <a:pPr marL="12700">
              <a:lnSpc>
                <a:spcPct val="100000"/>
              </a:lnSpc>
              <a:spcBef>
                <a:spcPts val="13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Cat</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70" dirty="0">
                <a:solidFill>
                  <a:srgbClr val="0462C1"/>
                </a:solidFill>
                <a:latin typeface="Calibri"/>
                <a:cs typeface="Calibri"/>
              </a:rPr>
              <a:t> </a:t>
            </a:r>
            <a:r>
              <a:rPr sz="450" spc="-10" dirty="0">
                <a:solidFill>
                  <a:srgbClr val="999999"/>
                </a:solidFill>
                <a:latin typeface="Calibri"/>
                <a:cs typeface="Calibri"/>
              </a:rPr>
              <a:t>is</a:t>
            </a:r>
            <a:r>
              <a:rPr sz="450" spc="-40" dirty="0">
                <a:solidFill>
                  <a:srgbClr val="999999"/>
                </a:solidFill>
                <a:latin typeface="Calibri"/>
                <a:cs typeface="Calibri"/>
              </a:rPr>
              <a:t> </a:t>
            </a: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CC0</a:t>
            </a:r>
            <a:r>
              <a:rPr sz="450" u="sng" spc="6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public</a:t>
            </a:r>
            <a:r>
              <a:rPr sz="450" u="sng" spc="19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domai</a:t>
            </a:r>
            <a:r>
              <a:rPr sz="450" spc="-10" dirty="0">
                <a:solidFill>
                  <a:srgbClr val="0462C1"/>
                </a:solidFill>
                <a:latin typeface="Calibri"/>
                <a:cs typeface="Calibri"/>
              </a:rPr>
              <a:t>n</a:t>
            </a:r>
            <a:endParaRPr sz="450">
              <a:latin typeface="Calibri"/>
              <a:cs typeface="Calibri"/>
            </a:endParaRPr>
          </a:p>
          <a:p>
            <a:pPr marL="12700">
              <a:lnSpc>
                <a:spcPct val="100000"/>
              </a:lnSpc>
              <a:spcBef>
                <a:spcPts val="25"/>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Dog imag</a:t>
            </a:r>
            <a:r>
              <a:rPr sz="450" dirty="0">
                <a:solidFill>
                  <a:srgbClr val="0462C1"/>
                </a:solidFill>
                <a:latin typeface="Calibri"/>
                <a:cs typeface="Calibri"/>
              </a:rPr>
              <a:t>e</a:t>
            </a:r>
            <a:r>
              <a:rPr sz="450" spc="70" dirty="0">
                <a:solidFill>
                  <a:srgbClr val="0462C1"/>
                </a:solidFill>
                <a:latin typeface="Calibri"/>
                <a:cs typeface="Calibri"/>
              </a:rPr>
              <a:t> </a:t>
            </a:r>
            <a:r>
              <a:rPr sz="450" dirty="0">
                <a:latin typeface="Calibri"/>
                <a:cs typeface="Calibri"/>
              </a:rPr>
              <a:t>is</a:t>
            </a:r>
            <a:r>
              <a:rPr sz="450" spc="40" dirty="0">
                <a:latin typeface="Calibri"/>
                <a:cs typeface="Calibri"/>
              </a:rPr>
              <a:t> </a:t>
            </a:r>
            <a:r>
              <a:rPr sz="450" dirty="0">
                <a:latin typeface="Calibri"/>
                <a:cs typeface="Calibri"/>
              </a:rPr>
              <a:t>CC0</a:t>
            </a:r>
            <a:r>
              <a:rPr sz="450" spc="65" dirty="0">
                <a:latin typeface="Calibri"/>
                <a:cs typeface="Calibri"/>
              </a:rPr>
              <a:t> </a:t>
            </a:r>
            <a:r>
              <a:rPr sz="450" dirty="0">
                <a:latin typeface="Calibri"/>
                <a:cs typeface="Calibri"/>
              </a:rPr>
              <a:t>Public</a:t>
            </a:r>
            <a:r>
              <a:rPr sz="450" spc="190"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10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Monkey</a:t>
            </a:r>
            <a:r>
              <a:rPr sz="450" u="sng" spc="9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10" dirty="0">
                <a:solidFill>
                  <a:srgbClr val="0462C1"/>
                </a:solidFill>
                <a:latin typeface="Calibri"/>
                <a:cs typeface="Calibri"/>
              </a:rPr>
              <a:t> </a:t>
            </a:r>
            <a:r>
              <a:rPr sz="450" dirty="0">
                <a:latin typeface="Calibri"/>
                <a:cs typeface="Calibri"/>
              </a:rPr>
              <a:t>is</a:t>
            </a:r>
            <a:r>
              <a:rPr sz="450" spc="125" dirty="0">
                <a:latin typeface="Calibri"/>
                <a:cs typeface="Calibri"/>
              </a:rPr>
              <a:t> </a:t>
            </a:r>
            <a:r>
              <a:rPr sz="450" dirty="0">
                <a:latin typeface="Calibri"/>
                <a:cs typeface="Calibri"/>
              </a:rPr>
              <a:t>CC0</a:t>
            </a:r>
            <a:r>
              <a:rPr sz="450" spc="-15" dirty="0">
                <a:latin typeface="Calibri"/>
                <a:cs typeface="Calibri"/>
              </a:rPr>
              <a:t> </a:t>
            </a:r>
            <a:r>
              <a:rPr sz="450" dirty="0">
                <a:latin typeface="Calibri"/>
                <a:cs typeface="Calibri"/>
              </a:rPr>
              <a:t>Public</a:t>
            </a:r>
            <a:r>
              <a:rPr sz="450" spc="195"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20"/>
              </a:spcBef>
            </a:pPr>
            <a:r>
              <a:rPr sz="450" u="sng" spc="-2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Abstract</a:t>
            </a:r>
            <a:r>
              <a:rPr sz="450" u="sng" spc="9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image</a:t>
            </a:r>
            <a:r>
              <a:rPr sz="450" spc="90" dirty="0">
                <a:solidFill>
                  <a:srgbClr val="0462C1"/>
                </a:solidFill>
                <a:latin typeface="Calibri"/>
                <a:cs typeface="Calibri"/>
              </a:rPr>
              <a:t> </a:t>
            </a:r>
            <a:r>
              <a:rPr sz="450" dirty="0">
                <a:latin typeface="Calibri"/>
                <a:cs typeface="Calibri"/>
              </a:rPr>
              <a:t>is</a:t>
            </a:r>
            <a:r>
              <a:rPr sz="450" spc="55" dirty="0">
                <a:latin typeface="Calibri"/>
                <a:cs typeface="Calibri"/>
              </a:rPr>
              <a:t> </a:t>
            </a:r>
            <a:r>
              <a:rPr sz="450" dirty="0">
                <a:latin typeface="Calibri"/>
                <a:cs typeface="Calibri"/>
              </a:rPr>
              <a:t>free</a:t>
            </a:r>
            <a:r>
              <a:rPr sz="450" spc="80" dirty="0">
                <a:latin typeface="Calibri"/>
                <a:cs typeface="Calibri"/>
              </a:rPr>
              <a:t> </a:t>
            </a:r>
            <a:r>
              <a:rPr sz="450" dirty="0">
                <a:latin typeface="Calibri"/>
                <a:cs typeface="Calibri"/>
              </a:rPr>
              <a:t>to</a:t>
            </a:r>
            <a:r>
              <a:rPr sz="450" spc="-25" dirty="0">
                <a:latin typeface="Calibri"/>
                <a:cs typeface="Calibri"/>
              </a:rPr>
              <a:t> </a:t>
            </a:r>
            <a:r>
              <a:rPr sz="450" dirty="0">
                <a:latin typeface="Calibri"/>
                <a:cs typeface="Calibri"/>
              </a:rPr>
              <a:t>use</a:t>
            </a:r>
            <a:r>
              <a:rPr sz="450" spc="190" dirty="0">
                <a:latin typeface="Calibri"/>
                <a:cs typeface="Calibri"/>
              </a:rPr>
              <a:t> </a:t>
            </a:r>
            <a:r>
              <a:rPr sz="450" dirty="0">
                <a:latin typeface="Calibri"/>
                <a:cs typeface="Calibri"/>
              </a:rPr>
              <a:t>under</a:t>
            </a:r>
            <a:r>
              <a:rPr sz="450" spc="85" dirty="0">
                <a:latin typeface="Calibri"/>
                <a:cs typeface="Calibri"/>
              </a:rPr>
              <a:t> </a:t>
            </a:r>
            <a:r>
              <a:rPr sz="450" dirty="0">
                <a:latin typeface="Calibri"/>
                <a:cs typeface="Calibri"/>
              </a:rPr>
              <a:t>the </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Pixabay</a:t>
            </a:r>
            <a:r>
              <a:rPr sz="450" u="sng" spc="2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licens</a:t>
            </a:r>
            <a:r>
              <a:rPr sz="450" spc="-10" dirty="0">
                <a:solidFill>
                  <a:srgbClr val="0462C1"/>
                </a:solidFill>
                <a:latin typeface="Calibri"/>
                <a:cs typeface="Calibri"/>
              </a:rPr>
              <a:t>e</a:t>
            </a:r>
            <a:endParaRPr sz="450">
              <a:latin typeface="Calibri"/>
              <a:cs typeface="Calibri"/>
            </a:endParaRPr>
          </a:p>
        </p:txBody>
      </p:sp>
      <p:sp>
        <p:nvSpPr>
          <p:cNvPr id="16" name="object 16"/>
          <p:cNvSpPr txBox="1"/>
          <p:nvPr/>
        </p:nvSpPr>
        <p:spPr>
          <a:xfrm>
            <a:off x="8207629" y="1611883"/>
            <a:ext cx="1297940" cy="392430"/>
          </a:xfrm>
          <a:prstGeom prst="rect">
            <a:avLst/>
          </a:prstGeom>
        </p:spPr>
        <p:txBody>
          <a:bodyPr vert="horz" wrap="square" lIns="0" tIns="13335" rIns="0" bIns="0" rtlCol="0">
            <a:spAutoFit/>
          </a:bodyPr>
          <a:lstStyle/>
          <a:p>
            <a:pPr marL="12700">
              <a:lnSpc>
                <a:spcPct val="100000"/>
              </a:lnSpc>
              <a:spcBef>
                <a:spcPts val="105"/>
              </a:spcBef>
              <a:tabLst>
                <a:tab pos="673100" algn="l"/>
              </a:tabLst>
            </a:pPr>
            <a:r>
              <a:rPr sz="2400" spc="-25" dirty="0">
                <a:latin typeface="Calibri"/>
                <a:cs typeface="Calibri"/>
              </a:rPr>
              <a:t>P(</a:t>
            </a:r>
            <a:r>
              <a:rPr sz="2400" dirty="0">
                <a:latin typeface="Calibri"/>
                <a:cs typeface="Calibri"/>
              </a:rPr>
              <a:t>	</a:t>
            </a:r>
            <a:r>
              <a:rPr sz="2400" spc="-10" dirty="0">
                <a:latin typeface="Calibri"/>
                <a:cs typeface="Calibri"/>
              </a:rPr>
              <a:t>|cat)</a:t>
            </a:r>
            <a:endParaRPr sz="2400">
              <a:latin typeface="Calibri"/>
              <a:cs typeface="Calibri"/>
            </a:endParaRPr>
          </a:p>
        </p:txBody>
      </p:sp>
      <p:pic>
        <p:nvPicPr>
          <p:cNvPr id="17" name="object 17"/>
          <p:cNvPicPr/>
          <p:nvPr/>
        </p:nvPicPr>
        <p:blipFill>
          <a:blip r:embed="rId3" cstate="print"/>
          <a:stretch>
            <a:fillRect/>
          </a:stretch>
        </p:blipFill>
        <p:spPr>
          <a:xfrm>
            <a:off x="8483600" y="1706879"/>
            <a:ext cx="375920" cy="284479"/>
          </a:xfrm>
          <a:prstGeom prst="rect">
            <a:avLst/>
          </a:prstGeom>
        </p:spPr>
      </p:pic>
      <p:sp>
        <p:nvSpPr>
          <p:cNvPr id="18" name="object 18"/>
          <p:cNvSpPr txBox="1"/>
          <p:nvPr/>
        </p:nvSpPr>
        <p:spPr>
          <a:xfrm>
            <a:off x="10191495" y="1789366"/>
            <a:ext cx="1298575" cy="391795"/>
          </a:xfrm>
          <a:prstGeom prst="rect">
            <a:avLst/>
          </a:prstGeom>
        </p:spPr>
        <p:txBody>
          <a:bodyPr vert="horz" wrap="square" lIns="0" tIns="12700" rIns="0" bIns="0" rtlCol="0">
            <a:spAutoFit/>
          </a:bodyPr>
          <a:lstStyle/>
          <a:p>
            <a:pPr marL="12700">
              <a:lnSpc>
                <a:spcPct val="100000"/>
              </a:lnSpc>
              <a:spcBef>
                <a:spcPts val="100"/>
              </a:spcBef>
              <a:tabLst>
                <a:tab pos="673100" algn="l"/>
              </a:tabLst>
            </a:pPr>
            <a:r>
              <a:rPr sz="2400" spc="-25" dirty="0">
                <a:latin typeface="Calibri"/>
                <a:cs typeface="Calibri"/>
              </a:rPr>
              <a:t>P(</a:t>
            </a:r>
            <a:r>
              <a:rPr sz="2400" dirty="0">
                <a:latin typeface="Calibri"/>
                <a:cs typeface="Calibri"/>
              </a:rPr>
              <a:t>	</a:t>
            </a:r>
            <a:r>
              <a:rPr sz="2400" spc="-10" dirty="0">
                <a:latin typeface="Calibri"/>
                <a:cs typeface="Calibri"/>
              </a:rPr>
              <a:t>|cat)</a:t>
            </a:r>
            <a:endParaRPr sz="2400">
              <a:latin typeface="Calibri"/>
              <a:cs typeface="Calibri"/>
            </a:endParaRPr>
          </a:p>
        </p:txBody>
      </p:sp>
      <p:grpSp>
        <p:nvGrpSpPr>
          <p:cNvPr id="19" name="object 19"/>
          <p:cNvGrpSpPr/>
          <p:nvPr/>
        </p:nvGrpSpPr>
        <p:grpSpPr>
          <a:xfrm>
            <a:off x="6766559" y="1747520"/>
            <a:ext cx="4084320" cy="621030"/>
            <a:chOff x="6766559" y="1747520"/>
            <a:chExt cx="4084320" cy="621030"/>
          </a:xfrm>
        </p:grpSpPr>
        <p:pic>
          <p:nvPicPr>
            <p:cNvPr id="20" name="object 20"/>
            <p:cNvPicPr/>
            <p:nvPr/>
          </p:nvPicPr>
          <p:blipFill>
            <a:blip r:embed="rId4" cstate="print"/>
            <a:stretch>
              <a:fillRect/>
            </a:stretch>
          </p:blipFill>
          <p:spPr>
            <a:xfrm>
              <a:off x="10464800" y="1859280"/>
              <a:ext cx="386079" cy="335279"/>
            </a:xfrm>
            <a:prstGeom prst="rect">
              <a:avLst/>
            </a:prstGeom>
          </p:spPr>
        </p:pic>
        <p:pic>
          <p:nvPicPr>
            <p:cNvPr id="21" name="object 21"/>
            <p:cNvPicPr/>
            <p:nvPr/>
          </p:nvPicPr>
          <p:blipFill>
            <a:blip r:embed="rId5" cstate="print"/>
            <a:stretch>
              <a:fillRect/>
            </a:stretch>
          </p:blipFill>
          <p:spPr>
            <a:xfrm>
              <a:off x="6766559" y="1747520"/>
              <a:ext cx="406400" cy="325120"/>
            </a:xfrm>
            <a:prstGeom prst="rect">
              <a:avLst/>
            </a:prstGeom>
          </p:spPr>
        </p:pic>
        <p:sp>
          <p:nvSpPr>
            <p:cNvPr id="22" name="object 22"/>
            <p:cNvSpPr/>
            <p:nvPr/>
          </p:nvSpPr>
          <p:spPr>
            <a:xfrm>
              <a:off x="7040879" y="2133561"/>
              <a:ext cx="345440" cy="223520"/>
            </a:xfrm>
            <a:custGeom>
              <a:avLst/>
              <a:gdLst/>
              <a:ahLst/>
              <a:cxnLst/>
              <a:rect l="l" t="t" r="r" b="b"/>
              <a:pathLst>
                <a:path w="345440" h="223519">
                  <a:moveTo>
                    <a:pt x="345046" y="0"/>
                  </a:moveTo>
                  <a:lnTo>
                    <a:pt x="0" y="0"/>
                  </a:lnTo>
                  <a:lnTo>
                    <a:pt x="0" y="223304"/>
                  </a:lnTo>
                  <a:lnTo>
                    <a:pt x="345046" y="223304"/>
                  </a:lnTo>
                  <a:lnTo>
                    <a:pt x="345046" y="0"/>
                  </a:lnTo>
                  <a:close/>
                </a:path>
              </a:pathLst>
            </a:custGeom>
            <a:solidFill>
              <a:srgbClr val="4471C4"/>
            </a:solidFill>
          </p:spPr>
          <p:txBody>
            <a:bodyPr wrap="square" lIns="0" tIns="0" rIns="0" bIns="0" rtlCol="0"/>
            <a:lstStyle/>
            <a:p>
              <a:endParaRPr/>
            </a:p>
          </p:txBody>
        </p:sp>
        <p:sp>
          <p:nvSpPr>
            <p:cNvPr id="23" name="object 23"/>
            <p:cNvSpPr/>
            <p:nvPr/>
          </p:nvSpPr>
          <p:spPr>
            <a:xfrm>
              <a:off x="7045959" y="2138641"/>
              <a:ext cx="345440" cy="223520"/>
            </a:xfrm>
            <a:custGeom>
              <a:avLst/>
              <a:gdLst/>
              <a:ahLst/>
              <a:cxnLst/>
              <a:rect l="l" t="t" r="r" b="b"/>
              <a:pathLst>
                <a:path w="345440" h="223519">
                  <a:moveTo>
                    <a:pt x="0" y="223304"/>
                  </a:moveTo>
                  <a:lnTo>
                    <a:pt x="345046" y="223304"/>
                  </a:lnTo>
                  <a:lnTo>
                    <a:pt x="345046" y="0"/>
                  </a:lnTo>
                  <a:lnTo>
                    <a:pt x="0" y="0"/>
                  </a:lnTo>
                  <a:lnTo>
                    <a:pt x="0" y="223304"/>
                  </a:lnTo>
                  <a:close/>
                </a:path>
              </a:pathLst>
            </a:custGeom>
            <a:ln w="12700">
              <a:solidFill>
                <a:srgbClr val="2E528F"/>
              </a:solidFill>
            </a:ln>
          </p:spPr>
          <p:txBody>
            <a:bodyPr wrap="square" lIns="0" tIns="0" rIns="0" bIns="0" rtlCol="0"/>
            <a:lstStyle/>
            <a:p>
              <a:endParaRPr/>
            </a:p>
          </p:txBody>
        </p:sp>
      </p:grpSp>
      <p:pic>
        <p:nvPicPr>
          <p:cNvPr id="24" name="object 24"/>
          <p:cNvPicPr/>
          <p:nvPr/>
        </p:nvPicPr>
        <p:blipFill>
          <a:blip r:embed="rId6" cstate="print"/>
          <a:stretch>
            <a:fillRect/>
          </a:stretch>
        </p:blipFill>
        <p:spPr>
          <a:xfrm>
            <a:off x="5161279" y="1178560"/>
            <a:ext cx="355600" cy="314960"/>
          </a:xfrm>
          <a:prstGeom prst="rect">
            <a:avLst/>
          </a:prstGeom>
        </p:spPr>
      </p:pic>
      <p:pic>
        <p:nvPicPr>
          <p:cNvPr id="25" name="object 25"/>
          <p:cNvPicPr/>
          <p:nvPr/>
        </p:nvPicPr>
        <p:blipFill>
          <a:blip r:embed="rId7" cstate="print"/>
          <a:stretch>
            <a:fillRect/>
          </a:stretch>
        </p:blipFill>
        <p:spPr>
          <a:xfrm>
            <a:off x="4866640" y="3891279"/>
            <a:ext cx="1432560" cy="1229360"/>
          </a:xfrm>
          <a:prstGeom prst="rect">
            <a:avLst/>
          </a:prstGeom>
        </p:spPr>
      </p:pic>
      <p:pic>
        <p:nvPicPr>
          <p:cNvPr id="26" name="object 26"/>
          <p:cNvPicPr/>
          <p:nvPr/>
        </p:nvPicPr>
        <p:blipFill>
          <a:blip r:embed="rId5" cstate="print"/>
          <a:stretch>
            <a:fillRect/>
          </a:stretch>
        </p:blipFill>
        <p:spPr>
          <a:xfrm>
            <a:off x="6431279" y="3891279"/>
            <a:ext cx="1554479" cy="1229360"/>
          </a:xfrm>
          <a:prstGeom prst="rect">
            <a:avLst/>
          </a:prstGeom>
        </p:spPr>
      </p:pic>
      <p:pic>
        <p:nvPicPr>
          <p:cNvPr id="27" name="object 27"/>
          <p:cNvPicPr/>
          <p:nvPr/>
        </p:nvPicPr>
        <p:blipFill>
          <a:blip r:embed="rId3" cstate="print"/>
          <a:stretch>
            <a:fillRect/>
          </a:stretch>
        </p:blipFill>
        <p:spPr>
          <a:xfrm>
            <a:off x="8128000" y="3901440"/>
            <a:ext cx="1635759" cy="1219200"/>
          </a:xfrm>
          <a:prstGeom prst="rect">
            <a:avLst/>
          </a:prstGeom>
        </p:spPr>
      </p:pic>
      <p:pic>
        <p:nvPicPr>
          <p:cNvPr id="28" name="object 28"/>
          <p:cNvPicPr/>
          <p:nvPr/>
        </p:nvPicPr>
        <p:blipFill>
          <a:blip r:embed="rId4" cstate="print"/>
          <a:stretch>
            <a:fillRect/>
          </a:stretch>
        </p:blipFill>
        <p:spPr>
          <a:xfrm>
            <a:off x="9906000" y="3891279"/>
            <a:ext cx="1422400" cy="1259840"/>
          </a:xfrm>
          <a:prstGeom prst="rect">
            <a:avLst/>
          </a:prstGeom>
        </p:spPr>
      </p:pic>
      <p:sp>
        <p:nvSpPr>
          <p:cNvPr id="29" name="object 29"/>
          <p:cNvSpPr txBox="1"/>
          <p:nvPr/>
        </p:nvSpPr>
        <p:spPr>
          <a:xfrm>
            <a:off x="11520805" y="3648392"/>
            <a:ext cx="503555" cy="855980"/>
          </a:xfrm>
          <a:prstGeom prst="rect">
            <a:avLst/>
          </a:prstGeom>
        </p:spPr>
        <p:txBody>
          <a:bodyPr vert="horz" wrap="square" lIns="0" tIns="12065" rIns="0" bIns="0" rtlCol="0">
            <a:spAutoFit/>
          </a:bodyPr>
          <a:lstStyle/>
          <a:p>
            <a:pPr marL="12700">
              <a:lnSpc>
                <a:spcPct val="100000"/>
              </a:lnSpc>
              <a:spcBef>
                <a:spcPts val="95"/>
              </a:spcBef>
            </a:pPr>
            <a:r>
              <a:rPr sz="5450" spc="-5" dirty="0">
                <a:latin typeface="Calibri"/>
                <a:cs typeface="Calibri"/>
              </a:rPr>
              <a:t>…</a:t>
            </a:r>
            <a:endParaRPr sz="5450">
              <a:latin typeface="Calibri"/>
              <a:cs typeface="Calibri"/>
            </a:endParaRPr>
          </a:p>
        </p:txBody>
      </p:sp>
      <p:grpSp>
        <p:nvGrpSpPr>
          <p:cNvPr id="30" name="object 30"/>
          <p:cNvGrpSpPr/>
          <p:nvPr/>
        </p:nvGrpSpPr>
        <p:grpSpPr>
          <a:xfrm>
            <a:off x="5194617" y="3473475"/>
            <a:ext cx="6892925" cy="303530"/>
            <a:chOff x="5194617" y="3473475"/>
            <a:chExt cx="6892925" cy="303530"/>
          </a:xfrm>
        </p:grpSpPr>
        <p:sp>
          <p:nvSpPr>
            <p:cNvPr id="31" name="object 31"/>
            <p:cNvSpPr/>
            <p:nvPr/>
          </p:nvSpPr>
          <p:spPr>
            <a:xfrm>
              <a:off x="8768079" y="3474745"/>
              <a:ext cx="355600" cy="284480"/>
            </a:xfrm>
            <a:custGeom>
              <a:avLst/>
              <a:gdLst/>
              <a:ahLst/>
              <a:cxnLst/>
              <a:rect l="l" t="t" r="r" b="b"/>
              <a:pathLst>
                <a:path w="355600" h="284479">
                  <a:moveTo>
                    <a:pt x="355193" y="0"/>
                  </a:moveTo>
                  <a:lnTo>
                    <a:pt x="0" y="0"/>
                  </a:lnTo>
                  <a:lnTo>
                    <a:pt x="0" y="283946"/>
                  </a:lnTo>
                  <a:lnTo>
                    <a:pt x="355193" y="283946"/>
                  </a:lnTo>
                  <a:lnTo>
                    <a:pt x="355193" y="0"/>
                  </a:lnTo>
                  <a:close/>
                </a:path>
              </a:pathLst>
            </a:custGeom>
            <a:solidFill>
              <a:srgbClr val="4471C4"/>
            </a:solidFill>
          </p:spPr>
          <p:txBody>
            <a:bodyPr wrap="square" lIns="0" tIns="0" rIns="0" bIns="0" rtlCol="0"/>
            <a:lstStyle/>
            <a:p>
              <a:endParaRPr/>
            </a:p>
          </p:txBody>
        </p:sp>
        <p:sp>
          <p:nvSpPr>
            <p:cNvPr id="32" name="object 32"/>
            <p:cNvSpPr/>
            <p:nvPr/>
          </p:nvSpPr>
          <p:spPr>
            <a:xfrm>
              <a:off x="8773159" y="3479825"/>
              <a:ext cx="355600" cy="284480"/>
            </a:xfrm>
            <a:custGeom>
              <a:avLst/>
              <a:gdLst/>
              <a:ahLst/>
              <a:cxnLst/>
              <a:rect l="l" t="t" r="r" b="b"/>
              <a:pathLst>
                <a:path w="355600" h="284479">
                  <a:moveTo>
                    <a:pt x="0" y="283946"/>
                  </a:moveTo>
                  <a:lnTo>
                    <a:pt x="355193" y="283946"/>
                  </a:lnTo>
                  <a:lnTo>
                    <a:pt x="355193" y="0"/>
                  </a:lnTo>
                  <a:lnTo>
                    <a:pt x="0" y="0"/>
                  </a:lnTo>
                  <a:lnTo>
                    <a:pt x="0" y="283946"/>
                  </a:lnTo>
                  <a:close/>
                </a:path>
              </a:pathLst>
            </a:custGeom>
            <a:ln w="12700">
              <a:solidFill>
                <a:srgbClr val="2E528F"/>
              </a:solidFill>
            </a:ln>
          </p:spPr>
          <p:txBody>
            <a:bodyPr wrap="square" lIns="0" tIns="0" rIns="0" bIns="0" rtlCol="0"/>
            <a:lstStyle/>
            <a:p>
              <a:endParaRPr/>
            </a:p>
          </p:txBody>
        </p:sp>
        <p:sp>
          <p:nvSpPr>
            <p:cNvPr id="33" name="object 33"/>
            <p:cNvSpPr/>
            <p:nvPr/>
          </p:nvSpPr>
          <p:spPr>
            <a:xfrm>
              <a:off x="5196839" y="3764280"/>
              <a:ext cx="6888480" cy="10160"/>
            </a:xfrm>
            <a:custGeom>
              <a:avLst/>
              <a:gdLst/>
              <a:ahLst/>
              <a:cxnLst/>
              <a:rect l="l" t="t" r="r" b="b"/>
              <a:pathLst>
                <a:path w="6888480" h="10160">
                  <a:moveTo>
                    <a:pt x="0" y="0"/>
                  </a:moveTo>
                  <a:lnTo>
                    <a:pt x="6888099" y="0"/>
                  </a:lnTo>
                </a:path>
                <a:path w="6888480" h="10160">
                  <a:moveTo>
                    <a:pt x="0" y="10160"/>
                  </a:moveTo>
                  <a:lnTo>
                    <a:pt x="6888099" y="10160"/>
                  </a:lnTo>
                </a:path>
              </a:pathLst>
            </a:custGeom>
            <a:ln w="4388">
              <a:solidFill>
                <a:srgbClr val="000000"/>
              </a:solidFill>
            </a:ln>
          </p:spPr>
          <p:txBody>
            <a:bodyPr wrap="square" lIns="0" tIns="0" rIns="0" bIns="0" rtlCol="0"/>
            <a:lstStyle/>
            <a:p>
              <a:endParaRPr/>
            </a:p>
          </p:txBody>
        </p:sp>
        <p:sp>
          <p:nvSpPr>
            <p:cNvPr id="34" name="object 34"/>
            <p:cNvSpPr/>
            <p:nvPr/>
          </p:nvSpPr>
          <p:spPr>
            <a:xfrm>
              <a:off x="5405119" y="3515309"/>
              <a:ext cx="355600" cy="243840"/>
            </a:xfrm>
            <a:custGeom>
              <a:avLst/>
              <a:gdLst/>
              <a:ahLst/>
              <a:cxnLst/>
              <a:rect l="l" t="t" r="r" b="b"/>
              <a:pathLst>
                <a:path w="355600" h="243839">
                  <a:moveTo>
                    <a:pt x="355193" y="0"/>
                  </a:moveTo>
                  <a:lnTo>
                    <a:pt x="0" y="0"/>
                  </a:lnTo>
                  <a:lnTo>
                    <a:pt x="0" y="243509"/>
                  </a:lnTo>
                  <a:lnTo>
                    <a:pt x="355193" y="243509"/>
                  </a:lnTo>
                  <a:lnTo>
                    <a:pt x="355193" y="0"/>
                  </a:lnTo>
                  <a:close/>
                </a:path>
              </a:pathLst>
            </a:custGeom>
            <a:solidFill>
              <a:srgbClr val="4471C4"/>
            </a:solidFill>
          </p:spPr>
          <p:txBody>
            <a:bodyPr wrap="square" lIns="0" tIns="0" rIns="0" bIns="0" rtlCol="0"/>
            <a:lstStyle/>
            <a:p>
              <a:endParaRPr/>
            </a:p>
          </p:txBody>
        </p:sp>
        <p:sp>
          <p:nvSpPr>
            <p:cNvPr id="35" name="object 35"/>
            <p:cNvSpPr/>
            <p:nvPr/>
          </p:nvSpPr>
          <p:spPr>
            <a:xfrm>
              <a:off x="5410199" y="3520389"/>
              <a:ext cx="355600" cy="243840"/>
            </a:xfrm>
            <a:custGeom>
              <a:avLst/>
              <a:gdLst/>
              <a:ahLst/>
              <a:cxnLst/>
              <a:rect l="l" t="t" r="r" b="b"/>
              <a:pathLst>
                <a:path w="355600" h="243839">
                  <a:moveTo>
                    <a:pt x="0" y="243509"/>
                  </a:moveTo>
                  <a:lnTo>
                    <a:pt x="355193" y="243509"/>
                  </a:lnTo>
                  <a:lnTo>
                    <a:pt x="355193" y="0"/>
                  </a:lnTo>
                  <a:lnTo>
                    <a:pt x="0" y="0"/>
                  </a:lnTo>
                  <a:lnTo>
                    <a:pt x="0" y="243509"/>
                  </a:lnTo>
                  <a:close/>
                </a:path>
              </a:pathLst>
            </a:custGeom>
            <a:ln w="12700">
              <a:solidFill>
                <a:srgbClr val="2E528F"/>
              </a:solidFill>
            </a:ln>
          </p:spPr>
          <p:txBody>
            <a:bodyPr wrap="square" lIns="0" tIns="0" rIns="0" bIns="0" rtlCol="0"/>
            <a:lstStyle/>
            <a:p>
              <a:endParaRPr/>
            </a:p>
          </p:txBody>
        </p:sp>
        <p:sp>
          <p:nvSpPr>
            <p:cNvPr id="36" name="object 36"/>
            <p:cNvSpPr/>
            <p:nvPr/>
          </p:nvSpPr>
          <p:spPr>
            <a:xfrm>
              <a:off x="10434320" y="3657617"/>
              <a:ext cx="355600" cy="91440"/>
            </a:xfrm>
            <a:custGeom>
              <a:avLst/>
              <a:gdLst/>
              <a:ahLst/>
              <a:cxnLst/>
              <a:rect l="l" t="t" r="r" b="b"/>
              <a:pathLst>
                <a:path w="355600" h="91439">
                  <a:moveTo>
                    <a:pt x="355193" y="0"/>
                  </a:moveTo>
                  <a:lnTo>
                    <a:pt x="0" y="0"/>
                  </a:lnTo>
                  <a:lnTo>
                    <a:pt x="0" y="91422"/>
                  </a:lnTo>
                  <a:lnTo>
                    <a:pt x="355193" y="91422"/>
                  </a:lnTo>
                  <a:lnTo>
                    <a:pt x="355193" y="0"/>
                  </a:lnTo>
                  <a:close/>
                </a:path>
              </a:pathLst>
            </a:custGeom>
            <a:solidFill>
              <a:srgbClr val="4471C4"/>
            </a:solidFill>
          </p:spPr>
          <p:txBody>
            <a:bodyPr wrap="square" lIns="0" tIns="0" rIns="0" bIns="0" rtlCol="0"/>
            <a:lstStyle/>
            <a:p>
              <a:endParaRPr/>
            </a:p>
          </p:txBody>
        </p:sp>
        <p:sp>
          <p:nvSpPr>
            <p:cNvPr id="37" name="object 37"/>
            <p:cNvSpPr/>
            <p:nvPr/>
          </p:nvSpPr>
          <p:spPr>
            <a:xfrm>
              <a:off x="10439400" y="3662697"/>
              <a:ext cx="355600" cy="91440"/>
            </a:xfrm>
            <a:custGeom>
              <a:avLst/>
              <a:gdLst/>
              <a:ahLst/>
              <a:cxnLst/>
              <a:rect l="l" t="t" r="r" b="b"/>
              <a:pathLst>
                <a:path w="355600" h="91439">
                  <a:moveTo>
                    <a:pt x="0" y="91422"/>
                  </a:moveTo>
                  <a:lnTo>
                    <a:pt x="355193" y="91422"/>
                  </a:lnTo>
                  <a:lnTo>
                    <a:pt x="355193" y="0"/>
                  </a:lnTo>
                  <a:lnTo>
                    <a:pt x="0" y="0"/>
                  </a:lnTo>
                  <a:lnTo>
                    <a:pt x="0" y="91422"/>
                  </a:lnTo>
                  <a:close/>
                </a:path>
              </a:pathLst>
            </a:custGeom>
            <a:ln w="12700">
              <a:solidFill>
                <a:srgbClr val="2E528F"/>
              </a:solidFill>
            </a:ln>
          </p:spPr>
          <p:txBody>
            <a:bodyPr wrap="square" lIns="0" tIns="0" rIns="0" bIns="0" rtlCol="0"/>
            <a:lstStyle/>
            <a:p>
              <a:endParaRPr/>
            </a:p>
          </p:txBody>
        </p:sp>
      </p:grpSp>
      <p:sp>
        <p:nvSpPr>
          <p:cNvPr id="38" name="object 38"/>
          <p:cNvSpPr txBox="1"/>
          <p:nvPr/>
        </p:nvSpPr>
        <p:spPr>
          <a:xfrm>
            <a:off x="8207629" y="3003930"/>
            <a:ext cx="1388110" cy="392430"/>
          </a:xfrm>
          <a:prstGeom prst="rect">
            <a:avLst/>
          </a:prstGeom>
        </p:spPr>
        <p:txBody>
          <a:bodyPr vert="horz" wrap="square" lIns="0" tIns="13335" rIns="0" bIns="0" rtlCol="0">
            <a:spAutoFit/>
          </a:bodyPr>
          <a:lstStyle/>
          <a:p>
            <a:pPr marL="12700">
              <a:lnSpc>
                <a:spcPct val="100000"/>
              </a:lnSpc>
              <a:spcBef>
                <a:spcPts val="105"/>
              </a:spcBef>
              <a:tabLst>
                <a:tab pos="673100" algn="l"/>
              </a:tabLst>
            </a:pPr>
            <a:r>
              <a:rPr sz="2400" spc="-25" dirty="0">
                <a:latin typeface="Calibri"/>
                <a:cs typeface="Calibri"/>
              </a:rPr>
              <a:t>P(</a:t>
            </a:r>
            <a:r>
              <a:rPr sz="2400" dirty="0">
                <a:latin typeface="Calibri"/>
                <a:cs typeface="Calibri"/>
              </a:rPr>
              <a:t>	</a:t>
            </a:r>
            <a:r>
              <a:rPr sz="2400" spc="-20" dirty="0">
                <a:latin typeface="Calibri"/>
                <a:cs typeface="Calibri"/>
              </a:rPr>
              <a:t>|dog)</a:t>
            </a:r>
            <a:endParaRPr sz="2400">
              <a:latin typeface="Calibri"/>
              <a:cs typeface="Calibri"/>
            </a:endParaRPr>
          </a:p>
        </p:txBody>
      </p:sp>
      <p:pic>
        <p:nvPicPr>
          <p:cNvPr id="39" name="object 39"/>
          <p:cNvPicPr/>
          <p:nvPr/>
        </p:nvPicPr>
        <p:blipFill>
          <a:blip r:embed="rId3" cstate="print"/>
          <a:stretch>
            <a:fillRect/>
          </a:stretch>
        </p:blipFill>
        <p:spPr>
          <a:xfrm>
            <a:off x="8483600" y="3098800"/>
            <a:ext cx="375920" cy="284479"/>
          </a:xfrm>
          <a:prstGeom prst="rect">
            <a:avLst/>
          </a:prstGeom>
        </p:spPr>
      </p:pic>
      <p:sp>
        <p:nvSpPr>
          <p:cNvPr id="40" name="object 40"/>
          <p:cNvSpPr txBox="1"/>
          <p:nvPr/>
        </p:nvSpPr>
        <p:spPr>
          <a:xfrm>
            <a:off x="10191495" y="3184461"/>
            <a:ext cx="1389380" cy="391795"/>
          </a:xfrm>
          <a:prstGeom prst="rect">
            <a:avLst/>
          </a:prstGeom>
        </p:spPr>
        <p:txBody>
          <a:bodyPr vert="horz" wrap="square" lIns="0" tIns="12700" rIns="0" bIns="0" rtlCol="0">
            <a:spAutoFit/>
          </a:bodyPr>
          <a:lstStyle/>
          <a:p>
            <a:pPr marL="12700">
              <a:lnSpc>
                <a:spcPct val="100000"/>
              </a:lnSpc>
              <a:spcBef>
                <a:spcPts val="100"/>
              </a:spcBef>
              <a:tabLst>
                <a:tab pos="673100" algn="l"/>
              </a:tabLst>
            </a:pPr>
            <a:r>
              <a:rPr sz="2400" spc="-25" dirty="0">
                <a:latin typeface="Calibri"/>
                <a:cs typeface="Calibri"/>
              </a:rPr>
              <a:t>P(</a:t>
            </a:r>
            <a:r>
              <a:rPr sz="2400" dirty="0">
                <a:latin typeface="Calibri"/>
                <a:cs typeface="Calibri"/>
              </a:rPr>
              <a:t>	</a:t>
            </a:r>
            <a:r>
              <a:rPr sz="2400" spc="-20" dirty="0">
                <a:latin typeface="Calibri"/>
                <a:cs typeface="Calibri"/>
              </a:rPr>
              <a:t>|dog)</a:t>
            </a:r>
            <a:endParaRPr sz="2400">
              <a:latin typeface="Calibri"/>
              <a:cs typeface="Calibri"/>
            </a:endParaRPr>
          </a:p>
        </p:txBody>
      </p:sp>
      <p:pic>
        <p:nvPicPr>
          <p:cNvPr id="41" name="object 41"/>
          <p:cNvPicPr/>
          <p:nvPr/>
        </p:nvPicPr>
        <p:blipFill>
          <a:blip r:embed="rId8" cstate="print"/>
          <a:stretch>
            <a:fillRect/>
          </a:stretch>
        </p:blipFill>
        <p:spPr>
          <a:xfrm>
            <a:off x="10464800" y="3251200"/>
            <a:ext cx="386079" cy="335279"/>
          </a:xfrm>
          <a:prstGeom prst="rect">
            <a:avLst/>
          </a:prstGeom>
        </p:spPr>
      </p:pic>
      <p:sp>
        <p:nvSpPr>
          <p:cNvPr id="42" name="object 42"/>
          <p:cNvSpPr txBox="1"/>
          <p:nvPr/>
        </p:nvSpPr>
        <p:spPr>
          <a:xfrm>
            <a:off x="4874895" y="2851848"/>
            <a:ext cx="1388745" cy="391795"/>
          </a:xfrm>
          <a:prstGeom prst="rect">
            <a:avLst/>
          </a:prstGeom>
        </p:spPr>
        <p:txBody>
          <a:bodyPr vert="horz" wrap="square" lIns="0" tIns="12700" rIns="0" bIns="0" rtlCol="0">
            <a:spAutoFit/>
          </a:bodyPr>
          <a:lstStyle/>
          <a:p>
            <a:pPr marL="12700">
              <a:lnSpc>
                <a:spcPct val="100000"/>
              </a:lnSpc>
              <a:spcBef>
                <a:spcPts val="100"/>
              </a:spcBef>
              <a:tabLst>
                <a:tab pos="673100" algn="l"/>
              </a:tabLst>
            </a:pPr>
            <a:r>
              <a:rPr sz="2400" spc="-25" dirty="0">
                <a:latin typeface="Calibri"/>
                <a:cs typeface="Calibri"/>
              </a:rPr>
              <a:t>P(</a:t>
            </a:r>
            <a:r>
              <a:rPr sz="2400" dirty="0">
                <a:latin typeface="Calibri"/>
                <a:cs typeface="Calibri"/>
              </a:rPr>
              <a:t>	</a:t>
            </a:r>
            <a:r>
              <a:rPr sz="2400" spc="-20" dirty="0">
                <a:latin typeface="Calibri"/>
                <a:cs typeface="Calibri"/>
              </a:rPr>
              <a:t>|dog)</a:t>
            </a:r>
            <a:endParaRPr sz="2400">
              <a:latin typeface="Calibri"/>
              <a:cs typeface="Calibri"/>
            </a:endParaRPr>
          </a:p>
        </p:txBody>
      </p:sp>
      <p:pic>
        <p:nvPicPr>
          <p:cNvPr id="43" name="object 43"/>
          <p:cNvPicPr/>
          <p:nvPr/>
        </p:nvPicPr>
        <p:blipFill>
          <a:blip r:embed="rId9" cstate="print"/>
          <a:stretch>
            <a:fillRect/>
          </a:stretch>
        </p:blipFill>
        <p:spPr>
          <a:xfrm>
            <a:off x="5161279" y="2956560"/>
            <a:ext cx="355600" cy="314960"/>
          </a:xfrm>
          <a:prstGeom prst="rect">
            <a:avLst/>
          </a:prstGeom>
        </p:spPr>
      </p:pic>
      <p:sp>
        <p:nvSpPr>
          <p:cNvPr id="44" name="object 44"/>
          <p:cNvSpPr txBox="1"/>
          <p:nvPr/>
        </p:nvSpPr>
        <p:spPr>
          <a:xfrm>
            <a:off x="6504305" y="1655127"/>
            <a:ext cx="1388110" cy="1256665"/>
          </a:xfrm>
          <a:prstGeom prst="rect">
            <a:avLst/>
          </a:prstGeom>
        </p:spPr>
        <p:txBody>
          <a:bodyPr vert="horz" wrap="square" lIns="0" tIns="12700" rIns="0" bIns="0" rtlCol="0">
            <a:spAutoFit/>
          </a:bodyPr>
          <a:lstStyle/>
          <a:p>
            <a:pPr marL="12700">
              <a:lnSpc>
                <a:spcPct val="100000"/>
              </a:lnSpc>
              <a:spcBef>
                <a:spcPts val="100"/>
              </a:spcBef>
              <a:tabLst>
                <a:tab pos="673100" algn="l"/>
              </a:tabLst>
            </a:pPr>
            <a:r>
              <a:rPr sz="2400" spc="-25" dirty="0">
                <a:latin typeface="Calibri"/>
                <a:cs typeface="Calibri"/>
              </a:rPr>
              <a:t>P(</a:t>
            </a:r>
            <a:r>
              <a:rPr sz="2400" dirty="0">
                <a:latin typeface="Calibri"/>
                <a:cs typeface="Calibri"/>
              </a:rPr>
              <a:t>	</a:t>
            </a:r>
            <a:r>
              <a:rPr sz="2400" spc="-10" dirty="0">
                <a:latin typeface="Calibri"/>
                <a:cs typeface="Calibri"/>
              </a:rPr>
              <a:t>|cat)</a:t>
            </a:r>
            <a:endParaRPr sz="2400">
              <a:latin typeface="Calibri"/>
              <a:cs typeface="Calibri"/>
            </a:endParaRPr>
          </a:p>
          <a:p>
            <a:pPr>
              <a:lnSpc>
                <a:spcPct val="100000"/>
              </a:lnSpc>
              <a:spcBef>
                <a:spcPts val="25"/>
              </a:spcBef>
            </a:pPr>
            <a:endParaRPr sz="3200">
              <a:latin typeface="Calibri"/>
              <a:cs typeface="Calibri"/>
            </a:endParaRPr>
          </a:p>
          <a:p>
            <a:pPr marL="12700">
              <a:lnSpc>
                <a:spcPct val="100000"/>
              </a:lnSpc>
              <a:tabLst>
                <a:tab pos="673100" algn="l"/>
              </a:tabLst>
            </a:pPr>
            <a:r>
              <a:rPr sz="2400" spc="-25" dirty="0">
                <a:latin typeface="Calibri"/>
                <a:cs typeface="Calibri"/>
              </a:rPr>
              <a:t>P(</a:t>
            </a:r>
            <a:r>
              <a:rPr sz="2400" dirty="0">
                <a:latin typeface="Calibri"/>
                <a:cs typeface="Calibri"/>
              </a:rPr>
              <a:t>	</a:t>
            </a:r>
            <a:r>
              <a:rPr sz="2400" spc="-20" dirty="0">
                <a:latin typeface="Calibri"/>
                <a:cs typeface="Calibri"/>
              </a:rPr>
              <a:t>|dog)</a:t>
            </a:r>
            <a:endParaRPr sz="2400">
              <a:latin typeface="Calibri"/>
              <a:cs typeface="Calibri"/>
            </a:endParaRPr>
          </a:p>
        </p:txBody>
      </p:sp>
      <p:grpSp>
        <p:nvGrpSpPr>
          <p:cNvPr id="45" name="object 45"/>
          <p:cNvGrpSpPr/>
          <p:nvPr/>
        </p:nvGrpSpPr>
        <p:grpSpPr>
          <a:xfrm>
            <a:off x="6766559" y="2621279"/>
            <a:ext cx="631190" cy="1139190"/>
            <a:chOff x="6766559" y="2621279"/>
            <a:chExt cx="631190" cy="1139190"/>
          </a:xfrm>
        </p:grpSpPr>
        <p:pic>
          <p:nvPicPr>
            <p:cNvPr id="46" name="object 46"/>
            <p:cNvPicPr/>
            <p:nvPr/>
          </p:nvPicPr>
          <p:blipFill>
            <a:blip r:embed="rId5" cstate="print"/>
            <a:stretch>
              <a:fillRect/>
            </a:stretch>
          </p:blipFill>
          <p:spPr>
            <a:xfrm>
              <a:off x="6766559" y="2621279"/>
              <a:ext cx="406400" cy="314960"/>
            </a:xfrm>
            <a:prstGeom prst="rect">
              <a:avLst/>
            </a:prstGeom>
          </p:spPr>
        </p:pic>
        <p:sp>
          <p:nvSpPr>
            <p:cNvPr id="47" name="object 47"/>
            <p:cNvSpPr/>
            <p:nvPr/>
          </p:nvSpPr>
          <p:spPr>
            <a:xfrm>
              <a:off x="7040879" y="3068370"/>
              <a:ext cx="345440" cy="680720"/>
            </a:xfrm>
            <a:custGeom>
              <a:avLst/>
              <a:gdLst/>
              <a:ahLst/>
              <a:cxnLst/>
              <a:rect l="l" t="t" r="r" b="b"/>
              <a:pathLst>
                <a:path w="345440" h="680720">
                  <a:moveTo>
                    <a:pt x="345046" y="0"/>
                  </a:moveTo>
                  <a:lnTo>
                    <a:pt x="0" y="0"/>
                  </a:lnTo>
                  <a:lnTo>
                    <a:pt x="0" y="680542"/>
                  </a:lnTo>
                  <a:lnTo>
                    <a:pt x="345046" y="680542"/>
                  </a:lnTo>
                  <a:lnTo>
                    <a:pt x="345046" y="0"/>
                  </a:lnTo>
                  <a:close/>
                </a:path>
              </a:pathLst>
            </a:custGeom>
            <a:solidFill>
              <a:srgbClr val="4471C4"/>
            </a:solidFill>
          </p:spPr>
          <p:txBody>
            <a:bodyPr wrap="square" lIns="0" tIns="0" rIns="0" bIns="0" rtlCol="0"/>
            <a:lstStyle/>
            <a:p>
              <a:endParaRPr/>
            </a:p>
          </p:txBody>
        </p:sp>
        <p:sp>
          <p:nvSpPr>
            <p:cNvPr id="48" name="object 48"/>
            <p:cNvSpPr/>
            <p:nvPr/>
          </p:nvSpPr>
          <p:spPr>
            <a:xfrm>
              <a:off x="7045959" y="3073450"/>
              <a:ext cx="345440" cy="680720"/>
            </a:xfrm>
            <a:custGeom>
              <a:avLst/>
              <a:gdLst/>
              <a:ahLst/>
              <a:cxnLst/>
              <a:rect l="l" t="t" r="r" b="b"/>
              <a:pathLst>
                <a:path w="345440" h="680720">
                  <a:moveTo>
                    <a:pt x="0" y="680542"/>
                  </a:moveTo>
                  <a:lnTo>
                    <a:pt x="345046" y="680542"/>
                  </a:lnTo>
                  <a:lnTo>
                    <a:pt x="345046" y="0"/>
                  </a:lnTo>
                  <a:lnTo>
                    <a:pt x="0" y="0"/>
                  </a:lnTo>
                  <a:lnTo>
                    <a:pt x="0" y="680542"/>
                  </a:lnTo>
                  <a:close/>
                </a:path>
              </a:pathLst>
            </a:custGeom>
            <a:ln w="12700">
              <a:solidFill>
                <a:srgbClr val="2E528F"/>
              </a:solidFill>
            </a:ln>
          </p:spPr>
          <p:txBody>
            <a:bodyPr wrap="square" lIns="0" tIns="0" rIns="0" bIns="0" rtlCol="0"/>
            <a:lstStyle/>
            <a:p>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5035" y="302894"/>
            <a:ext cx="7381875" cy="636270"/>
          </a:xfrm>
          <a:prstGeom prst="rect">
            <a:avLst/>
          </a:prstGeom>
        </p:spPr>
        <p:txBody>
          <a:bodyPr vert="horz" wrap="square" lIns="0" tIns="13335" rIns="0" bIns="0" rtlCol="0">
            <a:spAutoFit/>
          </a:bodyPr>
          <a:lstStyle/>
          <a:p>
            <a:pPr marL="12700">
              <a:lnSpc>
                <a:spcPct val="100000"/>
              </a:lnSpc>
              <a:spcBef>
                <a:spcPts val="105"/>
              </a:spcBef>
            </a:pPr>
            <a:r>
              <a:rPr sz="4000" b="0" spc="-10" dirty="0">
                <a:latin typeface="Calibri Light"/>
                <a:cs typeface="Calibri Light"/>
              </a:rPr>
              <a:t>Discriminative</a:t>
            </a:r>
            <a:r>
              <a:rPr sz="4000" b="0" spc="-170" dirty="0">
                <a:latin typeface="Calibri Light"/>
                <a:cs typeface="Calibri Light"/>
              </a:rPr>
              <a:t> </a:t>
            </a:r>
            <a:r>
              <a:rPr sz="4000" b="0" dirty="0">
                <a:latin typeface="Calibri Light"/>
                <a:cs typeface="Calibri Light"/>
              </a:rPr>
              <a:t>vs</a:t>
            </a:r>
            <a:r>
              <a:rPr sz="4000" b="0" spc="-120" dirty="0">
                <a:latin typeface="Calibri Light"/>
                <a:cs typeface="Calibri Light"/>
              </a:rPr>
              <a:t> </a:t>
            </a:r>
            <a:r>
              <a:rPr sz="4000" b="0" spc="-10" dirty="0">
                <a:latin typeface="Calibri Light"/>
                <a:cs typeface="Calibri Light"/>
              </a:rPr>
              <a:t>Generative</a:t>
            </a:r>
            <a:r>
              <a:rPr sz="4000" b="0" spc="-135" dirty="0">
                <a:latin typeface="Calibri Light"/>
                <a:cs typeface="Calibri Light"/>
              </a:rPr>
              <a:t> </a:t>
            </a:r>
            <a:r>
              <a:rPr sz="4000" b="0" spc="-10" dirty="0">
                <a:latin typeface="Calibri Light"/>
                <a:cs typeface="Calibri Light"/>
              </a:rPr>
              <a:t>Models</a:t>
            </a:r>
            <a:endParaRPr sz="4000">
              <a:latin typeface="Calibri Light"/>
              <a:cs typeface="Calibri Light"/>
            </a:endParaRPr>
          </a:p>
        </p:txBody>
      </p:sp>
      <p:sp>
        <p:nvSpPr>
          <p:cNvPr id="3" name="object 3"/>
          <p:cNvSpPr txBox="1"/>
          <p:nvPr/>
        </p:nvSpPr>
        <p:spPr>
          <a:xfrm>
            <a:off x="469582" y="1555114"/>
            <a:ext cx="3285490" cy="1216660"/>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Discriminative</a:t>
            </a:r>
            <a:r>
              <a:rPr sz="2800" b="1" spc="-150" dirty="0">
                <a:latin typeface="Calibri"/>
                <a:cs typeface="Calibri"/>
              </a:rPr>
              <a:t> </a:t>
            </a:r>
            <a:r>
              <a:rPr sz="2800" b="1" spc="-10" dirty="0">
                <a:latin typeface="Calibri"/>
                <a:cs typeface="Calibri"/>
              </a:rPr>
              <a:t>Model: </a:t>
            </a:r>
            <a:r>
              <a:rPr sz="2800" dirty="0">
                <a:latin typeface="Calibri"/>
                <a:cs typeface="Calibri"/>
              </a:rPr>
              <a:t>Learn</a:t>
            </a:r>
            <a:r>
              <a:rPr sz="2800" spc="-30"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10" dirty="0">
                <a:latin typeface="Calibri"/>
                <a:cs typeface="Calibri"/>
              </a:rPr>
              <a:t>p(y|x)</a:t>
            </a:r>
            <a:endParaRPr sz="2800">
              <a:latin typeface="Calibri"/>
              <a:cs typeface="Calibri"/>
            </a:endParaRPr>
          </a:p>
        </p:txBody>
      </p:sp>
      <p:sp>
        <p:nvSpPr>
          <p:cNvPr id="4" name="object 4"/>
          <p:cNvSpPr txBox="1"/>
          <p:nvPr/>
        </p:nvSpPr>
        <p:spPr>
          <a:xfrm>
            <a:off x="469582" y="3349879"/>
            <a:ext cx="2806065" cy="1216660"/>
          </a:xfrm>
          <a:prstGeom prst="rect">
            <a:avLst/>
          </a:prstGeom>
        </p:spPr>
        <p:txBody>
          <a:bodyPr vert="horz" wrap="square" lIns="0" tIns="58419" rIns="0" bIns="0" rtlCol="0">
            <a:spAutoFit/>
          </a:bodyPr>
          <a:lstStyle/>
          <a:p>
            <a:pPr marL="12700" marR="5080" algn="just">
              <a:lnSpc>
                <a:spcPct val="89400"/>
              </a:lnSpc>
              <a:spcBef>
                <a:spcPts val="459"/>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3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p:txBody>
      </p:sp>
      <p:sp>
        <p:nvSpPr>
          <p:cNvPr id="5" name="object 5"/>
          <p:cNvSpPr txBox="1"/>
          <p:nvPr/>
        </p:nvSpPr>
        <p:spPr>
          <a:xfrm>
            <a:off x="294640" y="4968240"/>
            <a:ext cx="3779520" cy="1188720"/>
          </a:xfrm>
          <a:prstGeom prst="rect">
            <a:avLst/>
          </a:prstGeom>
          <a:ln w="63500">
            <a:solidFill>
              <a:srgbClr val="2E528F"/>
            </a:solidFill>
          </a:ln>
        </p:spPr>
        <p:txBody>
          <a:bodyPr vert="horz" wrap="square" lIns="0" tIns="233045" rIns="0" bIns="0" rtlCol="0">
            <a:spAutoFit/>
          </a:bodyPr>
          <a:lstStyle/>
          <a:p>
            <a:pPr marL="187960" marR="173355">
              <a:lnSpc>
                <a:spcPts val="3040"/>
              </a:lnSpc>
              <a:spcBef>
                <a:spcPts val="1835"/>
              </a:spcBef>
            </a:pPr>
            <a:r>
              <a:rPr sz="2800" b="1" dirty="0">
                <a:latin typeface="Calibri"/>
                <a:cs typeface="Calibri"/>
              </a:rPr>
              <a:t>Conditional</a:t>
            </a:r>
            <a:r>
              <a:rPr sz="2800" b="1" spc="-95"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0" dirty="0">
                <a:latin typeface="Calibri"/>
                <a:cs typeface="Calibri"/>
              </a:rPr>
              <a:t> </a:t>
            </a:r>
            <a:r>
              <a:rPr sz="2800" spc="-10" dirty="0">
                <a:latin typeface="Calibri"/>
                <a:cs typeface="Calibri"/>
              </a:rPr>
              <a:t>p(x|y)</a:t>
            </a:r>
            <a:endParaRPr sz="2800">
              <a:latin typeface="Calibri"/>
              <a:cs typeface="Calibri"/>
            </a:endParaRPr>
          </a:p>
        </p:txBody>
      </p:sp>
      <p:sp>
        <p:nvSpPr>
          <p:cNvPr id="6" name="object 6"/>
          <p:cNvSpPr txBox="1"/>
          <p:nvPr/>
        </p:nvSpPr>
        <p:spPr>
          <a:xfrm>
            <a:off x="10690479" y="63817"/>
            <a:ext cx="1408430" cy="323215"/>
          </a:xfrm>
          <a:prstGeom prst="rect">
            <a:avLst/>
          </a:prstGeom>
        </p:spPr>
        <p:txBody>
          <a:bodyPr vert="horz" wrap="square" lIns="0" tIns="16510" rIns="0" bIns="0" rtlCol="0">
            <a:spAutoFit/>
          </a:bodyPr>
          <a:lstStyle/>
          <a:p>
            <a:pPr marL="12700">
              <a:lnSpc>
                <a:spcPct val="100000"/>
              </a:lnSpc>
              <a:spcBef>
                <a:spcPts val="13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Cat</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70" dirty="0">
                <a:solidFill>
                  <a:srgbClr val="0462C1"/>
                </a:solidFill>
                <a:latin typeface="Calibri"/>
                <a:cs typeface="Calibri"/>
              </a:rPr>
              <a:t> </a:t>
            </a:r>
            <a:r>
              <a:rPr sz="450" spc="-10" dirty="0">
                <a:solidFill>
                  <a:srgbClr val="999999"/>
                </a:solidFill>
                <a:latin typeface="Calibri"/>
                <a:cs typeface="Calibri"/>
              </a:rPr>
              <a:t>is</a:t>
            </a:r>
            <a:r>
              <a:rPr sz="450" spc="-40" dirty="0">
                <a:solidFill>
                  <a:srgbClr val="999999"/>
                </a:solidFill>
                <a:latin typeface="Calibri"/>
                <a:cs typeface="Calibri"/>
              </a:rPr>
              <a:t> </a:t>
            </a: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CC0</a:t>
            </a:r>
            <a:r>
              <a:rPr sz="450" u="sng" spc="6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public</a:t>
            </a:r>
            <a:r>
              <a:rPr sz="450" u="sng" spc="19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domai</a:t>
            </a:r>
            <a:r>
              <a:rPr sz="450" spc="-10" dirty="0">
                <a:solidFill>
                  <a:srgbClr val="0462C1"/>
                </a:solidFill>
                <a:latin typeface="Calibri"/>
                <a:cs typeface="Calibri"/>
              </a:rPr>
              <a:t>n</a:t>
            </a:r>
            <a:endParaRPr sz="450">
              <a:latin typeface="Calibri"/>
              <a:cs typeface="Calibri"/>
            </a:endParaRPr>
          </a:p>
          <a:p>
            <a:pPr marL="12700">
              <a:lnSpc>
                <a:spcPct val="100000"/>
              </a:lnSpc>
              <a:spcBef>
                <a:spcPts val="25"/>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Dog imag</a:t>
            </a:r>
            <a:r>
              <a:rPr sz="450" dirty="0">
                <a:solidFill>
                  <a:srgbClr val="0462C1"/>
                </a:solidFill>
                <a:latin typeface="Calibri"/>
                <a:cs typeface="Calibri"/>
              </a:rPr>
              <a:t>e</a:t>
            </a:r>
            <a:r>
              <a:rPr sz="450" spc="70" dirty="0">
                <a:solidFill>
                  <a:srgbClr val="0462C1"/>
                </a:solidFill>
                <a:latin typeface="Calibri"/>
                <a:cs typeface="Calibri"/>
              </a:rPr>
              <a:t> </a:t>
            </a:r>
            <a:r>
              <a:rPr sz="450" dirty="0">
                <a:latin typeface="Calibri"/>
                <a:cs typeface="Calibri"/>
              </a:rPr>
              <a:t>is</a:t>
            </a:r>
            <a:r>
              <a:rPr sz="450" spc="40" dirty="0">
                <a:latin typeface="Calibri"/>
                <a:cs typeface="Calibri"/>
              </a:rPr>
              <a:t> </a:t>
            </a:r>
            <a:r>
              <a:rPr sz="450" dirty="0">
                <a:latin typeface="Calibri"/>
                <a:cs typeface="Calibri"/>
              </a:rPr>
              <a:t>CC0</a:t>
            </a:r>
            <a:r>
              <a:rPr sz="450" spc="65" dirty="0">
                <a:latin typeface="Calibri"/>
                <a:cs typeface="Calibri"/>
              </a:rPr>
              <a:t> </a:t>
            </a:r>
            <a:r>
              <a:rPr sz="450" dirty="0">
                <a:latin typeface="Calibri"/>
                <a:cs typeface="Calibri"/>
              </a:rPr>
              <a:t>Public</a:t>
            </a:r>
            <a:r>
              <a:rPr sz="450" spc="190"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10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Monkey</a:t>
            </a:r>
            <a:r>
              <a:rPr sz="450" u="sng" spc="10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15" dirty="0">
                <a:solidFill>
                  <a:srgbClr val="0462C1"/>
                </a:solidFill>
                <a:latin typeface="Calibri"/>
                <a:cs typeface="Calibri"/>
              </a:rPr>
              <a:t> </a:t>
            </a:r>
            <a:r>
              <a:rPr sz="450" dirty="0">
                <a:latin typeface="Calibri"/>
                <a:cs typeface="Calibri"/>
              </a:rPr>
              <a:t>is</a:t>
            </a:r>
            <a:r>
              <a:rPr sz="450" spc="130" dirty="0">
                <a:latin typeface="Calibri"/>
                <a:cs typeface="Calibri"/>
              </a:rPr>
              <a:t> </a:t>
            </a:r>
            <a:r>
              <a:rPr sz="450" dirty="0">
                <a:latin typeface="Calibri"/>
                <a:cs typeface="Calibri"/>
              </a:rPr>
              <a:t>CC0</a:t>
            </a:r>
            <a:r>
              <a:rPr sz="450" spc="-25" dirty="0">
                <a:latin typeface="Calibri"/>
                <a:cs typeface="Calibri"/>
              </a:rPr>
              <a:t> </a:t>
            </a:r>
            <a:r>
              <a:rPr sz="450" dirty="0">
                <a:latin typeface="Calibri"/>
                <a:cs typeface="Calibri"/>
              </a:rPr>
              <a:t>Public</a:t>
            </a:r>
            <a:r>
              <a:rPr sz="450" spc="200"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20"/>
              </a:spcBef>
            </a:pPr>
            <a:r>
              <a:rPr sz="450" u="sng" spc="-2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Abstract</a:t>
            </a:r>
            <a:r>
              <a:rPr sz="450" u="sng" spc="9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image</a:t>
            </a:r>
            <a:r>
              <a:rPr sz="450" spc="90" dirty="0">
                <a:solidFill>
                  <a:srgbClr val="0462C1"/>
                </a:solidFill>
                <a:latin typeface="Calibri"/>
                <a:cs typeface="Calibri"/>
              </a:rPr>
              <a:t> </a:t>
            </a:r>
            <a:r>
              <a:rPr sz="450" dirty="0">
                <a:latin typeface="Calibri"/>
                <a:cs typeface="Calibri"/>
              </a:rPr>
              <a:t>is</a:t>
            </a:r>
            <a:r>
              <a:rPr sz="450" spc="55" dirty="0">
                <a:latin typeface="Calibri"/>
                <a:cs typeface="Calibri"/>
              </a:rPr>
              <a:t> </a:t>
            </a:r>
            <a:r>
              <a:rPr sz="450" dirty="0">
                <a:latin typeface="Calibri"/>
                <a:cs typeface="Calibri"/>
              </a:rPr>
              <a:t>free</a:t>
            </a:r>
            <a:r>
              <a:rPr sz="450" spc="80" dirty="0">
                <a:latin typeface="Calibri"/>
                <a:cs typeface="Calibri"/>
              </a:rPr>
              <a:t> </a:t>
            </a:r>
            <a:r>
              <a:rPr sz="450" dirty="0">
                <a:latin typeface="Calibri"/>
                <a:cs typeface="Calibri"/>
              </a:rPr>
              <a:t>to</a:t>
            </a:r>
            <a:r>
              <a:rPr sz="450" spc="-25" dirty="0">
                <a:latin typeface="Calibri"/>
                <a:cs typeface="Calibri"/>
              </a:rPr>
              <a:t> </a:t>
            </a:r>
            <a:r>
              <a:rPr sz="450" dirty="0">
                <a:latin typeface="Calibri"/>
                <a:cs typeface="Calibri"/>
              </a:rPr>
              <a:t>use</a:t>
            </a:r>
            <a:r>
              <a:rPr sz="450" spc="190" dirty="0">
                <a:latin typeface="Calibri"/>
                <a:cs typeface="Calibri"/>
              </a:rPr>
              <a:t> </a:t>
            </a:r>
            <a:r>
              <a:rPr sz="450" dirty="0">
                <a:latin typeface="Calibri"/>
                <a:cs typeface="Calibri"/>
              </a:rPr>
              <a:t>under</a:t>
            </a:r>
            <a:r>
              <a:rPr sz="450" spc="85" dirty="0">
                <a:latin typeface="Calibri"/>
                <a:cs typeface="Calibri"/>
              </a:rPr>
              <a:t> </a:t>
            </a:r>
            <a:r>
              <a:rPr sz="450" dirty="0">
                <a:latin typeface="Calibri"/>
                <a:cs typeface="Calibri"/>
              </a:rPr>
              <a:t>the </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Pixabay</a:t>
            </a:r>
            <a:r>
              <a:rPr sz="450" u="sng" spc="2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licens</a:t>
            </a:r>
            <a:r>
              <a:rPr sz="450" spc="-10" dirty="0">
                <a:solidFill>
                  <a:srgbClr val="0462C1"/>
                </a:solidFill>
                <a:latin typeface="Calibri"/>
                <a:cs typeface="Calibri"/>
              </a:rPr>
              <a:t>e</a:t>
            </a:r>
            <a:endParaRPr sz="450">
              <a:latin typeface="Calibri"/>
              <a:cs typeface="Calibri"/>
            </a:endParaRPr>
          </a:p>
        </p:txBody>
      </p:sp>
      <p:sp>
        <p:nvSpPr>
          <p:cNvPr id="7" name="object 7"/>
          <p:cNvSpPr/>
          <p:nvPr/>
        </p:nvSpPr>
        <p:spPr>
          <a:xfrm>
            <a:off x="6514845" y="3214954"/>
            <a:ext cx="38100" cy="458470"/>
          </a:xfrm>
          <a:custGeom>
            <a:avLst/>
            <a:gdLst/>
            <a:ahLst/>
            <a:cxnLst/>
            <a:rect l="l" t="t" r="r" b="b"/>
            <a:pathLst>
              <a:path w="38100" h="458470">
                <a:moveTo>
                  <a:pt x="38088" y="0"/>
                </a:moveTo>
                <a:lnTo>
                  <a:pt x="0" y="0"/>
                </a:lnTo>
                <a:lnTo>
                  <a:pt x="0" y="457885"/>
                </a:lnTo>
                <a:lnTo>
                  <a:pt x="38088" y="457885"/>
                </a:lnTo>
                <a:lnTo>
                  <a:pt x="38088" y="0"/>
                </a:lnTo>
                <a:close/>
              </a:path>
            </a:pathLst>
          </a:custGeom>
          <a:solidFill>
            <a:srgbClr val="000000"/>
          </a:solidFill>
        </p:spPr>
        <p:txBody>
          <a:bodyPr wrap="square" lIns="0" tIns="0" rIns="0" bIns="0" rtlCol="0"/>
          <a:lstStyle/>
          <a:p>
            <a:endParaRPr/>
          </a:p>
        </p:txBody>
      </p:sp>
      <p:sp>
        <p:nvSpPr>
          <p:cNvPr id="8" name="object 8"/>
          <p:cNvSpPr/>
          <p:nvPr/>
        </p:nvSpPr>
        <p:spPr>
          <a:xfrm>
            <a:off x="5892800" y="3210560"/>
            <a:ext cx="156845" cy="466725"/>
          </a:xfrm>
          <a:custGeom>
            <a:avLst/>
            <a:gdLst/>
            <a:ahLst/>
            <a:cxnLst/>
            <a:rect l="l" t="t" r="r" b="b"/>
            <a:pathLst>
              <a:path w="156845" h="466725">
                <a:moveTo>
                  <a:pt x="149605" y="0"/>
                </a:moveTo>
                <a:lnTo>
                  <a:pt x="85851" y="29972"/>
                </a:lnTo>
                <a:lnTo>
                  <a:pt x="38735" y="81787"/>
                </a:lnTo>
                <a:lnTo>
                  <a:pt x="9651" y="151129"/>
                </a:lnTo>
                <a:lnTo>
                  <a:pt x="2412" y="190753"/>
                </a:lnTo>
                <a:lnTo>
                  <a:pt x="0" y="233552"/>
                </a:lnTo>
                <a:lnTo>
                  <a:pt x="2412" y="276351"/>
                </a:lnTo>
                <a:lnTo>
                  <a:pt x="9651" y="315975"/>
                </a:lnTo>
                <a:lnTo>
                  <a:pt x="21716" y="352170"/>
                </a:lnTo>
                <a:lnTo>
                  <a:pt x="59944" y="413765"/>
                </a:lnTo>
                <a:lnTo>
                  <a:pt x="115570" y="454532"/>
                </a:lnTo>
                <a:lnTo>
                  <a:pt x="149605" y="466725"/>
                </a:lnTo>
                <a:lnTo>
                  <a:pt x="155575" y="447801"/>
                </a:lnTo>
                <a:lnTo>
                  <a:pt x="128777" y="435990"/>
                </a:lnTo>
                <a:lnTo>
                  <a:pt x="105790" y="419607"/>
                </a:lnTo>
                <a:lnTo>
                  <a:pt x="70612" y="372999"/>
                </a:lnTo>
                <a:lnTo>
                  <a:pt x="49784" y="309625"/>
                </a:lnTo>
                <a:lnTo>
                  <a:pt x="42799" y="231012"/>
                </a:lnTo>
                <a:lnTo>
                  <a:pt x="44576" y="191262"/>
                </a:lnTo>
                <a:lnTo>
                  <a:pt x="58420" y="122174"/>
                </a:lnTo>
                <a:lnTo>
                  <a:pt x="86360" y="67690"/>
                </a:lnTo>
                <a:lnTo>
                  <a:pt x="129286" y="30606"/>
                </a:lnTo>
                <a:lnTo>
                  <a:pt x="156337" y="18923"/>
                </a:lnTo>
                <a:lnTo>
                  <a:pt x="149605" y="0"/>
                </a:lnTo>
                <a:close/>
              </a:path>
            </a:pathLst>
          </a:custGeom>
          <a:solidFill>
            <a:srgbClr val="000000"/>
          </a:solidFill>
        </p:spPr>
        <p:txBody>
          <a:bodyPr wrap="square" lIns="0" tIns="0" rIns="0" bIns="0" rtlCol="0"/>
          <a:lstStyle/>
          <a:p>
            <a:endParaRPr/>
          </a:p>
        </p:txBody>
      </p:sp>
      <p:sp>
        <p:nvSpPr>
          <p:cNvPr id="9" name="object 9"/>
          <p:cNvSpPr txBox="1"/>
          <p:nvPr/>
        </p:nvSpPr>
        <p:spPr>
          <a:xfrm>
            <a:off x="5513704" y="3058160"/>
            <a:ext cx="835660" cy="636270"/>
          </a:xfrm>
          <a:prstGeom prst="rect">
            <a:avLst/>
          </a:prstGeom>
        </p:spPr>
        <p:txBody>
          <a:bodyPr vert="horz" wrap="square" lIns="0" tIns="13335" rIns="0" bIns="0" rtlCol="0">
            <a:spAutoFit/>
          </a:bodyPr>
          <a:lstStyle/>
          <a:p>
            <a:pPr marL="12700">
              <a:lnSpc>
                <a:spcPct val="100000"/>
              </a:lnSpc>
              <a:spcBef>
                <a:spcPts val="105"/>
              </a:spcBef>
              <a:tabLst>
                <a:tab pos="551180" algn="l"/>
              </a:tabLst>
            </a:pPr>
            <a:r>
              <a:rPr sz="4000" spc="-50" dirty="0">
                <a:latin typeface="Cambria Math"/>
                <a:cs typeface="Cambria Math"/>
              </a:rPr>
              <a:t>𝑃</a:t>
            </a:r>
            <a:r>
              <a:rPr sz="4000" dirty="0">
                <a:latin typeface="Cambria Math"/>
                <a:cs typeface="Cambria Math"/>
              </a:rPr>
              <a:t>	</a:t>
            </a:r>
            <a:r>
              <a:rPr sz="4000" spc="-50" dirty="0">
                <a:latin typeface="Cambria Math"/>
                <a:cs typeface="Cambria Math"/>
              </a:rPr>
              <a:t>𝑥</a:t>
            </a:r>
            <a:endParaRPr sz="4000">
              <a:latin typeface="Cambria Math"/>
              <a:cs typeface="Cambria Math"/>
            </a:endParaRPr>
          </a:p>
        </p:txBody>
      </p:sp>
      <p:sp>
        <p:nvSpPr>
          <p:cNvPr id="10" name="object 10"/>
          <p:cNvSpPr/>
          <p:nvPr/>
        </p:nvSpPr>
        <p:spPr>
          <a:xfrm>
            <a:off x="8902318" y="2828874"/>
            <a:ext cx="38735" cy="458470"/>
          </a:xfrm>
          <a:custGeom>
            <a:avLst/>
            <a:gdLst/>
            <a:ahLst/>
            <a:cxnLst/>
            <a:rect l="l" t="t" r="r" b="b"/>
            <a:pathLst>
              <a:path w="38734" h="458470">
                <a:moveTo>
                  <a:pt x="38235" y="0"/>
                </a:moveTo>
                <a:lnTo>
                  <a:pt x="0" y="0"/>
                </a:lnTo>
                <a:lnTo>
                  <a:pt x="0" y="457885"/>
                </a:lnTo>
                <a:lnTo>
                  <a:pt x="38235" y="457885"/>
                </a:lnTo>
                <a:lnTo>
                  <a:pt x="38235" y="0"/>
                </a:lnTo>
                <a:close/>
              </a:path>
            </a:pathLst>
          </a:custGeom>
          <a:solidFill>
            <a:srgbClr val="000000"/>
          </a:solidFill>
        </p:spPr>
        <p:txBody>
          <a:bodyPr wrap="square" lIns="0" tIns="0" rIns="0" bIns="0" rtlCol="0"/>
          <a:lstStyle/>
          <a:p>
            <a:endParaRPr/>
          </a:p>
        </p:txBody>
      </p:sp>
      <p:sp>
        <p:nvSpPr>
          <p:cNvPr id="11" name="object 11"/>
          <p:cNvSpPr/>
          <p:nvPr/>
        </p:nvSpPr>
        <p:spPr>
          <a:xfrm>
            <a:off x="8270240" y="2824479"/>
            <a:ext cx="157480" cy="466725"/>
          </a:xfrm>
          <a:custGeom>
            <a:avLst/>
            <a:gdLst/>
            <a:ahLst/>
            <a:cxnLst/>
            <a:rect l="l" t="t" r="r" b="b"/>
            <a:pathLst>
              <a:path w="157479" h="466725">
                <a:moveTo>
                  <a:pt x="150240" y="0"/>
                </a:moveTo>
                <a:lnTo>
                  <a:pt x="86105" y="29972"/>
                </a:lnTo>
                <a:lnTo>
                  <a:pt x="38861" y="81787"/>
                </a:lnTo>
                <a:lnTo>
                  <a:pt x="9651" y="151130"/>
                </a:lnTo>
                <a:lnTo>
                  <a:pt x="2412" y="190754"/>
                </a:lnTo>
                <a:lnTo>
                  <a:pt x="0" y="233553"/>
                </a:lnTo>
                <a:lnTo>
                  <a:pt x="2412" y="276352"/>
                </a:lnTo>
                <a:lnTo>
                  <a:pt x="9651" y="315975"/>
                </a:lnTo>
                <a:lnTo>
                  <a:pt x="21843" y="352171"/>
                </a:lnTo>
                <a:lnTo>
                  <a:pt x="60198" y="413766"/>
                </a:lnTo>
                <a:lnTo>
                  <a:pt x="115950" y="454533"/>
                </a:lnTo>
                <a:lnTo>
                  <a:pt x="150240" y="466725"/>
                </a:lnTo>
                <a:lnTo>
                  <a:pt x="156209" y="447802"/>
                </a:lnTo>
                <a:lnTo>
                  <a:pt x="129285" y="435991"/>
                </a:lnTo>
                <a:lnTo>
                  <a:pt x="106171" y="419608"/>
                </a:lnTo>
                <a:lnTo>
                  <a:pt x="70865" y="372999"/>
                </a:lnTo>
                <a:lnTo>
                  <a:pt x="49910" y="309625"/>
                </a:lnTo>
                <a:lnTo>
                  <a:pt x="42925" y="231012"/>
                </a:lnTo>
                <a:lnTo>
                  <a:pt x="44703" y="191262"/>
                </a:lnTo>
                <a:lnTo>
                  <a:pt x="58674" y="122174"/>
                </a:lnTo>
                <a:lnTo>
                  <a:pt x="86740" y="67691"/>
                </a:lnTo>
                <a:lnTo>
                  <a:pt x="129793" y="30607"/>
                </a:lnTo>
                <a:lnTo>
                  <a:pt x="156971" y="18923"/>
                </a:lnTo>
                <a:lnTo>
                  <a:pt x="150240" y="0"/>
                </a:lnTo>
                <a:close/>
              </a:path>
            </a:pathLst>
          </a:custGeom>
          <a:solidFill>
            <a:srgbClr val="000000"/>
          </a:solidFill>
        </p:spPr>
        <p:txBody>
          <a:bodyPr wrap="square" lIns="0" tIns="0" rIns="0" bIns="0" rtlCol="0"/>
          <a:lstStyle/>
          <a:p>
            <a:endParaRPr/>
          </a:p>
        </p:txBody>
      </p:sp>
      <p:sp>
        <p:nvSpPr>
          <p:cNvPr id="12" name="object 12"/>
          <p:cNvSpPr/>
          <p:nvPr/>
        </p:nvSpPr>
        <p:spPr>
          <a:xfrm>
            <a:off x="9069705" y="3545840"/>
            <a:ext cx="155575" cy="466725"/>
          </a:xfrm>
          <a:custGeom>
            <a:avLst/>
            <a:gdLst/>
            <a:ahLst/>
            <a:cxnLst/>
            <a:rect l="l" t="t" r="r" b="b"/>
            <a:pathLst>
              <a:path w="155575" h="466725">
                <a:moveTo>
                  <a:pt x="6603" y="0"/>
                </a:moveTo>
                <a:lnTo>
                  <a:pt x="0" y="18923"/>
                </a:lnTo>
                <a:lnTo>
                  <a:pt x="26924" y="30607"/>
                </a:lnTo>
                <a:lnTo>
                  <a:pt x="50165" y="46862"/>
                </a:lnTo>
                <a:lnTo>
                  <a:pt x="85217" y="92837"/>
                </a:lnTo>
                <a:lnTo>
                  <a:pt x="105918" y="154940"/>
                </a:lnTo>
                <a:lnTo>
                  <a:pt x="112775" y="231012"/>
                </a:lnTo>
                <a:lnTo>
                  <a:pt x="111125" y="272161"/>
                </a:lnTo>
                <a:lnTo>
                  <a:pt x="97281" y="343154"/>
                </a:lnTo>
                <a:lnTo>
                  <a:pt x="69469" y="398653"/>
                </a:lnTo>
                <a:lnTo>
                  <a:pt x="27304" y="435991"/>
                </a:lnTo>
                <a:lnTo>
                  <a:pt x="762" y="447802"/>
                </a:lnTo>
                <a:lnTo>
                  <a:pt x="6603" y="466725"/>
                </a:lnTo>
                <a:lnTo>
                  <a:pt x="70230" y="436880"/>
                </a:lnTo>
                <a:lnTo>
                  <a:pt x="116967" y="385191"/>
                </a:lnTo>
                <a:lnTo>
                  <a:pt x="145796" y="315976"/>
                </a:lnTo>
                <a:lnTo>
                  <a:pt x="152908" y="276352"/>
                </a:lnTo>
                <a:lnTo>
                  <a:pt x="155321" y="233553"/>
                </a:lnTo>
                <a:lnTo>
                  <a:pt x="152908" y="190754"/>
                </a:lnTo>
                <a:lnTo>
                  <a:pt x="145669" y="151130"/>
                </a:lnTo>
                <a:lnTo>
                  <a:pt x="133730" y="114808"/>
                </a:lnTo>
                <a:lnTo>
                  <a:pt x="95503" y="53086"/>
                </a:lnTo>
                <a:lnTo>
                  <a:pt x="40386" y="12192"/>
                </a:lnTo>
                <a:lnTo>
                  <a:pt x="6603" y="0"/>
                </a:lnTo>
                <a:close/>
              </a:path>
            </a:pathLst>
          </a:custGeom>
          <a:solidFill>
            <a:srgbClr val="000000"/>
          </a:solidFill>
        </p:spPr>
        <p:txBody>
          <a:bodyPr wrap="square" lIns="0" tIns="0" rIns="0" bIns="0" rtlCol="0"/>
          <a:lstStyle/>
          <a:p>
            <a:endParaRPr/>
          </a:p>
        </p:txBody>
      </p:sp>
      <p:sp>
        <p:nvSpPr>
          <p:cNvPr id="13" name="object 13"/>
          <p:cNvSpPr/>
          <p:nvPr/>
        </p:nvSpPr>
        <p:spPr>
          <a:xfrm>
            <a:off x="8605519" y="3545840"/>
            <a:ext cx="155575" cy="466725"/>
          </a:xfrm>
          <a:custGeom>
            <a:avLst/>
            <a:gdLst/>
            <a:ahLst/>
            <a:cxnLst/>
            <a:rect l="l" t="t" r="r" b="b"/>
            <a:pathLst>
              <a:path w="155575" h="466725">
                <a:moveTo>
                  <a:pt x="148716" y="0"/>
                </a:moveTo>
                <a:lnTo>
                  <a:pt x="85216" y="29972"/>
                </a:lnTo>
                <a:lnTo>
                  <a:pt x="38480" y="81787"/>
                </a:lnTo>
                <a:lnTo>
                  <a:pt x="9651" y="151130"/>
                </a:lnTo>
                <a:lnTo>
                  <a:pt x="2412" y="190754"/>
                </a:lnTo>
                <a:lnTo>
                  <a:pt x="0" y="233553"/>
                </a:lnTo>
                <a:lnTo>
                  <a:pt x="2412" y="276352"/>
                </a:lnTo>
                <a:lnTo>
                  <a:pt x="9525" y="315976"/>
                </a:lnTo>
                <a:lnTo>
                  <a:pt x="21589" y="352171"/>
                </a:lnTo>
                <a:lnTo>
                  <a:pt x="59562" y="413766"/>
                </a:lnTo>
                <a:lnTo>
                  <a:pt x="114807" y="454533"/>
                </a:lnTo>
                <a:lnTo>
                  <a:pt x="148716" y="466725"/>
                </a:lnTo>
                <a:lnTo>
                  <a:pt x="154558" y="447802"/>
                </a:lnTo>
                <a:lnTo>
                  <a:pt x="128015" y="435991"/>
                </a:lnTo>
                <a:lnTo>
                  <a:pt x="105155" y="419608"/>
                </a:lnTo>
                <a:lnTo>
                  <a:pt x="70230" y="372999"/>
                </a:lnTo>
                <a:lnTo>
                  <a:pt x="49402" y="309626"/>
                </a:lnTo>
                <a:lnTo>
                  <a:pt x="42545" y="231012"/>
                </a:lnTo>
                <a:lnTo>
                  <a:pt x="44196" y="191262"/>
                </a:lnTo>
                <a:lnTo>
                  <a:pt x="58038" y="122174"/>
                </a:lnTo>
                <a:lnTo>
                  <a:pt x="85851" y="67691"/>
                </a:lnTo>
                <a:lnTo>
                  <a:pt x="128397" y="30607"/>
                </a:lnTo>
                <a:lnTo>
                  <a:pt x="155321" y="18923"/>
                </a:lnTo>
                <a:lnTo>
                  <a:pt x="148716" y="0"/>
                </a:lnTo>
                <a:close/>
              </a:path>
            </a:pathLst>
          </a:custGeom>
          <a:solidFill>
            <a:srgbClr val="000000"/>
          </a:solidFill>
        </p:spPr>
        <p:txBody>
          <a:bodyPr wrap="square" lIns="0" tIns="0" rIns="0" bIns="0" rtlCol="0"/>
          <a:lstStyle/>
          <a:p>
            <a:endParaRPr/>
          </a:p>
        </p:txBody>
      </p:sp>
      <p:sp>
        <p:nvSpPr>
          <p:cNvPr id="14" name="object 14"/>
          <p:cNvSpPr txBox="1"/>
          <p:nvPr/>
        </p:nvSpPr>
        <p:spPr>
          <a:xfrm>
            <a:off x="8221726" y="3400171"/>
            <a:ext cx="849630" cy="636270"/>
          </a:xfrm>
          <a:prstGeom prst="rect">
            <a:avLst/>
          </a:prstGeom>
        </p:spPr>
        <p:txBody>
          <a:bodyPr vert="horz" wrap="square" lIns="0" tIns="13335" rIns="0" bIns="0" rtlCol="0">
            <a:spAutoFit/>
          </a:bodyPr>
          <a:lstStyle/>
          <a:p>
            <a:pPr marL="12700">
              <a:lnSpc>
                <a:spcPct val="100000"/>
              </a:lnSpc>
              <a:spcBef>
                <a:spcPts val="105"/>
              </a:spcBef>
              <a:tabLst>
                <a:tab pos="551180" algn="l"/>
              </a:tabLst>
            </a:pPr>
            <a:r>
              <a:rPr sz="4000" spc="-50" dirty="0">
                <a:latin typeface="Cambria Math"/>
                <a:cs typeface="Cambria Math"/>
              </a:rPr>
              <a:t>𝑃</a:t>
            </a:r>
            <a:r>
              <a:rPr sz="4000" dirty="0">
                <a:latin typeface="Cambria Math"/>
                <a:cs typeface="Cambria Math"/>
              </a:rPr>
              <a:t>	</a:t>
            </a:r>
            <a:r>
              <a:rPr sz="4000" spc="-50" dirty="0">
                <a:latin typeface="Cambria Math"/>
                <a:cs typeface="Cambria Math"/>
              </a:rPr>
              <a:t>𝑦</a:t>
            </a:r>
            <a:endParaRPr sz="4000">
              <a:latin typeface="Cambria Math"/>
              <a:cs typeface="Cambria Math"/>
            </a:endParaRPr>
          </a:p>
        </p:txBody>
      </p:sp>
      <p:sp>
        <p:nvSpPr>
          <p:cNvPr id="15" name="object 15"/>
          <p:cNvSpPr txBox="1"/>
          <p:nvPr/>
        </p:nvSpPr>
        <p:spPr>
          <a:xfrm>
            <a:off x="6700266" y="3058160"/>
            <a:ext cx="4051300" cy="636270"/>
          </a:xfrm>
          <a:prstGeom prst="rect">
            <a:avLst/>
          </a:prstGeom>
        </p:spPr>
        <p:txBody>
          <a:bodyPr vert="horz" wrap="square" lIns="0" tIns="13335" rIns="0" bIns="0" rtlCol="0">
            <a:spAutoFit/>
          </a:bodyPr>
          <a:lstStyle/>
          <a:p>
            <a:pPr marL="38100">
              <a:lnSpc>
                <a:spcPct val="100000"/>
              </a:lnSpc>
              <a:spcBef>
                <a:spcPts val="105"/>
              </a:spcBef>
              <a:tabLst>
                <a:tab pos="1736089" algn="l"/>
                <a:tab pos="2418715" algn="l"/>
              </a:tabLst>
            </a:pPr>
            <a:r>
              <a:rPr sz="4000" dirty="0">
                <a:latin typeface="Cambria Math"/>
                <a:cs typeface="Cambria Math"/>
              </a:rPr>
              <a:t>𝑦)</a:t>
            </a:r>
            <a:r>
              <a:rPr sz="4000" spc="254" dirty="0">
                <a:latin typeface="Cambria Math"/>
                <a:cs typeface="Cambria Math"/>
              </a:rPr>
              <a:t> </a:t>
            </a:r>
            <a:r>
              <a:rPr sz="4000" dirty="0">
                <a:latin typeface="Cambria Math"/>
                <a:cs typeface="Cambria Math"/>
              </a:rPr>
              <a:t>=</a:t>
            </a:r>
            <a:r>
              <a:rPr sz="4000" spc="204" dirty="0">
                <a:latin typeface="Cambria Math"/>
                <a:cs typeface="Cambria Math"/>
              </a:rPr>
              <a:t> </a:t>
            </a:r>
            <a:r>
              <a:rPr sz="6000" u="sng" spc="-75" baseline="34722" dirty="0">
                <a:uFill>
                  <a:solidFill>
                    <a:srgbClr val="000000"/>
                  </a:solidFill>
                </a:uFill>
                <a:latin typeface="Cambria Math"/>
                <a:cs typeface="Cambria Math"/>
              </a:rPr>
              <a:t>𝑃</a:t>
            </a:r>
            <a:r>
              <a:rPr sz="6000" u="sng" baseline="34722" dirty="0">
                <a:uFill>
                  <a:solidFill>
                    <a:srgbClr val="000000"/>
                  </a:solidFill>
                </a:uFill>
                <a:latin typeface="Cambria Math"/>
                <a:cs typeface="Cambria Math"/>
              </a:rPr>
              <a:t>	</a:t>
            </a:r>
            <a:r>
              <a:rPr sz="6000" u="sng" spc="-75" baseline="34722" dirty="0">
                <a:uFill>
                  <a:solidFill>
                    <a:srgbClr val="000000"/>
                  </a:solidFill>
                </a:uFill>
                <a:latin typeface="Cambria Math"/>
                <a:cs typeface="Cambria Math"/>
              </a:rPr>
              <a:t>𝑦</a:t>
            </a:r>
            <a:r>
              <a:rPr sz="6000" u="sng" baseline="34722" dirty="0">
                <a:uFill>
                  <a:solidFill>
                    <a:srgbClr val="000000"/>
                  </a:solidFill>
                </a:uFill>
                <a:latin typeface="Cambria Math"/>
                <a:cs typeface="Cambria Math"/>
              </a:rPr>
              <a:t>	</a:t>
            </a:r>
            <a:r>
              <a:rPr sz="6000" u="sng" spc="82" baseline="34722" dirty="0">
                <a:uFill>
                  <a:solidFill>
                    <a:srgbClr val="000000"/>
                  </a:solidFill>
                </a:uFill>
                <a:latin typeface="Cambria Math"/>
                <a:cs typeface="Cambria Math"/>
              </a:rPr>
              <a:t>𝑥)</a:t>
            </a:r>
            <a:r>
              <a:rPr sz="6000" spc="-337" baseline="34722" dirty="0">
                <a:latin typeface="Cambria Math"/>
                <a:cs typeface="Cambria Math"/>
              </a:rPr>
              <a:t> </a:t>
            </a:r>
            <a:r>
              <a:rPr sz="4000" spc="-20" dirty="0">
                <a:latin typeface="Cambria Math"/>
                <a:cs typeface="Cambria Math"/>
              </a:rPr>
              <a:t>𝑃(𝑥)</a:t>
            </a:r>
            <a:endParaRPr sz="4000">
              <a:latin typeface="Cambria Math"/>
              <a:cs typeface="Cambria Math"/>
            </a:endParaRPr>
          </a:p>
        </p:txBody>
      </p:sp>
      <p:sp>
        <p:nvSpPr>
          <p:cNvPr id="16" name="object 16"/>
          <p:cNvSpPr txBox="1"/>
          <p:nvPr/>
        </p:nvSpPr>
        <p:spPr>
          <a:xfrm>
            <a:off x="6523101" y="1338580"/>
            <a:ext cx="3095625" cy="514350"/>
          </a:xfrm>
          <a:prstGeom prst="rect">
            <a:avLst/>
          </a:prstGeom>
        </p:spPr>
        <p:txBody>
          <a:bodyPr vert="horz" wrap="square" lIns="0" tIns="13335" rIns="0" bIns="0" rtlCol="0">
            <a:spAutoFit/>
          </a:bodyPr>
          <a:lstStyle/>
          <a:p>
            <a:pPr marL="12700">
              <a:lnSpc>
                <a:spcPct val="100000"/>
              </a:lnSpc>
              <a:spcBef>
                <a:spcPts val="105"/>
              </a:spcBef>
            </a:pPr>
            <a:r>
              <a:rPr sz="3200" spc="-10" dirty="0">
                <a:latin typeface="Calibri"/>
                <a:cs typeface="Calibri"/>
              </a:rPr>
              <a:t>Recall</a:t>
            </a:r>
            <a:r>
              <a:rPr sz="3200" spc="-140" dirty="0">
                <a:latin typeface="Calibri"/>
                <a:cs typeface="Calibri"/>
              </a:rPr>
              <a:t> </a:t>
            </a:r>
            <a:r>
              <a:rPr sz="3200" b="1" spc="-10" dirty="0">
                <a:latin typeface="Calibri"/>
                <a:cs typeface="Calibri"/>
              </a:rPr>
              <a:t>Bayes’</a:t>
            </a:r>
            <a:r>
              <a:rPr sz="3200" b="1" spc="-150" dirty="0">
                <a:latin typeface="Calibri"/>
                <a:cs typeface="Calibri"/>
              </a:rPr>
              <a:t> </a:t>
            </a:r>
            <a:r>
              <a:rPr sz="3200" b="1" spc="-20" dirty="0">
                <a:latin typeface="Calibri"/>
                <a:cs typeface="Calibri"/>
              </a:rPr>
              <a:t>Rule:</a:t>
            </a:r>
            <a:endParaRPr sz="320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15035" y="302894"/>
            <a:ext cx="7381875" cy="636270"/>
          </a:xfrm>
          <a:prstGeom prst="rect">
            <a:avLst/>
          </a:prstGeom>
        </p:spPr>
        <p:txBody>
          <a:bodyPr vert="horz" wrap="square" lIns="0" tIns="13335" rIns="0" bIns="0" rtlCol="0">
            <a:spAutoFit/>
          </a:bodyPr>
          <a:lstStyle/>
          <a:p>
            <a:pPr marL="12700">
              <a:lnSpc>
                <a:spcPct val="100000"/>
              </a:lnSpc>
              <a:spcBef>
                <a:spcPts val="105"/>
              </a:spcBef>
            </a:pPr>
            <a:r>
              <a:rPr sz="4000" b="0" spc="-10" dirty="0">
                <a:latin typeface="Calibri Light"/>
                <a:cs typeface="Calibri Light"/>
              </a:rPr>
              <a:t>Discriminative</a:t>
            </a:r>
            <a:r>
              <a:rPr sz="4000" b="0" spc="-170" dirty="0">
                <a:latin typeface="Calibri Light"/>
                <a:cs typeface="Calibri Light"/>
              </a:rPr>
              <a:t> </a:t>
            </a:r>
            <a:r>
              <a:rPr sz="4000" b="0" dirty="0">
                <a:latin typeface="Calibri Light"/>
                <a:cs typeface="Calibri Light"/>
              </a:rPr>
              <a:t>vs</a:t>
            </a:r>
            <a:r>
              <a:rPr sz="4000" b="0" spc="-120" dirty="0">
                <a:latin typeface="Calibri Light"/>
                <a:cs typeface="Calibri Light"/>
              </a:rPr>
              <a:t> </a:t>
            </a:r>
            <a:r>
              <a:rPr sz="4000" b="0" spc="-10" dirty="0">
                <a:latin typeface="Calibri Light"/>
                <a:cs typeface="Calibri Light"/>
              </a:rPr>
              <a:t>Generative</a:t>
            </a:r>
            <a:r>
              <a:rPr sz="4000" b="0" spc="-135" dirty="0">
                <a:latin typeface="Calibri Light"/>
                <a:cs typeface="Calibri Light"/>
              </a:rPr>
              <a:t> </a:t>
            </a:r>
            <a:r>
              <a:rPr sz="4000" b="0" spc="-10" dirty="0">
                <a:latin typeface="Calibri Light"/>
                <a:cs typeface="Calibri Light"/>
              </a:rPr>
              <a:t>Models</a:t>
            </a:r>
            <a:endParaRPr sz="4000">
              <a:latin typeface="Calibri Light"/>
              <a:cs typeface="Calibri Light"/>
            </a:endParaRPr>
          </a:p>
        </p:txBody>
      </p:sp>
      <p:sp>
        <p:nvSpPr>
          <p:cNvPr id="3" name="object 3"/>
          <p:cNvSpPr txBox="1"/>
          <p:nvPr/>
        </p:nvSpPr>
        <p:spPr>
          <a:xfrm>
            <a:off x="469582" y="1555114"/>
            <a:ext cx="3285490" cy="1216660"/>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Discriminative</a:t>
            </a:r>
            <a:r>
              <a:rPr sz="2800" b="1" spc="-150" dirty="0">
                <a:latin typeface="Calibri"/>
                <a:cs typeface="Calibri"/>
              </a:rPr>
              <a:t> </a:t>
            </a:r>
            <a:r>
              <a:rPr sz="2800" b="1" spc="-10" dirty="0">
                <a:latin typeface="Calibri"/>
                <a:cs typeface="Calibri"/>
              </a:rPr>
              <a:t>Model: </a:t>
            </a:r>
            <a:r>
              <a:rPr sz="2800" dirty="0">
                <a:latin typeface="Calibri"/>
                <a:cs typeface="Calibri"/>
              </a:rPr>
              <a:t>Learn</a:t>
            </a:r>
            <a:r>
              <a:rPr sz="2800" spc="-30"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10" dirty="0">
                <a:latin typeface="Calibri"/>
                <a:cs typeface="Calibri"/>
              </a:rPr>
              <a:t>p(y|x)</a:t>
            </a:r>
            <a:endParaRPr sz="2800">
              <a:latin typeface="Calibri"/>
              <a:cs typeface="Calibri"/>
            </a:endParaRPr>
          </a:p>
        </p:txBody>
      </p:sp>
      <p:sp>
        <p:nvSpPr>
          <p:cNvPr id="4" name="object 4"/>
          <p:cNvSpPr txBox="1"/>
          <p:nvPr/>
        </p:nvSpPr>
        <p:spPr>
          <a:xfrm>
            <a:off x="469582" y="3349879"/>
            <a:ext cx="2806065" cy="1216660"/>
          </a:xfrm>
          <a:prstGeom prst="rect">
            <a:avLst/>
          </a:prstGeom>
        </p:spPr>
        <p:txBody>
          <a:bodyPr vert="horz" wrap="square" lIns="0" tIns="58419" rIns="0" bIns="0" rtlCol="0">
            <a:spAutoFit/>
          </a:bodyPr>
          <a:lstStyle/>
          <a:p>
            <a:pPr marL="12700" marR="5080" algn="just">
              <a:lnSpc>
                <a:spcPct val="89400"/>
              </a:lnSpc>
              <a:spcBef>
                <a:spcPts val="459"/>
              </a:spcBef>
            </a:pPr>
            <a:r>
              <a:rPr sz="2800" b="1" dirty="0">
                <a:latin typeface="Calibri"/>
                <a:cs typeface="Calibri"/>
              </a:rPr>
              <a:t>Generative</a:t>
            </a:r>
            <a:r>
              <a:rPr sz="2800" b="1" spc="5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280" dirty="0">
                <a:latin typeface="Calibri"/>
                <a:cs typeface="Calibri"/>
              </a:rPr>
              <a:t> </a:t>
            </a:r>
            <a:r>
              <a:rPr sz="2800" dirty="0">
                <a:latin typeface="Calibri"/>
                <a:cs typeface="Calibri"/>
              </a:rPr>
              <a:t>a</a:t>
            </a:r>
            <a:r>
              <a:rPr sz="2800" spc="33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20" dirty="0">
                <a:latin typeface="Calibri"/>
                <a:cs typeface="Calibri"/>
              </a:rPr>
              <a:t>p(x)</a:t>
            </a:r>
            <a:endParaRPr sz="2800">
              <a:latin typeface="Calibri"/>
              <a:cs typeface="Calibri"/>
            </a:endParaRPr>
          </a:p>
        </p:txBody>
      </p:sp>
      <p:sp>
        <p:nvSpPr>
          <p:cNvPr id="5" name="object 5"/>
          <p:cNvSpPr txBox="1"/>
          <p:nvPr/>
        </p:nvSpPr>
        <p:spPr>
          <a:xfrm>
            <a:off x="294640" y="4968240"/>
            <a:ext cx="3779520" cy="1188720"/>
          </a:xfrm>
          <a:prstGeom prst="rect">
            <a:avLst/>
          </a:prstGeom>
          <a:ln w="63500">
            <a:solidFill>
              <a:srgbClr val="2E528F"/>
            </a:solidFill>
          </a:ln>
        </p:spPr>
        <p:txBody>
          <a:bodyPr vert="horz" wrap="square" lIns="0" tIns="233045" rIns="0" bIns="0" rtlCol="0">
            <a:spAutoFit/>
          </a:bodyPr>
          <a:lstStyle/>
          <a:p>
            <a:pPr marL="187960" marR="173355">
              <a:lnSpc>
                <a:spcPts val="3040"/>
              </a:lnSpc>
              <a:spcBef>
                <a:spcPts val="1835"/>
              </a:spcBef>
            </a:pPr>
            <a:r>
              <a:rPr sz="2800" b="1" dirty="0">
                <a:latin typeface="Calibri"/>
                <a:cs typeface="Calibri"/>
              </a:rPr>
              <a:t>Conditional</a:t>
            </a:r>
            <a:r>
              <a:rPr sz="2800" b="1" spc="-95"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0" dirty="0">
                <a:latin typeface="Calibri"/>
                <a:cs typeface="Calibri"/>
              </a:rPr>
              <a:t> </a:t>
            </a:r>
            <a:r>
              <a:rPr sz="2800" spc="-10" dirty="0">
                <a:latin typeface="Calibri"/>
                <a:cs typeface="Calibri"/>
              </a:rPr>
              <a:t>p(x|y)</a:t>
            </a:r>
            <a:endParaRPr sz="2800">
              <a:latin typeface="Calibri"/>
              <a:cs typeface="Calibri"/>
            </a:endParaRPr>
          </a:p>
        </p:txBody>
      </p:sp>
      <p:sp>
        <p:nvSpPr>
          <p:cNvPr id="6" name="object 6"/>
          <p:cNvSpPr txBox="1"/>
          <p:nvPr/>
        </p:nvSpPr>
        <p:spPr>
          <a:xfrm>
            <a:off x="6022340" y="5029453"/>
            <a:ext cx="465201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We</a:t>
            </a:r>
            <a:r>
              <a:rPr sz="2400" spc="-65" dirty="0">
                <a:latin typeface="Calibri"/>
                <a:cs typeface="Calibri"/>
              </a:rPr>
              <a:t> </a:t>
            </a:r>
            <a:r>
              <a:rPr sz="2400" spc="-10" dirty="0">
                <a:latin typeface="Calibri"/>
                <a:cs typeface="Calibri"/>
              </a:rPr>
              <a:t>can</a:t>
            </a:r>
            <a:r>
              <a:rPr sz="2400" spc="-114" dirty="0">
                <a:latin typeface="Calibri"/>
                <a:cs typeface="Calibri"/>
              </a:rPr>
              <a:t> </a:t>
            </a:r>
            <a:r>
              <a:rPr sz="2400" dirty="0">
                <a:latin typeface="Calibri"/>
                <a:cs typeface="Calibri"/>
              </a:rPr>
              <a:t>build</a:t>
            </a:r>
            <a:r>
              <a:rPr sz="2400" spc="-25" dirty="0">
                <a:latin typeface="Calibri"/>
                <a:cs typeface="Calibri"/>
              </a:rPr>
              <a:t> </a:t>
            </a:r>
            <a:r>
              <a:rPr sz="2400" dirty="0">
                <a:latin typeface="Calibri"/>
                <a:cs typeface="Calibri"/>
              </a:rPr>
              <a:t>a</a:t>
            </a:r>
            <a:r>
              <a:rPr sz="2400" spc="-85" dirty="0">
                <a:latin typeface="Calibri"/>
                <a:cs typeface="Calibri"/>
              </a:rPr>
              <a:t> </a:t>
            </a:r>
            <a:r>
              <a:rPr sz="2400" dirty="0">
                <a:latin typeface="Calibri"/>
                <a:cs typeface="Calibri"/>
              </a:rPr>
              <a:t>conditional</a:t>
            </a:r>
            <a:r>
              <a:rPr sz="2400" spc="-125" dirty="0">
                <a:latin typeface="Calibri"/>
                <a:cs typeface="Calibri"/>
              </a:rPr>
              <a:t> </a:t>
            </a:r>
            <a:r>
              <a:rPr sz="2400" spc="-10" dirty="0">
                <a:latin typeface="Calibri"/>
                <a:cs typeface="Calibri"/>
              </a:rPr>
              <a:t>generative</a:t>
            </a:r>
            <a:endParaRPr sz="2400">
              <a:latin typeface="Calibri"/>
              <a:cs typeface="Calibri"/>
            </a:endParaRPr>
          </a:p>
          <a:p>
            <a:pPr marL="12700">
              <a:lnSpc>
                <a:spcPct val="100000"/>
              </a:lnSpc>
              <a:spcBef>
                <a:spcPts val="85"/>
              </a:spcBef>
            </a:pPr>
            <a:r>
              <a:rPr sz="2400" dirty="0">
                <a:latin typeface="Calibri"/>
                <a:cs typeface="Calibri"/>
              </a:rPr>
              <a:t>model</a:t>
            </a:r>
            <a:r>
              <a:rPr sz="2400" spc="-6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other</a:t>
            </a:r>
            <a:r>
              <a:rPr sz="2400" spc="-95" dirty="0">
                <a:latin typeface="Calibri"/>
                <a:cs typeface="Calibri"/>
              </a:rPr>
              <a:t> </a:t>
            </a:r>
            <a:r>
              <a:rPr sz="2400" spc="-10" dirty="0">
                <a:latin typeface="Calibri"/>
                <a:cs typeface="Calibri"/>
              </a:rPr>
              <a:t>components!</a:t>
            </a:r>
            <a:endParaRPr sz="2400">
              <a:latin typeface="Calibri"/>
              <a:cs typeface="Calibri"/>
            </a:endParaRPr>
          </a:p>
        </p:txBody>
      </p:sp>
      <p:sp>
        <p:nvSpPr>
          <p:cNvPr id="7" name="object 7"/>
          <p:cNvSpPr txBox="1"/>
          <p:nvPr/>
        </p:nvSpPr>
        <p:spPr>
          <a:xfrm>
            <a:off x="10690479" y="63817"/>
            <a:ext cx="1408430" cy="323215"/>
          </a:xfrm>
          <a:prstGeom prst="rect">
            <a:avLst/>
          </a:prstGeom>
        </p:spPr>
        <p:txBody>
          <a:bodyPr vert="horz" wrap="square" lIns="0" tIns="16510" rIns="0" bIns="0" rtlCol="0">
            <a:spAutoFit/>
          </a:bodyPr>
          <a:lstStyle/>
          <a:p>
            <a:pPr marL="12700">
              <a:lnSpc>
                <a:spcPct val="100000"/>
              </a:lnSpc>
              <a:spcBef>
                <a:spcPts val="13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Cat</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70" dirty="0">
                <a:solidFill>
                  <a:srgbClr val="0462C1"/>
                </a:solidFill>
                <a:latin typeface="Calibri"/>
                <a:cs typeface="Calibri"/>
              </a:rPr>
              <a:t> </a:t>
            </a:r>
            <a:r>
              <a:rPr sz="450" spc="-10" dirty="0">
                <a:solidFill>
                  <a:srgbClr val="999999"/>
                </a:solidFill>
                <a:latin typeface="Calibri"/>
                <a:cs typeface="Calibri"/>
              </a:rPr>
              <a:t>is</a:t>
            </a:r>
            <a:r>
              <a:rPr sz="450" spc="-40" dirty="0">
                <a:solidFill>
                  <a:srgbClr val="999999"/>
                </a:solidFill>
                <a:latin typeface="Calibri"/>
                <a:cs typeface="Calibri"/>
              </a:rPr>
              <a:t> </a:t>
            </a: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CC0</a:t>
            </a:r>
            <a:r>
              <a:rPr sz="450" u="sng" spc="6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public</a:t>
            </a:r>
            <a:r>
              <a:rPr sz="450" u="sng" spc="19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domai</a:t>
            </a:r>
            <a:r>
              <a:rPr sz="450" spc="-10" dirty="0">
                <a:solidFill>
                  <a:srgbClr val="0462C1"/>
                </a:solidFill>
                <a:latin typeface="Calibri"/>
                <a:cs typeface="Calibri"/>
              </a:rPr>
              <a:t>n</a:t>
            </a:r>
            <a:endParaRPr sz="450">
              <a:latin typeface="Calibri"/>
              <a:cs typeface="Calibri"/>
            </a:endParaRPr>
          </a:p>
          <a:p>
            <a:pPr marL="12700">
              <a:lnSpc>
                <a:spcPct val="100000"/>
              </a:lnSpc>
              <a:spcBef>
                <a:spcPts val="25"/>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Dog imag</a:t>
            </a:r>
            <a:r>
              <a:rPr sz="450" dirty="0">
                <a:solidFill>
                  <a:srgbClr val="0462C1"/>
                </a:solidFill>
                <a:latin typeface="Calibri"/>
                <a:cs typeface="Calibri"/>
              </a:rPr>
              <a:t>e</a:t>
            </a:r>
            <a:r>
              <a:rPr sz="450" spc="70" dirty="0">
                <a:solidFill>
                  <a:srgbClr val="0462C1"/>
                </a:solidFill>
                <a:latin typeface="Calibri"/>
                <a:cs typeface="Calibri"/>
              </a:rPr>
              <a:t> </a:t>
            </a:r>
            <a:r>
              <a:rPr sz="450" dirty="0">
                <a:latin typeface="Calibri"/>
                <a:cs typeface="Calibri"/>
              </a:rPr>
              <a:t>is</a:t>
            </a:r>
            <a:r>
              <a:rPr sz="450" spc="40" dirty="0">
                <a:latin typeface="Calibri"/>
                <a:cs typeface="Calibri"/>
              </a:rPr>
              <a:t> </a:t>
            </a:r>
            <a:r>
              <a:rPr sz="450" dirty="0">
                <a:latin typeface="Calibri"/>
                <a:cs typeface="Calibri"/>
              </a:rPr>
              <a:t>CC0</a:t>
            </a:r>
            <a:r>
              <a:rPr sz="450" spc="65" dirty="0">
                <a:latin typeface="Calibri"/>
                <a:cs typeface="Calibri"/>
              </a:rPr>
              <a:t> </a:t>
            </a:r>
            <a:r>
              <a:rPr sz="450" dirty="0">
                <a:latin typeface="Calibri"/>
                <a:cs typeface="Calibri"/>
              </a:rPr>
              <a:t>Public</a:t>
            </a:r>
            <a:r>
              <a:rPr sz="450" spc="190"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100"/>
              </a:spcBef>
            </a:pPr>
            <a:r>
              <a:rPr sz="450" u="sng" spc="-3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Monkey</a:t>
            </a:r>
            <a:r>
              <a:rPr sz="450" u="sng" spc="10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a:t>
            </a:r>
            <a:r>
              <a:rPr sz="450" dirty="0">
                <a:solidFill>
                  <a:srgbClr val="0462C1"/>
                </a:solidFill>
                <a:latin typeface="Calibri"/>
                <a:cs typeface="Calibri"/>
              </a:rPr>
              <a:t>e</a:t>
            </a:r>
            <a:r>
              <a:rPr sz="450" spc="-15" dirty="0">
                <a:solidFill>
                  <a:srgbClr val="0462C1"/>
                </a:solidFill>
                <a:latin typeface="Calibri"/>
                <a:cs typeface="Calibri"/>
              </a:rPr>
              <a:t> </a:t>
            </a:r>
            <a:r>
              <a:rPr sz="450" dirty="0">
                <a:latin typeface="Calibri"/>
                <a:cs typeface="Calibri"/>
              </a:rPr>
              <a:t>is</a:t>
            </a:r>
            <a:r>
              <a:rPr sz="450" spc="130" dirty="0">
                <a:latin typeface="Calibri"/>
                <a:cs typeface="Calibri"/>
              </a:rPr>
              <a:t> </a:t>
            </a:r>
            <a:r>
              <a:rPr sz="450" dirty="0">
                <a:latin typeface="Calibri"/>
                <a:cs typeface="Calibri"/>
              </a:rPr>
              <a:t>CC0</a:t>
            </a:r>
            <a:r>
              <a:rPr sz="450" spc="-25" dirty="0">
                <a:latin typeface="Calibri"/>
                <a:cs typeface="Calibri"/>
              </a:rPr>
              <a:t> </a:t>
            </a:r>
            <a:r>
              <a:rPr sz="450" dirty="0">
                <a:latin typeface="Calibri"/>
                <a:cs typeface="Calibri"/>
              </a:rPr>
              <a:t>Public</a:t>
            </a:r>
            <a:r>
              <a:rPr sz="450" spc="200" dirty="0">
                <a:latin typeface="Calibri"/>
                <a:cs typeface="Calibri"/>
              </a:rPr>
              <a:t> </a:t>
            </a:r>
            <a:r>
              <a:rPr sz="450" spc="-10" dirty="0">
                <a:latin typeface="Calibri"/>
                <a:cs typeface="Calibri"/>
              </a:rPr>
              <a:t>Domain</a:t>
            </a:r>
            <a:endParaRPr sz="450">
              <a:latin typeface="Calibri"/>
              <a:cs typeface="Calibri"/>
            </a:endParaRPr>
          </a:p>
          <a:p>
            <a:pPr marL="12700">
              <a:lnSpc>
                <a:spcPct val="100000"/>
              </a:lnSpc>
              <a:spcBef>
                <a:spcPts val="20"/>
              </a:spcBef>
            </a:pPr>
            <a:r>
              <a:rPr sz="450" u="sng" spc="-2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Abstract</a:t>
            </a:r>
            <a:r>
              <a:rPr sz="450" u="sng" spc="90"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image</a:t>
            </a:r>
            <a:r>
              <a:rPr sz="450" spc="90" dirty="0">
                <a:solidFill>
                  <a:srgbClr val="0462C1"/>
                </a:solidFill>
                <a:latin typeface="Calibri"/>
                <a:cs typeface="Calibri"/>
              </a:rPr>
              <a:t> </a:t>
            </a:r>
            <a:r>
              <a:rPr sz="450" dirty="0">
                <a:latin typeface="Calibri"/>
                <a:cs typeface="Calibri"/>
              </a:rPr>
              <a:t>is</a:t>
            </a:r>
            <a:r>
              <a:rPr sz="450" spc="55" dirty="0">
                <a:latin typeface="Calibri"/>
                <a:cs typeface="Calibri"/>
              </a:rPr>
              <a:t> </a:t>
            </a:r>
            <a:r>
              <a:rPr sz="450" dirty="0">
                <a:latin typeface="Calibri"/>
                <a:cs typeface="Calibri"/>
              </a:rPr>
              <a:t>free</a:t>
            </a:r>
            <a:r>
              <a:rPr sz="450" spc="80" dirty="0">
                <a:latin typeface="Calibri"/>
                <a:cs typeface="Calibri"/>
              </a:rPr>
              <a:t> </a:t>
            </a:r>
            <a:r>
              <a:rPr sz="450" dirty="0">
                <a:latin typeface="Calibri"/>
                <a:cs typeface="Calibri"/>
              </a:rPr>
              <a:t>to</a:t>
            </a:r>
            <a:r>
              <a:rPr sz="450" spc="-25" dirty="0">
                <a:latin typeface="Calibri"/>
                <a:cs typeface="Calibri"/>
              </a:rPr>
              <a:t> </a:t>
            </a:r>
            <a:r>
              <a:rPr sz="450" dirty="0">
                <a:latin typeface="Calibri"/>
                <a:cs typeface="Calibri"/>
              </a:rPr>
              <a:t>use</a:t>
            </a:r>
            <a:r>
              <a:rPr sz="450" spc="190" dirty="0">
                <a:latin typeface="Calibri"/>
                <a:cs typeface="Calibri"/>
              </a:rPr>
              <a:t> </a:t>
            </a:r>
            <a:r>
              <a:rPr sz="450" dirty="0">
                <a:latin typeface="Calibri"/>
                <a:cs typeface="Calibri"/>
              </a:rPr>
              <a:t>under</a:t>
            </a:r>
            <a:r>
              <a:rPr sz="450" spc="85" dirty="0">
                <a:latin typeface="Calibri"/>
                <a:cs typeface="Calibri"/>
              </a:rPr>
              <a:t> </a:t>
            </a:r>
            <a:r>
              <a:rPr sz="450" dirty="0">
                <a:latin typeface="Calibri"/>
                <a:cs typeface="Calibri"/>
              </a:rPr>
              <a:t>the </a:t>
            </a:r>
            <a:r>
              <a:rPr sz="450" u="sng" spc="-15" dirty="0">
                <a:solidFill>
                  <a:srgbClr val="0462C1"/>
                </a:solidFill>
                <a:uFill>
                  <a:solidFill>
                    <a:srgbClr val="0462C1"/>
                  </a:solidFill>
                </a:uFill>
                <a:latin typeface="Calibri"/>
                <a:cs typeface="Calibri"/>
              </a:rPr>
              <a:t> </a:t>
            </a:r>
            <a:r>
              <a:rPr sz="450" u="sng" dirty="0">
                <a:solidFill>
                  <a:srgbClr val="0462C1"/>
                </a:solidFill>
                <a:uFill>
                  <a:solidFill>
                    <a:srgbClr val="0462C1"/>
                  </a:solidFill>
                </a:uFill>
                <a:latin typeface="Calibri"/>
                <a:cs typeface="Calibri"/>
              </a:rPr>
              <a:t>Pixabay</a:t>
            </a:r>
            <a:r>
              <a:rPr sz="450" u="sng" spc="25" dirty="0">
                <a:solidFill>
                  <a:srgbClr val="0462C1"/>
                </a:solidFill>
                <a:uFill>
                  <a:solidFill>
                    <a:srgbClr val="0462C1"/>
                  </a:solidFill>
                </a:uFill>
                <a:latin typeface="Calibri"/>
                <a:cs typeface="Calibri"/>
              </a:rPr>
              <a:t> </a:t>
            </a:r>
            <a:r>
              <a:rPr sz="450" u="sng" spc="-10" dirty="0">
                <a:solidFill>
                  <a:srgbClr val="0462C1"/>
                </a:solidFill>
                <a:uFill>
                  <a:solidFill>
                    <a:srgbClr val="0462C1"/>
                  </a:solidFill>
                </a:uFill>
                <a:latin typeface="Calibri"/>
                <a:cs typeface="Calibri"/>
              </a:rPr>
              <a:t>licens</a:t>
            </a:r>
            <a:r>
              <a:rPr sz="450" spc="-10" dirty="0">
                <a:solidFill>
                  <a:srgbClr val="0462C1"/>
                </a:solidFill>
                <a:latin typeface="Calibri"/>
                <a:cs typeface="Calibri"/>
              </a:rPr>
              <a:t>e</a:t>
            </a:r>
            <a:endParaRPr sz="450">
              <a:latin typeface="Calibri"/>
              <a:cs typeface="Calibri"/>
            </a:endParaRPr>
          </a:p>
        </p:txBody>
      </p:sp>
      <p:sp>
        <p:nvSpPr>
          <p:cNvPr id="8" name="object 8"/>
          <p:cNvSpPr/>
          <p:nvPr/>
        </p:nvSpPr>
        <p:spPr>
          <a:xfrm>
            <a:off x="6514845" y="3214954"/>
            <a:ext cx="38100" cy="458470"/>
          </a:xfrm>
          <a:custGeom>
            <a:avLst/>
            <a:gdLst/>
            <a:ahLst/>
            <a:cxnLst/>
            <a:rect l="l" t="t" r="r" b="b"/>
            <a:pathLst>
              <a:path w="38100" h="458470">
                <a:moveTo>
                  <a:pt x="38088" y="0"/>
                </a:moveTo>
                <a:lnTo>
                  <a:pt x="0" y="0"/>
                </a:lnTo>
                <a:lnTo>
                  <a:pt x="0" y="457885"/>
                </a:lnTo>
                <a:lnTo>
                  <a:pt x="38088" y="457885"/>
                </a:lnTo>
                <a:lnTo>
                  <a:pt x="38088" y="0"/>
                </a:lnTo>
                <a:close/>
              </a:path>
            </a:pathLst>
          </a:custGeom>
          <a:solidFill>
            <a:srgbClr val="000000"/>
          </a:solidFill>
        </p:spPr>
        <p:txBody>
          <a:bodyPr wrap="square" lIns="0" tIns="0" rIns="0" bIns="0" rtlCol="0"/>
          <a:lstStyle/>
          <a:p>
            <a:endParaRPr/>
          </a:p>
        </p:txBody>
      </p:sp>
      <p:sp>
        <p:nvSpPr>
          <p:cNvPr id="9" name="object 9"/>
          <p:cNvSpPr/>
          <p:nvPr/>
        </p:nvSpPr>
        <p:spPr>
          <a:xfrm>
            <a:off x="5892800" y="3210560"/>
            <a:ext cx="156845" cy="466725"/>
          </a:xfrm>
          <a:custGeom>
            <a:avLst/>
            <a:gdLst/>
            <a:ahLst/>
            <a:cxnLst/>
            <a:rect l="l" t="t" r="r" b="b"/>
            <a:pathLst>
              <a:path w="156845" h="466725">
                <a:moveTo>
                  <a:pt x="149605" y="0"/>
                </a:moveTo>
                <a:lnTo>
                  <a:pt x="85851" y="29972"/>
                </a:lnTo>
                <a:lnTo>
                  <a:pt x="38735" y="81787"/>
                </a:lnTo>
                <a:lnTo>
                  <a:pt x="9651" y="151129"/>
                </a:lnTo>
                <a:lnTo>
                  <a:pt x="2412" y="190753"/>
                </a:lnTo>
                <a:lnTo>
                  <a:pt x="0" y="233552"/>
                </a:lnTo>
                <a:lnTo>
                  <a:pt x="2412" y="276351"/>
                </a:lnTo>
                <a:lnTo>
                  <a:pt x="9651" y="315975"/>
                </a:lnTo>
                <a:lnTo>
                  <a:pt x="21716" y="352170"/>
                </a:lnTo>
                <a:lnTo>
                  <a:pt x="59944" y="413765"/>
                </a:lnTo>
                <a:lnTo>
                  <a:pt x="115570" y="454532"/>
                </a:lnTo>
                <a:lnTo>
                  <a:pt x="149605" y="466725"/>
                </a:lnTo>
                <a:lnTo>
                  <a:pt x="155575" y="447801"/>
                </a:lnTo>
                <a:lnTo>
                  <a:pt x="128777" y="435990"/>
                </a:lnTo>
                <a:lnTo>
                  <a:pt x="105790" y="419607"/>
                </a:lnTo>
                <a:lnTo>
                  <a:pt x="70612" y="372999"/>
                </a:lnTo>
                <a:lnTo>
                  <a:pt x="49784" y="309625"/>
                </a:lnTo>
                <a:lnTo>
                  <a:pt x="42799" y="231012"/>
                </a:lnTo>
                <a:lnTo>
                  <a:pt x="44576" y="191262"/>
                </a:lnTo>
                <a:lnTo>
                  <a:pt x="58420" y="122174"/>
                </a:lnTo>
                <a:lnTo>
                  <a:pt x="86360" y="67690"/>
                </a:lnTo>
                <a:lnTo>
                  <a:pt x="129286" y="30606"/>
                </a:lnTo>
                <a:lnTo>
                  <a:pt x="156337" y="18923"/>
                </a:lnTo>
                <a:lnTo>
                  <a:pt x="149605" y="0"/>
                </a:lnTo>
                <a:close/>
              </a:path>
            </a:pathLst>
          </a:custGeom>
          <a:solidFill>
            <a:srgbClr val="000000"/>
          </a:solidFill>
        </p:spPr>
        <p:txBody>
          <a:bodyPr wrap="square" lIns="0" tIns="0" rIns="0" bIns="0" rtlCol="0"/>
          <a:lstStyle/>
          <a:p>
            <a:endParaRPr/>
          </a:p>
        </p:txBody>
      </p:sp>
      <p:sp>
        <p:nvSpPr>
          <p:cNvPr id="10" name="object 10"/>
          <p:cNvSpPr txBox="1"/>
          <p:nvPr/>
        </p:nvSpPr>
        <p:spPr>
          <a:xfrm>
            <a:off x="5374640" y="3068320"/>
            <a:ext cx="1879600" cy="751840"/>
          </a:xfrm>
          <a:prstGeom prst="rect">
            <a:avLst/>
          </a:prstGeom>
          <a:ln w="38100">
            <a:solidFill>
              <a:srgbClr val="2E528F"/>
            </a:solidFill>
          </a:ln>
        </p:spPr>
        <p:txBody>
          <a:bodyPr vert="horz" wrap="square" lIns="0" tIns="3175" rIns="0" bIns="0" rtlCol="0">
            <a:spAutoFit/>
          </a:bodyPr>
          <a:lstStyle/>
          <a:p>
            <a:pPr marL="150495">
              <a:lnSpc>
                <a:spcPct val="100000"/>
              </a:lnSpc>
              <a:spcBef>
                <a:spcPts val="25"/>
              </a:spcBef>
              <a:tabLst>
                <a:tab pos="688975" algn="l"/>
                <a:tab pos="1360170" algn="l"/>
              </a:tabLst>
            </a:pPr>
            <a:r>
              <a:rPr sz="4000" spc="-50" dirty="0">
                <a:latin typeface="Cambria Math"/>
                <a:cs typeface="Cambria Math"/>
              </a:rPr>
              <a:t>𝑃</a:t>
            </a:r>
            <a:r>
              <a:rPr sz="4000" dirty="0">
                <a:latin typeface="Cambria Math"/>
                <a:cs typeface="Cambria Math"/>
              </a:rPr>
              <a:t>	</a:t>
            </a:r>
            <a:r>
              <a:rPr sz="4000" spc="-50" dirty="0">
                <a:latin typeface="Cambria Math"/>
                <a:cs typeface="Cambria Math"/>
              </a:rPr>
              <a:t>𝑥</a:t>
            </a:r>
            <a:r>
              <a:rPr sz="4000" dirty="0">
                <a:latin typeface="Cambria Math"/>
                <a:cs typeface="Cambria Math"/>
              </a:rPr>
              <a:t>	</a:t>
            </a:r>
            <a:r>
              <a:rPr sz="4000" spc="-25" dirty="0">
                <a:latin typeface="Cambria Math"/>
                <a:cs typeface="Cambria Math"/>
              </a:rPr>
              <a:t>𝑦)</a:t>
            </a:r>
            <a:endParaRPr sz="4000">
              <a:latin typeface="Cambria Math"/>
              <a:cs typeface="Cambria Math"/>
            </a:endParaRPr>
          </a:p>
        </p:txBody>
      </p:sp>
      <p:sp>
        <p:nvSpPr>
          <p:cNvPr id="11" name="object 11"/>
          <p:cNvSpPr txBox="1"/>
          <p:nvPr/>
        </p:nvSpPr>
        <p:spPr>
          <a:xfrm>
            <a:off x="7366381" y="3058160"/>
            <a:ext cx="405765" cy="636270"/>
          </a:xfrm>
          <a:prstGeom prst="rect">
            <a:avLst/>
          </a:prstGeom>
        </p:spPr>
        <p:txBody>
          <a:bodyPr vert="horz" wrap="square" lIns="0" tIns="13335" rIns="0" bIns="0" rtlCol="0">
            <a:spAutoFit/>
          </a:bodyPr>
          <a:lstStyle/>
          <a:p>
            <a:pPr marL="12700">
              <a:lnSpc>
                <a:spcPct val="100000"/>
              </a:lnSpc>
              <a:spcBef>
                <a:spcPts val="105"/>
              </a:spcBef>
            </a:pPr>
            <a:r>
              <a:rPr sz="4000" dirty="0">
                <a:latin typeface="Cambria Math"/>
                <a:cs typeface="Cambria Math"/>
              </a:rPr>
              <a:t>=</a:t>
            </a:r>
            <a:endParaRPr sz="4000">
              <a:latin typeface="Cambria Math"/>
              <a:cs typeface="Cambria Math"/>
            </a:endParaRPr>
          </a:p>
        </p:txBody>
      </p:sp>
      <p:sp>
        <p:nvSpPr>
          <p:cNvPr id="12" name="object 12"/>
          <p:cNvSpPr/>
          <p:nvPr/>
        </p:nvSpPr>
        <p:spPr>
          <a:xfrm>
            <a:off x="8604122" y="3547236"/>
            <a:ext cx="157480" cy="465455"/>
          </a:xfrm>
          <a:custGeom>
            <a:avLst/>
            <a:gdLst/>
            <a:ahLst/>
            <a:cxnLst/>
            <a:rect l="l" t="t" r="r" b="b"/>
            <a:pathLst>
              <a:path w="157479" h="465454">
                <a:moveTo>
                  <a:pt x="150241" y="0"/>
                </a:moveTo>
                <a:lnTo>
                  <a:pt x="86105" y="29845"/>
                </a:lnTo>
                <a:lnTo>
                  <a:pt x="38861" y="81533"/>
                </a:lnTo>
                <a:lnTo>
                  <a:pt x="9651" y="150749"/>
                </a:lnTo>
                <a:lnTo>
                  <a:pt x="2412" y="190119"/>
                </a:lnTo>
                <a:lnTo>
                  <a:pt x="0" y="232918"/>
                </a:lnTo>
                <a:lnTo>
                  <a:pt x="2412" y="275589"/>
                </a:lnTo>
                <a:lnTo>
                  <a:pt x="9651" y="315087"/>
                </a:lnTo>
                <a:lnTo>
                  <a:pt x="21717" y="351281"/>
                </a:lnTo>
                <a:lnTo>
                  <a:pt x="60198" y="412623"/>
                </a:lnTo>
                <a:lnTo>
                  <a:pt x="115950" y="453389"/>
                </a:lnTo>
                <a:lnTo>
                  <a:pt x="150241" y="465455"/>
                </a:lnTo>
                <a:lnTo>
                  <a:pt x="156209" y="446658"/>
                </a:lnTo>
                <a:lnTo>
                  <a:pt x="129412" y="434848"/>
                </a:lnTo>
                <a:lnTo>
                  <a:pt x="106172" y="418464"/>
                </a:lnTo>
                <a:lnTo>
                  <a:pt x="70866" y="371982"/>
                </a:lnTo>
                <a:lnTo>
                  <a:pt x="49910" y="308737"/>
                </a:lnTo>
                <a:lnTo>
                  <a:pt x="42925" y="230377"/>
                </a:lnTo>
                <a:lnTo>
                  <a:pt x="44703" y="190626"/>
                </a:lnTo>
                <a:lnTo>
                  <a:pt x="58674" y="121793"/>
                </a:lnTo>
                <a:lnTo>
                  <a:pt x="86741" y="67437"/>
                </a:lnTo>
                <a:lnTo>
                  <a:pt x="129794" y="30607"/>
                </a:lnTo>
                <a:lnTo>
                  <a:pt x="156972" y="18923"/>
                </a:lnTo>
                <a:lnTo>
                  <a:pt x="150241" y="0"/>
                </a:lnTo>
                <a:close/>
              </a:path>
            </a:pathLst>
          </a:custGeom>
          <a:solidFill>
            <a:srgbClr val="000000"/>
          </a:solidFill>
        </p:spPr>
        <p:txBody>
          <a:bodyPr wrap="square" lIns="0" tIns="0" rIns="0" bIns="0" rtlCol="0"/>
          <a:lstStyle/>
          <a:p>
            <a:endParaRPr/>
          </a:p>
        </p:txBody>
      </p:sp>
      <p:sp>
        <p:nvSpPr>
          <p:cNvPr id="13" name="object 13"/>
          <p:cNvSpPr/>
          <p:nvPr/>
        </p:nvSpPr>
        <p:spPr>
          <a:xfrm>
            <a:off x="9073260" y="3547236"/>
            <a:ext cx="157480" cy="465455"/>
          </a:xfrm>
          <a:custGeom>
            <a:avLst/>
            <a:gdLst/>
            <a:ahLst/>
            <a:cxnLst/>
            <a:rect l="l" t="t" r="r" b="b"/>
            <a:pathLst>
              <a:path w="157479" h="465454">
                <a:moveTo>
                  <a:pt x="6731" y="0"/>
                </a:moveTo>
                <a:lnTo>
                  <a:pt x="0" y="18923"/>
                </a:lnTo>
                <a:lnTo>
                  <a:pt x="27305" y="30607"/>
                </a:lnTo>
                <a:lnTo>
                  <a:pt x="50673" y="46736"/>
                </a:lnTo>
                <a:lnTo>
                  <a:pt x="86233" y="92582"/>
                </a:lnTo>
                <a:lnTo>
                  <a:pt x="107061" y="154431"/>
                </a:lnTo>
                <a:lnTo>
                  <a:pt x="114046" y="230377"/>
                </a:lnTo>
                <a:lnTo>
                  <a:pt x="112268" y="271525"/>
                </a:lnTo>
                <a:lnTo>
                  <a:pt x="98298" y="342264"/>
                </a:lnTo>
                <a:lnTo>
                  <a:pt x="70231" y="397510"/>
                </a:lnTo>
                <a:lnTo>
                  <a:pt x="27559" y="434848"/>
                </a:lnTo>
                <a:lnTo>
                  <a:pt x="762" y="446658"/>
                </a:lnTo>
                <a:lnTo>
                  <a:pt x="6731" y="465455"/>
                </a:lnTo>
                <a:lnTo>
                  <a:pt x="70993" y="435737"/>
                </a:lnTo>
                <a:lnTo>
                  <a:pt x="118237" y="384175"/>
                </a:lnTo>
                <a:lnTo>
                  <a:pt x="147320" y="315087"/>
                </a:lnTo>
                <a:lnTo>
                  <a:pt x="154559" y="275589"/>
                </a:lnTo>
                <a:lnTo>
                  <a:pt x="156972" y="232918"/>
                </a:lnTo>
                <a:lnTo>
                  <a:pt x="154559" y="190119"/>
                </a:lnTo>
                <a:lnTo>
                  <a:pt x="147320" y="150749"/>
                </a:lnTo>
                <a:lnTo>
                  <a:pt x="135128" y="114554"/>
                </a:lnTo>
                <a:lnTo>
                  <a:pt x="96520" y="52959"/>
                </a:lnTo>
                <a:lnTo>
                  <a:pt x="40894" y="12191"/>
                </a:lnTo>
                <a:lnTo>
                  <a:pt x="6731" y="0"/>
                </a:lnTo>
                <a:close/>
              </a:path>
            </a:pathLst>
          </a:custGeom>
          <a:solidFill>
            <a:srgbClr val="000000"/>
          </a:solidFill>
        </p:spPr>
        <p:txBody>
          <a:bodyPr wrap="square" lIns="0" tIns="0" rIns="0" bIns="0" rtlCol="0"/>
          <a:lstStyle/>
          <a:p>
            <a:endParaRPr/>
          </a:p>
        </p:txBody>
      </p:sp>
      <p:sp>
        <p:nvSpPr>
          <p:cNvPr id="14" name="object 14"/>
          <p:cNvSpPr/>
          <p:nvPr/>
        </p:nvSpPr>
        <p:spPr>
          <a:xfrm>
            <a:off x="7894319" y="3423945"/>
            <a:ext cx="1717039" cy="38100"/>
          </a:xfrm>
          <a:custGeom>
            <a:avLst/>
            <a:gdLst/>
            <a:ahLst/>
            <a:cxnLst/>
            <a:rect l="l" t="t" r="r" b="b"/>
            <a:pathLst>
              <a:path w="1717040" h="38100">
                <a:moveTo>
                  <a:pt x="1717039" y="0"/>
                </a:moveTo>
                <a:lnTo>
                  <a:pt x="0" y="0"/>
                </a:lnTo>
                <a:lnTo>
                  <a:pt x="0" y="37693"/>
                </a:lnTo>
                <a:lnTo>
                  <a:pt x="1717039" y="37693"/>
                </a:lnTo>
                <a:lnTo>
                  <a:pt x="1717039" y="0"/>
                </a:lnTo>
                <a:close/>
              </a:path>
            </a:pathLst>
          </a:custGeom>
          <a:solidFill>
            <a:srgbClr val="000000"/>
          </a:solidFill>
        </p:spPr>
        <p:txBody>
          <a:bodyPr wrap="square" lIns="0" tIns="0" rIns="0" bIns="0" rtlCol="0"/>
          <a:lstStyle/>
          <a:p>
            <a:endParaRPr/>
          </a:p>
        </p:txBody>
      </p:sp>
      <p:sp>
        <p:nvSpPr>
          <p:cNvPr id="15" name="object 15"/>
          <p:cNvSpPr/>
          <p:nvPr/>
        </p:nvSpPr>
        <p:spPr>
          <a:xfrm>
            <a:off x="8902318" y="2828874"/>
            <a:ext cx="38735" cy="458470"/>
          </a:xfrm>
          <a:custGeom>
            <a:avLst/>
            <a:gdLst/>
            <a:ahLst/>
            <a:cxnLst/>
            <a:rect l="l" t="t" r="r" b="b"/>
            <a:pathLst>
              <a:path w="38734" h="458470">
                <a:moveTo>
                  <a:pt x="38235" y="0"/>
                </a:moveTo>
                <a:lnTo>
                  <a:pt x="0" y="0"/>
                </a:lnTo>
                <a:lnTo>
                  <a:pt x="0" y="457885"/>
                </a:lnTo>
                <a:lnTo>
                  <a:pt x="38235" y="457885"/>
                </a:lnTo>
                <a:lnTo>
                  <a:pt x="38235" y="0"/>
                </a:lnTo>
                <a:close/>
              </a:path>
            </a:pathLst>
          </a:custGeom>
          <a:solidFill>
            <a:srgbClr val="000000"/>
          </a:solidFill>
        </p:spPr>
        <p:txBody>
          <a:bodyPr wrap="square" lIns="0" tIns="0" rIns="0" bIns="0" rtlCol="0"/>
          <a:lstStyle/>
          <a:p>
            <a:endParaRPr/>
          </a:p>
        </p:txBody>
      </p:sp>
      <p:sp>
        <p:nvSpPr>
          <p:cNvPr id="16" name="object 16"/>
          <p:cNvSpPr/>
          <p:nvPr/>
        </p:nvSpPr>
        <p:spPr>
          <a:xfrm>
            <a:off x="8270240" y="2824479"/>
            <a:ext cx="157480" cy="466725"/>
          </a:xfrm>
          <a:custGeom>
            <a:avLst/>
            <a:gdLst/>
            <a:ahLst/>
            <a:cxnLst/>
            <a:rect l="l" t="t" r="r" b="b"/>
            <a:pathLst>
              <a:path w="157479" h="466725">
                <a:moveTo>
                  <a:pt x="150240" y="0"/>
                </a:moveTo>
                <a:lnTo>
                  <a:pt x="86105" y="29972"/>
                </a:lnTo>
                <a:lnTo>
                  <a:pt x="38861" y="81787"/>
                </a:lnTo>
                <a:lnTo>
                  <a:pt x="9651" y="151130"/>
                </a:lnTo>
                <a:lnTo>
                  <a:pt x="2412" y="190754"/>
                </a:lnTo>
                <a:lnTo>
                  <a:pt x="0" y="233553"/>
                </a:lnTo>
                <a:lnTo>
                  <a:pt x="2412" y="276352"/>
                </a:lnTo>
                <a:lnTo>
                  <a:pt x="9651" y="315975"/>
                </a:lnTo>
                <a:lnTo>
                  <a:pt x="21843" y="352171"/>
                </a:lnTo>
                <a:lnTo>
                  <a:pt x="60198" y="413766"/>
                </a:lnTo>
                <a:lnTo>
                  <a:pt x="115950" y="454533"/>
                </a:lnTo>
                <a:lnTo>
                  <a:pt x="150240" y="466725"/>
                </a:lnTo>
                <a:lnTo>
                  <a:pt x="156209" y="447802"/>
                </a:lnTo>
                <a:lnTo>
                  <a:pt x="129285" y="435991"/>
                </a:lnTo>
                <a:lnTo>
                  <a:pt x="106171" y="419608"/>
                </a:lnTo>
                <a:lnTo>
                  <a:pt x="70865" y="372999"/>
                </a:lnTo>
                <a:lnTo>
                  <a:pt x="49910" y="309625"/>
                </a:lnTo>
                <a:lnTo>
                  <a:pt x="42925" y="231012"/>
                </a:lnTo>
                <a:lnTo>
                  <a:pt x="44703" y="191262"/>
                </a:lnTo>
                <a:lnTo>
                  <a:pt x="58674" y="122174"/>
                </a:lnTo>
                <a:lnTo>
                  <a:pt x="86740" y="67691"/>
                </a:lnTo>
                <a:lnTo>
                  <a:pt x="129793" y="30607"/>
                </a:lnTo>
                <a:lnTo>
                  <a:pt x="156971" y="18923"/>
                </a:lnTo>
                <a:lnTo>
                  <a:pt x="150240" y="0"/>
                </a:lnTo>
                <a:close/>
              </a:path>
            </a:pathLst>
          </a:custGeom>
          <a:solidFill>
            <a:srgbClr val="000000"/>
          </a:solidFill>
        </p:spPr>
        <p:txBody>
          <a:bodyPr wrap="square" lIns="0" tIns="0" rIns="0" bIns="0" rtlCol="0"/>
          <a:lstStyle/>
          <a:p>
            <a:endParaRPr/>
          </a:p>
        </p:txBody>
      </p:sp>
      <p:sp>
        <p:nvSpPr>
          <p:cNvPr id="17" name="object 17"/>
          <p:cNvSpPr txBox="1"/>
          <p:nvPr/>
        </p:nvSpPr>
        <p:spPr>
          <a:xfrm>
            <a:off x="7823200" y="2621279"/>
            <a:ext cx="1788160" cy="741680"/>
          </a:xfrm>
          <a:prstGeom prst="rect">
            <a:avLst/>
          </a:prstGeom>
          <a:ln w="38100">
            <a:solidFill>
              <a:srgbClr val="EC7C30"/>
            </a:solidFill>
          </a:ln>
        </p:spPr>
        <p:txBody>
          <a:bodyPr vert="horz" wrap="square" lIns="0" tIns="65404" rIns="0" bIns="0" rtlCol="0">
            <a:spAutoFit/>
          </a:bodyPr>
          <a:lstStyle/>
          <a:p>
            <a:pPr marL="79375">
              <a:lnSpc>
                <a:spcPct val="100000"/>
              </a:lnSpc>
              <a:spcBef>
                <a:spcPts val="515"/>
              </a:spcBef>
              <a:tabLst>
                <a:tab pos="617855" algn="l"/>
                <a:tab pos="1289050" algn="l"/>
              </a:tabLst>
            </a:pPr>
            <a:r>
              <a:rPr sz="4000" spc="-50" dirty="0">
                <a:latin typeface="Cambria Math"/>
                <a:cs typeface="Cambria Math"/>
              </a:rPr>
              <a:t>𝑃</a:t>
            </a:r>
            <a:r>
              <a:rPr sz="4000" dirty="0">
                <a:latin typeface="Cambria Math"/>
                <a:cs typeface="Cambria Math"/>
              </a:rPr>
              <a:t>	</a:t>
            </a:r>
            <a:r>
              <a:rPr sz="4000" spc="-50" dirty="0">
                <a:latin typeface="Cambria Math"/>
                <a:cs typeface="Cambria Math"/>
              </a:rPr>
              <a:t>𝑦</a:t>
            </a:r>
            <a:r>
              <a:rPr sz="4000" dirty="0">
                <a:latin typeface="Cambria Math"/>
                <a:cs typeface="Cambria Math"/>
              </a:rPr>
              <a:t>	</a:t>
            </a:r>
            <a:r>
              <a:rPr sz="4000" spc="-25" dirty="0">
                <a:latin typeface="Cambria Math"/>
                <a:cs typeface="Cambria Math"/>
              </a:rPr>
              <a:t>𝑥)</a:t>
            </a:r>
            <a:endParaRPr sz="4000">
              <a:latin typeface="Cambria Math"/>
              <a:cs typeface="Cambria Math"/>
            </a:endParaRPr>
          </a:p>
        </p:txBody>
      </p:sp>
      <p:sp>
        <p:nvSpPr>
          <p:cNvPr id="18" name="object 18"/>
          <p:cNvSpPr txBox="1"/>
          <p:nvPr/>
        </p:nvSpPr>
        <p:spPr>
          <a:xfrm>
            <a:off x="8117840" y="3505149"/>
            <a:ext cx="1239520" cy="609600"/>
          </a:xfrm>
          <a:prstGeom prst="rect">
            <a:avLst/>
          </a:prstGeom>
          <a:ln w="38100">
            <a:solidFill>
              <a:srgbClr val="6FAC46"/>
            </a:solidFill>
          </a:ln>
        </p:spPr>
        <p:txBody>
          <a:bodyPr vert="horz" wrap="square" lIns="0" tIns="0" rIns="0" bIns="0" rtlCol="0">
            <a:spAutoFit/>
          </a:bodyPr>
          <a:lstStyle/>
          <a:p>
            <a:pPr marL="116205">
              <a:lnSpc>
                <a:spcPts val="4079"/>
              </a:lnSpc>
              <a:tabLst>
                <a:tab pos="655320" algn="l"/>
              </a:tabLst>
            </a:pPr>
            <a:r>
              <a:rPr sz="4000" spc="-50" dirty="0">
                <a:latin typeface="Cambria Math"/>
                <a:cs typeface="Cambria Math"/>
              </a:rPr>
              <a:t>𝑃</a:t>
            </a:r>
            <a:r>
              <a:rPr sz="4000" dirty="0">
                <a:latin typeface="Cambria Math"/>
                <a:cs typeface="Cambria Math"/>
              </a:rPr>
              <a:t>	</a:t>
            </a:r>
            <a:r>
              <a:rPr sz="4000" spc="-50" dirty="0">
                <a:latin typeface="Cambria Math"/>
                <a:cs typeface="Cambria Math"/>
              </a:rPr>
              <a:t>𝑦</a:t>
            </a:r>
            <a:endParaRPr sz="4000">
              <a:latin typeface="Cambria Math"/>
              <a:cs typeface="Cambria Math"/>
            </a:endParaRPr>
          </a:p>
        </p:txBody>
      </p:sp>
      <p:sp>
        <p:nvSpPr>
          <p:cNvPr id="19" name="object 19"/>
          <p:cNvSpPr txBox="1"/>
          <p:nvPr/>
        </p:nvSpPr>
        <p:spPr>
          <a:xfrm>
            <a:off x="9682480" y="3058160"/>
            <a:ext cx="1127760" cy="751840"/>
          </a:xfrm>
          <a:prstGeom prst="rect">
            <a:avLst/>
          </a:prstGeom>
          <a:ln w="38100">
            <a:solidFill>
              <a:srgbClr val="6F2F9F"/>
            </a:solidFill>
          </a:ln>
        </p:spPr>
        <p:txBody>
          <a:bodyPr vert="horz" wrap="square" lIns="0" tIns="12700" rIns="0" bIns="0" rtlCol="0">
            <a:spAutoFit/>
          </a:bodyPr>
          <a:lstStyle/>
          <a:p>
            <a:pPr marL="13970">
              <a:lnSpc>
                <a:spcPct val="100000"/>
              </a:lnSpc>
              <a:spcBef>
                <a:spcPts val="100"/>
              </a:spcBef>
            </a:pPr>
            <a:r>
              <a:rPr sz="4000" spc="-20" dirty="0">
                <a:latin typeface="Cambria Math"/>
                <a:cs typeface="Cambria Math"/>
              </a:rPr>
              <a:t>𝑃(𝑥)</a:t>
            </a:r>
            <a:endParaRPr sz="4000">
              <a:latin typeface="Cambria Math"/>
              <a:cs typeface="Cambria Math"/>
            </a:endParaRPr>
          </a:p>
        </p:txBody>
      </p:sp>
      <p:sp>
        <p:nvSpPr>
          <p:cNvPr id="20" name="object 20"/>
          <p:cNvSpPr txBox="1"/>
          <p:nvPr/>
        </p:nvSpPr>
        <p:spPr>
          <a:xfrm>
            <a:off x="6523101" y="1338580"/>
            <a:ext cx="3095625" cy="514350"/>
          </a:xfrm>
          <a:prstGeom prst="rect">
            <a:avLst/>
          </a:prstGeom>
        </p:spPr>
        <p:txBody>
          <a:bodyPr vert="horz" wrap="square" lIns="0" tIns="13335" rIns="0" bIns="0" rtlCol="0">
            <a:spAutoFit/>
          </a:bodyPr>
          <a:lstStyle/>
          <a:p>
            <a:pPr marL="12700">
              <a:lnSpc>
                <a:spcPct val="100000"/>
              </a:lnSpc>
              <a:spcBef>
                <a:spcPts val="105"/>
              </a:spcBef>
            </a:pPr>
            <a:r>
              <a:rPr sz="3200" spc="-10" dirty="0">
                <a:latin typeface="Calibri"/>
                <a:cs typeface="Calibri"/>
              </a:rPr>
              <a:t>Recall</a:t>
            </a:r>
            <a:r>
              <a:rPr sz="3200" spc="-140" dirty="0">
                <a:latin typeface="Calibri"/>
                <a:cs typeface="Calibri"/>
              </a:rPr>
              <a:t> </a:t>
            </a:r>
            <a:r>
              <a:rPr sz="3200" b="1" spc="-10" dirty="0">
                <a:latin typeface="Calibri"/>
                <a:cs typeface="Calibri"/>
              </a:rPr>
              <a:t>Bayes’</a:t>
            </a:r>
            <a:r>
              <a:rPr sz="3200" b="1" spc="-150" dirty="0">
                <a:latin typeface="Calibri"/>
                <a:cs typeface="Calibri"/>
              </a:rPr>
              <a:t> </a:t>
            </a:r>
            <a:r>
              <a:rPr sz="3200" b="1" spc="-20" dirty="0">
                <a:latin typeface="Calibri"/>
                <a:cs typeface="Calibri"/>
              </a:rPr>
              <a:t>Rule:</a:t>
            </a:r>
            <a:endParaRPr sz="3200">
              <a:latin typeface="Calibri"/>
              <a:cs typeface="Calibri"/>
            </a:endParaRPr>
          </a:p>
        </p:txBody>
      </p:sp>
      <p:sp>
        <p:nvSpPr>
          <p:cNvPr id="21" name="object 21"/>
          <p:cNvSpPr txBox="1"/>
          <p:nvPr/>
        </p:nvSpPr>
        <p:spPr>
          <a:xfrm>
            <a:off x="5356225" y="3906837"/>
            <a:ext cx="1917700" cy="635635"/>
          </a:xfrm>
          <a:prstGeom prst="rect">
            <a:avLst/>
          </a:prstGeom>
        </p:spPr>
        <p:txBody>
          <a:bodyPr vert="horz" wrap="square" lIns="0" tIns="12700" rIns="0" bIns="0" rtlCol="0">
            <a:spAutoFit/>
          </a:bodyPr>
          <a:lstStyle/>
          <a:p>
            <a:pPr marL="12700" marR="5080" indent="345440">
              <a:lnSpc>
                <a:spcPct val="100000"/>
              </a:lnSpc>
              <a:spcBef>
                <a:spcPts val="100"/>
              </a:spcBef>
            </a:pPr>
            <a:r>
              <a:rPr sz="2000" b="1" spc="-10" dirty="0">
                <a:solidFill>
                  <a:srgbClr val="4471C4"/>
                </a:solidFill>
                <a:latin typeface="Calibri"/>
                <a:cs typeface="Calibri"/>
              </a:rPr>
              <a:t>Conditional Generative</a:t>
            </a:r>
            <a:r>
              <a:rPr sz="2000" b="1" spc="-65" dirty="0">
                <a:solidFill>
                  <a:srgbClr val="4471C4"/>
                </a:solidFill>
                <a:latin typeface="Calibri"/>
                <a:cs typeface="Calibri"/>
              </a:rPr>
              <a:t> </a:t>
            </a:r>
            <a:r>
              <a:rPr sz="2000" b="1" spc="-10" dirty="0">
                <a:solidFill>
                  <a:srgbClr val="4471C4"/>
                </a:solidFill>
                <a:latin typeface="Calibri"/>
                <a:cs typeface="Calibri"/>
              </a:rPr>
              <a:t>Model</a:t>
            </a:r>
            <a:endParaRPr sz="2000">
              <a:latin typeface="Calibri"/>
              <a:cs typeface="Calibri"/>
            </a:endParaRPr>
          </a:p>
        </p:txBody>
      </p:sp>
      <p:sp>
        <p:nvSpPr>
          <p:cNvPr id="22" name="object 22"/>
          <p:cNvSpPr txBox="1"/>
          <p:nvPr/>
        </p:nvSpPr>
        <p:spPr>
          <a:xfrm>
            <a:off x="7583551" y="2221801"/>
            <a:ext cx="2263140" cy="330835"/>
          </a:xfrm>
          <a:prstGeom prst="rect">
            <a:avLst/>
          </a:prstGeom>
        </p:spPr>
        <p:txBody>
          <a:bodyPr vert="horz" wrap="square" lIns="0" tIns="12700" rIns="0" bIns="0" rtlCol="0">
            <a:spAutoFit/>
          </a:bodyPr>
          <a:lstStyle/>
          <a:p>
            <a:pPr marL="12700">
              <a:lnSpc>
                <a:spcPct val="100000"/>
              </a:lnSpc>
              <a:spcBef>
                <a:spcPts val="100"/>
              </a:spcBef>
            </a:pPr>
            <a:r>
              <a:rPr sz="2000" b="1" spc="-10" dirty="0">
                <a:solidFill>
                  <a:srgbClr val="EC7C30"/>
                </a:solidFill>
                <a:latin typeface="Calibri"/>
                <a:cs typeface="Calibri"/>
              </a:rPr>
              <a:t>Discriminative</a:t>
            </a:r>
            <a:r>
              <a:rPr sz="2000" b="1" spc="-20" dirty="0">
                <a:solidFill>
                  <a:srgbClr val="EC7C30"/>
                </a:solidFill>
                <a:latin typeface="Calibri"/>
                <a:cs typeface="Calibri"/>
              </a:rPr>
              <a:t> </a:t>
            </a:r>
            <a:r>
              <a:rPr sz="2000" b="1" spc="-10" dirty="0">
                <a:solidFill>
                  <a:srgbClr val="EC7C30"/>
                </a:solidFill>
                <a:latin typeface="Calibri"/>
                <a:cs typeface="Calibri"/>
              </a:rPr>
              <a:t>Model</a:t>
            </a:r>
            <a:endParaRPr sz="2000">
              <a:latin typeface="Calibri"/>
              <a:cs typeface="Calibri"/>
            </a:endParaRPr>
          </a:p>
        </p:txBody>
      </p:sp>
      <p:sp>
        <p:nvSpPr>
          <p:cNvPr id="23" name="object 23"/>
          <p:cNvSpPr txBox="1"/>
          <p:nvPr/>
        </p:nvSpPr>
        <p:spPr>
          <a:xfrm>
            <a:off x="7869301" y="4132516"/>
            <a:ext cx="1732914" cy="330835"/>
          </a:xfrm>
          <a:prstGeom prst="rect">
            <a:avLst/>
          </a:prstGeom>
        </p:spPr>
        <p:txBody>
          <a:bodyPr vert="horz" wrap="square" lIns="0" tIns="12700" rIns="0" bIns="0" rtlCol="0">
            <a:spAutoFit/>
          </a:bodyPr>
          <a:lstStyle/>
          <a:p>
            <a:pPr marL="12700">
              <a:lnSpc>
                <a:spcPct val="100000"/>
              </a:lnSpc>
              <a:spcBef>
                <a:spcPts val="100"/>
              </a:spcBef>
            </a:pPr>
            <a:r>
              <a:rPr sz="2000" b="1" dirty="0">
                <a:solidFill>
                  <a:srgbClr val="6FAC46"/>
                </a:solidFill>
                <a:latin typeface="Calibri"/>
                <a:cs typeface="Calibri"/>
              </a:rPr>
              <a:t>Prior</a:t>
            </a:r>
            <a:r>
              <a:rPr sz="2000" b="1" spc="-10" dirty="0">
                <a:solidFill>
                  <a:srgbClr val="6FAC46"/>
                </a:solidFill>
                <a:latin typeface="Calibri"/>
                <a:cs typeface="Calibri"/>
              </a:rPr>
              <a:t> </a:t>
            </a:r>
            <a:r>
              <a:rPr sz="2000" b="1" dirty="0">
                <a:solidFill>
                  <a:srgbClr val="6FAC46"/>
                </a:solidFill>
                <a:latin typeface="Calibri"/>
                <a:cs typeface="Calibri"/>
              </a:rPr>
              <a:t>over</a:t>
            </a:r>
            <a:r>
              <a:rPr sz="2000" b="1" spc="-75" dirty="0">
                <a:solidFill>
                  <a:srgbClr val="6FAC46"/>
                </a:solidFill>
                <a:latin typeface="Calibri"/>
                <a:cs typeface="Calibri"/>
              </a:rPr>
              <a:t> </a:t>
            </a:r>
            <a:r>
              <a:rPr sz="2000" b="1" spc="-10" dirty="0">
                <a:solidFill>
                  <a:srgbClr val="6FAC46"/>
                </a:solidFill>
                <a:latin typeface="Calibri"/>
                <a:cs typeface="Calibri"/>
              </a:rPr>
              <a:t>labels</a:t>
            </a:r>
            <a:endParaRPr sz="2000">
              <a:latin typeface="Calibri"/>
              <a:cs typeface="Calibri"/>
            </a:endParaRPr>
          </a:p>
        </p:txBody>
      </p:sp>
      <p:sp>
        <p:nvSpPr>
          <p:cNvPr id="24" name="object 24"/>
          <p:cNvSpPr txBox="1"/>
          <p:nvPr/>
        </p:nvSpPr>
        <p:spPr>
          <a:xfrm>
            <a:off x="10007854" y="2316416"/>
            <a:ext cx="1917700" cy="636270"/>
          </a:xfrm>
          <a:prstGeom prst="rect">
            <a:avLst/>
          </a:prstGeom>
        </p:spPr>
        <p:txBody>
          <a:bodyPr vert="horz" wrap="square" lIns="0" tIns="12700" rIns="0" bIns="0" rtlCol="0">
            <a:spAutoFit/>
          </a:bodyPr>
          <a:lstStyle/>
          <a:p>
            <a:pPr marL="12700" marR="5080" indent="132080">
              <a:lnSpc>
                <a:spcPct val="100000"/>
              </a:lnSpc>
              <a:spcBef>
                <a:spcPts val="100"/>
              </a:spcBef>
            </a:pPr>
            <a:r>
              <a:rPr sz="2000" b="1" spc="-10" dirty="0">
                <a:solidFill>
                  <a:srgbClr val="6F2F9F"/>
                </a:solidFill>
                <a:latin typeface="Calibri"/>
                <a:cs typeface="Calibri"/>
              </a:rPr>
              <a:t>(Unconditional) Generative</a:t>
            </a:r>
            <a:r>
              <a:rPr sz="2000" b="1" spc="-60" dirty="0">
                <a:solidFill>
                  <a:srgbClr val="6F2F9F"/>
                </a:solidFill>
                <a:latin typeface="Calibri"/>
                <a:cs typeface="Calibri"/>
              </a:rPr>
              <a:t> </a:t>
            </a:r>
            <a:r>
              <a:rPr sz="2000" b="1" spc="-10" dirty="0">
                <a:solidFill>
                  <a:srgbClr val="6F2F9F"/>
                </a:solidFill>
                <a:latin typeface="Calibri"/>
                <a:cs typeface="Calibri"/>
              </a:rPr>
              <a:t>Model</a:t>
            </a:r>
            <a:endParaRPr sz="20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dirty="0"/>
              <a:t>What</a:t>
            </a:r>
            <a:r>
              <a:rPr sz="4000" spc="-165" dirty="0"/>
              <a:t> </a:t>
            </a:r>
            <a:r>
              <a:rPr sz="4000" dirty="0"/>
              <a:t>can</a:t>
            </a:r>
            <a:r>
              <a:rPr sz="4000" spc="-105" dirty="0"/>
              <a:t> </a:t>
            </a:r>
            <a:r>
              <a:rPr sz="4000" dirty="0"/>
              <a:t>we</a:t>
            </a:r>
            <a:r>
              <a:rPr sz="4000" spc="-100" dirty="0"/>
              <a:t> </a:t>
            </a:r>
            <a:r>
              <a:rPr sz="4000" dirty="0"/>
              <a:t>do</a:t>
            </a:r>
            <a:r>
              <a:rPr sz="4000" spc="-45" dirty="0"/>
              <a:t> </a:t>
            </a:r>
            <a:r>
              <a:rPr sz="4000" dirty="0"/>
              <a:t>with</a:t>
            </a:r>
            <a:r>
              <a:rPr sz="4000" spc="-35" dirty="0"/>
              <a:t> </a:t>
            </a:r>
            <a:r>
              <a:rPr sz="4000" dirty="0"/>
              <a:t>a</a:t>
            </a:r>
            <a:r>
              <a:rPr sz="4000" spc="-85" dirty="0"/>
              <a:t> </a:t>
            </a:r>
            <a:r>
              <a:rPr sz="4000" dirty="0"/>
              <a:t>discriminative</a:t>
            </a:r>
            <a:r>
              <a:rPr sz="4000" spc="-90" dirty="0"/>
              <a:t> </a:t>
            </a:r>
            <a:r>
              <a:rPr sz="4000" spc="-10" dirty="0"/>
              <a:t>model?</a:t>
            </a:r>
            <a:endParaRPr sz="4000"/>
          </a:p>
        </p:txBody>
      </p:sp>
      <p:sp>
        <p:nvSpPr>
          <p:cNvPr id="3" name="object 3"/>
          <p:cNvSpPr txBox="1"/>
          <p:nvPr/>
        </p:nvSpPr>
        <p:spPr>
          <a:xfrm>
            <a:off x="459422" y="1555114"/>
            <a:ext cx="3669665" cy="4340225"/>
          </a:xfrm>
          <a:prstGeom prst="rect">
            <a:avLst/>
          </a:prstGeom>
        </p:spPr>
        <p:txBody>
          <a:bodyPr vert="horz" wrap="square" lIns="0" tIns="58419" rIns="0" bIns="0" rtlCol="0">
            <a:spAutoFit/>
          </a:bodyPr>
          <a:lstStyle/>
          <a:p>
            <a:pPr marL="22860" marR="156210" indent="-10160">
              <a:lnSpc>
                <a:spcPct val="89400"/>
              </a:lnSpc>
              <a:spcBef>
                <a:spcPts val="459"/>
              </a:spcBef>
              <a:buFont typeface="Arial"/>
              <a:buChar char="•"/>
              <a:tabLst>
                <a:tab pos="247015" algn="l"/>
              </a:tabLst>
            </a:pPr>
            <a:r>
              <a:rPr sz="2800" b="1" dirty="0">
                <a:latin typeface="Calibri"/>
                <a:cs typeface="Calibri"/>
              </a:rPr>
              <a:t>Discriminative</a:t>
            </a:r>
            <a:r>
              <a:rPr sz="2800" b="1" spc="-155" dirty="0">
                <a:latin typeface="Calibri"/>
                <a:cs typeface="Calibri"/>
              </a:rPr>
              <a:t> </a:t>
            </a:r>
            <a:r>
              <a:rPr sz="2800" b="1" spc="-10" dirty="0">
                <a:latin typeface="Calibri"/>
                <a:cs typeface="Calibri"/>
              </a:rPr>
              <a:t>Model: </a:t>
            </a:r>
            <a:r>
              <a:rPr sz="2800" dirty="0">
                <a:latin typeface="Calibri"/>
                <a:cs typeface="Calibri"/>
              </a:rPr>
              <a:t>Learn</a:t>
            </a:r>
            <a:r>
              <a:rPr sz="2800" spc="-30"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10" dirty="0">
                <a:latin typeface="Calibri"/>
                <a:cs typeface="Calibri"/>
              </a:rPr>
              <a:t>p(y|x)</a:t>
            </a:r>
            <a:endParaRPr sz="2800">
              <a:latin typeface="Calibri"/>
              <a:cs typeface="Calibri"/>
            </a:endParaRPr>
          </a:p>
          <a:p>
            <a:pPr>
              <a:lnSpc>
                <a:spcPct val="100000"/>
              </a:lnSpc>
              <a:spcBef>
                <a:spcPts val="10"/>
              </a:spcBef>
              <a:buFont typeface="Arial"/>
              <a:buChar char="•"/>
            </a:pPr>
            <a:endParaRPr sz="3700">
              <a:latin typeface="Calibri"/>
              <a:cs typeface="Calibri"/>
            </a:endParaRPr>
          </a:p>
          <a:p>
            <a:pPr marL="22860" marR="339725" indent="-10160" algn="just">
              <a:lnSpc>
                <a:spcPct val="89400"/>
              </a:lnSpc>
              <a:buFont typeface="Arial"/>
              <a:buChar char="•"/>
              <a:tabLst>
                <a:tab pos="247015" algn="l"/>
              </a:tabLst>
            </a:pPr>
            <a:r>
              <a:rPr sz="2800" b="1" dirty="0">
                <a:latin typeface="Calibri"/>
                <a:cs typeface="Calibri"/>
              </a:rPr>
              <a:t>Generative</a:t>
            </a:r>
            <a:r>
              <a:rPr sz="2800" b="1" spc="36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365" dirty="0">
                <a:latin typeface="Calibri"/>
                <a:cs typeface="Calibri"/>
              </a:rPr>
              <a:t>   </a:t>
            </a:r>
            <a:r>
              <a:rPr sz="2800" dirty="0">
                <a:latin typeface="Calibri"/>
                <a:cs typeface="Calibri"/>
              </a:rPr>
              <a:t>a</a:t>
            </a:r>
            <a:r>
              <a:rPr sz="2800" spc="380" dirty="0">
                <a:latin typeface="Calibri"/>
                <a:cs typeface="Calibri"/>
              </a:rPr>
              <a:t>   </a:t>
            </a:r>
            <a:r>
              <a:rPr sz="2800" spc="-20" dirty="0">
                <a:latin typeface="Calibri"/>
                <a:cs typeface="Calibri"/>
              </a:rPr>
              <a:t>probability </a:t>
            </a:r>
            <a:r>
              <a:rPr sz="2800" dirty="0">
                <a:latin typeface="Calibri"/>
                <a:cs typeface="Calibri"/>
              </a:rPr>
              <a:t>distribution</a:t>
            </a:r>
            <a:r>
              <a:rPr sz="2800" spc="-155" dirty="0">
                <a:latin typeface="Calibri"/>
                <a:cs typeface="Calibri"/>
              </a:rPr>
              <a:t> </a:t>
            </a:r>
            <a:r>
              <a:rPr sz="2800" spc="-20" dirty="0">
                <a:latin typeface="Calibri"/>
                <a:cs typeface="Calibri"/>
              </a:rPr>
              <a:t>p(x)</a:t>
            </a:r>
            <a:endParaRPr sz="2800">
              <a:latin typeface="Calibri"/>
              <a:cs typeface="Calibri"/>
            </a:endParaRPr>
          </a:p>
          <a:p>
            <a:pPr>
              <a:lnSpc>
                <a:spcPct val="100000"/>
              </a:lnSpc>
              <a:spcBef>
                <a:spcPts val="5"/>
              </a:spcBef>
              <a:buFont typeface="Arial"/>
              <a:buChar char="•"/>
            </a:pPr>
            <a:endParaRPr sz="4100">
              <a:latin typeface="Calibri"/>
              <a:cs typeface="Calibri"/>
            </a:endParaRPr>
          </a:p>
          <a:p>
            <a:pPr marL="22860" marR="5080" indent="-10160">
              <a:lnSpc>
                <a:spcPts val="3050"/>
              </a:lnSpc>
              <a:buFont typeface="Arial"/>
              <a:buChar char="•"/>
              <a:tabLst>
                <a:tab pos="247015" algn="l"/>
              </a:tabLst>
            </a:pPr>
            <a:r>
              <a:rPr sz="2800" b="1" dirty="0">
                <a:latin typeface="Calibri"/>
                <a:cs typeface="Calibri"/>
              </a:rPr>
              <a:t>Conditional</a:t>
            </a:r>
            <a:r>
              <a:rPr sz="2800" b="1" spc="-80" dirty="0">
                <a:latin typeface="Calibri"/>
                <a:cs typeface="Calibri"/>
              </a:rPr>
              <a:t> </a:t>
            </a:r>
            <a:r>
              <a:rPr sz="2800" b="1" spc="-10" dirty="0">
                <a:latin typeface="Calibri"/>
                <a:cs typeface="Calibri"/>
              </a:rPr>
              <a:t>Generative </a:t>
            </a:r>
            <a:r>
              <a:rPr sz="2800" b="1" dirty="0">
                <a:latin typeface="Calibri"/>
                <a:cs typeface="Calibri"/>
              </a:rPr>
              <a:t>Model:</a:t>
            </a:r>
            <a:r>
              <a:rPr sz="2800" dirty="0">
                <a:latin typeface="Calibri"/>
                <a:cs typeface="Calibri"/>
              </a:rPr>
              <a:t>Learn</a:t>
            </a:r>
            <a:r>
              <a:rPr sz="2800" spc="-75" dirty="0">
                <a:latin typeface="Calibri"/>
                <a:cs typeface="Calibri"/>
              </a:rPr>
              <a:t> </a:t>
            </a:r>
            <a:r>
              <a:rPr sz="2800" spc="-10" dirty="0">
                <a:latin typeface="Calibri"/>
                <a:cs typeface="Calibri"/>
              </a:rPr>
              <a:t>p(x|y)</a:t>
            </a:r>
            <a:endParaRPr sz="2800">
              <a:latin typeface="Calibri"/>
              <a:cs typeface="Calibri"/>
            </a:endParaRPr>
          </a:p>
        </p:txBody>
      </p:sp>
      <p:grpSp>
        <p:nvGrpSpPr>
          <p:cNvPr id="4" name="object 4"/>
          <p:cNvGrpSpPr/>
          <p:nvPr/>
        </p:nvGrpSpPr>
        <p:grpSpPr>
          <a:xfrm>
            <a:off x="4074159" y="2174239"/>
            <a:ext cx="741680" cy="193040"/>
            <a:chOff x="4074159" y="2174239"/>
            <a:chExt cx="741680" cy="193040"/>
          </a:xfrm>
        </p:grpSpPr>
        <p:pic>
          <p:nvPicPr>
            <p:cNvPr id="5" name="object 5"/>
            <p:cNvPicPr/>
            <p:nvPr/>
          </p:nvPicPr>
          <p:blipFill>
            <a:blip r:embed="rId2" cstate="print"/>
            <a:stretch>
              <a:fillRect/>
            </a:stretch>
          </p:blipFill>
          <p:spPr>
            <a:xfrm>
              <a:off x="4625085" y="2174239"/>
              <a:ext cx="127000" cy="193039"/>
            </a:xfrm>
            <a:prstGeom prst="rect">
              <a:avLst/>
            </a:prstGeom>
          </p:spPr>
        </p:pic>
        <p:sp>
          <p:nvSpPr>
            <p:cNvPr id="6" name="object 6"/>
            <p:cNvSpPr/>
            <p:nvPr/>
          </p:nvSpPr>
          <p:spPr>
            <a:xfrm>
              <a:off x="4074160" y="2238552"/>
              <a:ext cx="741680" cy="64769"/>
            </a:xfrm>
            <a:custGeom>
              <a:avLst/>
              <a:gdLst/>
              <a:ahLst/>
              <a:cxnLst/>
              <a:rect l="l" t="t" r="r" b="b"/>
              <a:pathLst>
                <a:path w="741679" h="64769">
                  <a:moveTo>
                    <a:pt x="550989" y="0"/>
                  </a:moveTo>
                  <a:lnTo>
                    <a:pt x="0" y="0"/>
                  </a:lnTo>
                  <a:lnTo>
                    <a:pt x="0" y="64338"/>
                  </a:lnTo>
                  <a:lnTo>
                    <a:pt x="550989" y="64338"/>
                  </a:lnTo>
                  <a:lnTo>
                    <a:pt x="550989" y="0"/>
                  </a:lnTo>
                  <a:close/>
                </a:path>
                <a:path w="741679" h="64769">
                  <a:moveTo>
                    <a:pt x="741426" y="32207"/>
                  </a:moveTo>
                  <a:lnTo>
                    <a:pt x="677926" y="76"/>
                  </a:lnTo>
                  <a:lnTo>
                    <a:pt x="582676" y="76"/>
                  </a:lnTo>
                  <a:lnTo>
                    <a:pt x="582676" y="64338"/>
                  </a:lnTo>
                  <a:lnTo>
                    <a:pt x="677926" y="64338"/>
                  </a:lnTo>
                  <a:lnTo>
                    <a:pt x="741426" y="32207"/>
                  </a:lnTo>
                  <a:close/>
                </a:path>
              </a:pathLst>
            </a:custGeom>
            <a:solidFill>
              <a:srgbClr val="000000"/>
            </a:solidFill>
          </p:spPr>
          <p:txBody>
            <a:bodyPr wrap="square" lIns="0" tIns="0" rIns="0" bIns="0" rtlCol="0"/>
            <a:lstStyle/>
            <a:p>
              <a:endParaRPr/>
            </a:p>
          </p:txBody>
        </p:sp>
      </p:grpSp>
      <p:sp>
        <p:nvSpPr>
          <p:cNvPr id="7" name="object 7"/>
          <p:cNvSpPr txBox="1"/>
          <p:nvPr/>
        </p:nvSpPr>
        <p:spPr>
          <a:xfrm>
            <a:off x="5168010" y="1787588"/>
            <a:ext cx="4220210" cy="880110"/>
          </a:xfrm>
          <a:prstGeom prst="rect">
            <a:avLst/>
          </a:prstGeom>
        </p:spPr>
        <p:txBody>
          <a:bodyPr vert="horz" wrap="square" lIns="0" tIns="12700" rIns="0" bIns="0" rtlCol="0">
            <a:spAutoFit/>
          </a:bodyPr>
          <a:lstStyle/>
          <a:p>
            <a:pPr marL="12700">
              <a:lnSpc>
                <a:spcPct val="100000"/>
              </a:lnSpc>
              <a:spcBef>
                <a:spcPts val="100"/>
              </a:spcBef>
            </a:pPr>
            <a:r>
              <a:rPr sz="2800" dirty="0">
                <a:latin typeface="Calibri"/>
                <a:cs typeface="Calibri"/>
              </a:rPr>
              <a:t>Assign</a:t>
            </a:r>
            <a:r>
              <a:rPr sz="2800" spc="-45" dirty="0">
                <a:latin typeface="Calibri"/>
                <a:cs typeface="Calibri"/>
              </a:rPr>
              <a:t> </a:t>
            </a:r>
            <a:r>
              <a:rPr sz="2800" dirty="0">
                <a:latin typeface="Calibri"/>
                <a:cs typeface="Calibri"/>
              </a:rPr>
              <a:t>labels</a:t>
            </a:r>
            <a:r>
              <a:rPr sz="2800" spc="5" dirty="0">
                <a:latin typeface="Calibri"/>
                <a:cs typeface="Calibri"/>
              </a:rPr>
              <a:t> </a:t>
            </a:r>
            <a:r>
              <a:rPr sz="2800" dirty="0">
                <a:latin typeface="Calibri"/>
                <a:cs typeface="Calibri"/>
              </a:rPr>
              <a:t>to</a:t>
            </a:r>
            <a:r>
              <a:rPr sz="2800" spc="-50" dirty="0">
                <a:latin typeface="Calibri"/>
                <a:cs typeface="Calibri"/>
              </a:rPr>
              <a:t> </a:t>
            </a:r>
            <a:r>
              <a:rPr sz="2800" spc="-20" dirty="0">
                <a:latin typeface="Calibri"/>
                <a:cs typeface="Calibri"/>
              </a:rPr>
              <a:t>data</a:t>
            </a:r>
            <a:endParaRPr sz="2800">
              <a:latin typeface="Calibri"/>
              <a:cs typeface="Calibri"/>
            </a:endParaRPr>
          </a:p>
          <a:p>
            <a:pPr marL="12700">
              <a:lnSpc>
                <a:spcPct val="100000"/>
              </a:lnSpc>
              <a:spcBef>
                <a:spcPts val="5"/>
              </a:spcBef>
            </a:pPr>
            <a:r>
              <a:rPr sz="2800" spc="-10" dirty="0">
                <a:latin typeface="Calibri"/>
                <a:cs typeface="Calibri"/>
              </a:rPr>
              <a:t>Feature</a:t>
            </a:r>
            <a:r>
              <a:rPr sz="2800" spc="-85" dirty="0">
                <a:latin typeface="Calibri"/>
                <a:cs typeface="Calibri"/>
              </a:rPr>
              <a:t> </a:t>
            </a:r>
            <a:r>
              <a:rPr sz="2800" dirty="0">
                <a:latin typeface="Calibri"/>
                <a:cs typeface="Calibri"/>
              </a:rPr>
              <a:t>learning</a:t>
            </a:r>
            <a:r>
              <a:rPr sz="2800" spc="-85" dirty="0">
                <a:latin typeface="Calibri"/>
                <a:cs typeface="Calibri"/>
              </a:rPr>
              <a:t> </a:t>
            </a:r>
            <a:r>
              <a:rPr sz="2800" dirty="0">
                <a:latin typeface="Calibri"/>
                <a:cs typeface="Calibri"/>
              </a:rPr>
              <a:t>(with</a:t>
            </a:r>
            <a:r>
              <a:rPr sz="2800" spc="-75" dirty="0">
                <a:latin typeface="Calibri"/>
                <a:cs typeface="Calibri"/>
              </a:rPr>
              <a:t> </a:t>
            </a:r>
            <a:r>
              <a:rPr sz="2800" spc="-10" dirty="0">
                <a:latin typeface="Calibri"/>
                <a:cs typeface="Calibri"/>
              </a:rPr>
              <a:t>labels)</a:t>
            </a:r>
            <a:endParaRPr sz="2800">
              <a:latin typeface="Calibri"/>
              <a:cs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dirty="0"/>
              <a:t>What</a:t>
            </a:r>
            <a:r>
              <a:rPr sz="4000" spc="-155" dirty="0"/>
              <a:t> </a:t>
            </a:r>
            <a:r>
              <a:rPr sz="4000" dirty="0"/>
              <a:t>can</a:t>
            </a:r>
            <a:r>
              <a:rPr sz="4000" spc="-100" dirty="0"/>
              <a:t> </a:t>
            </a:r>
            <a:r>
              <a:rPr sz="4000" dirty="0"/>
              <a:t>we</a:t>
            </a:r>
            <a:r>
              <a:rPr sz="4000" spc="-90" dirty="0"/>
              <a:t> </a:t>
            </a:r>
            <a:r>
              <a:rPr sz="4000" dirty="0"/>
              <a:t>do</a:t>
            </a:r>
            <a:r>
              <a:rPr sz="4000" spc="-120" dirty="0"/>
              <a:t> </a:t>
            </a:r>
            <a:r>
              <a:rPr sz="4000" dirty="0"/>
              <a:t>with</a:t>
            </a:r>
            <a:r>
              <a:rPr sz="4000" spc="-30" dirty="0"/>
              <a:t> </a:t>
            </a:r>
            <a:r>
              <a:rPr sz="4000" dirty="0"/>
              <a:t>a</a:t>
            </a:r>
            <a:r>
              <a:rPr sz="4000" spc="5" dirty="0"/>
              <a:t> </a:t>
            </a:r>
            <a:r>
              <a:rPr sz="4000" spc="-10" dirty="0"/>
              <a:t>generative</a:t>
            </a:r>
            <a:r>
              <a:rPr sz="4000" spc="-165" dirty="0"/>
              <a:t> </a:t>
            </a:r>
            <a:r>
              <a:rPr sz="4000" spc="-10" dirty="0"/>
              <a:t>model?</a:t>
            </a:r>
            <a:endParaRPr sz="4000"/>
          </a:p>
        </p:txBody>
      </p:sp>
      <p:sp>
        <p:nvSpPr>
          <p:cNvPr id="3" name="object 3"/>
          <p:cNvSpPr txBox="1"/>
          <p:nvPr/>
        </p:nvSpPr>
        <p:spPr>
          <a:xfrm>
            <a:off x="459422" y="1555114"/>
            <a:ext cx="3669665" cy="4645025"/>
          </a:xfrm>
          <a:prstGeom prst="rect">
            <a:avLst/>
          </a:prstGeom>
        </p:spPr>
        <p:txBody>
          <a:bodyPr vert="horz" wrap="square" lIns="0" tIns="58419" rIns="0" bIns="0" rtlCol="0">
            <a:spAutoFit/>
          </a:bodyPr>
          <a:lstStyle/>
          <a:p>
            <a:pPr marL="22860" marR="156210" indent="-10160">
              <a:lnSpc>
                <a:spcPct val="89400"/>
              </a:lnSpc>
              <a:spcBef>
                <a:spcPts val="459"/>
              </a:spcBef>
              <a:buFont typeface="Arial"/>
              <a:buChar char="•"/>
              <a:tabLst>
                <a:tab pos="247015" algn="l"/>
              </a:tabLst>
            </a:pPr>
            <a:r>
              <a:rPr sz="2800" b="1" dirty="0">
                <a:latin typeface="Calibri"/>
                <a:cs typeface="Calibri"/>
              </a:rPr>
              <a:t>Discriminative</a:t>
            </a:r>
            <a:r>
              <a:rPr sz="2800" b="1" spc="-155" dirty="0">
                <a:latin typeface="Calibri"/>
                <a:cs typeface="Calibri"/>
              </a:rPr>
              <a:t> </a:t>
            </a:r>
            <a:r>
              <a:rPr sz="2800" b="1" spc="-10" dirty="0">
                <a:latin typeface="Calibri"/>
                <a:cs typeface="Calibri"/>
              </a:rPr>
              <a:t>Model: </a:t>
            </a:r>
            <a:r>
              <a:rPr sz="2800" dirty="0">
                <a:latin typeface="Calibri"/>
                <a:cs typeface="Calibri"/>
              </a:rPr>
              <a:t>Learn</a:t>
            </a:r>
            <a:r>
              <a:rPr sz="2800" spc="-30"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10" dirty="0">
                <a:latin typeface="Calibri"/>
                <a:cs typeface="Calibri"/>
              </a:rPr>
              <a:t>p(y|x)</a:t>
            </a:r>
            <a:endParaRPr sz="2800">
              <a:latin typeface="Calibri"/>
              <a:cs typeface="Calibri"/>
            </a:endParaRPr>
          </a:p>
          <a:p>
            <a:pPr>
              <a:lnSpc>
                <a:spcPct val="100000"/>
              </a:lnSpc>
              <a:buFont typeface="Arial"/>
              <a:buChar char="•"/>
            </a:pPr>
            <a:endParaRPr sz="2800">
              <a:latin typeface="Calibri"/>
              <a:cs typeface="Calibri"/>
            </a:endParaRPr>
          </a:p>
          <a:p>
            <a:pPr>
              <a:lnSpc>
                <a:spcPct val="100000"/>
              </a:lnSpc>
              <a:spcBef>
                <a:spcPts val="5"/>
              </a:spcBef>
              <a:buFont typeface="Arial"/>
              <a:buChar char="•"/>
            </a:pPr>
            <a:endParaRPr sz="2150">
              <a:latin typeface="Calibri"/>
              <a:cs typeface="Calibri"/>
            </a:endParaRPr>
          </a:p>
          <a:p>
            <a:pPr marL="22860" marR="563880" indent="-10160" algn="just">
              <a:lnSpc>
                <a:spcPct val="89400"/>
              </a:lnSpc>
              <a:buFont typeface="Arial"/>
              <a:buChar char="•"/>
              <a:tabLst>
                <a:tab pos="247015" algn="l"/>
              </a:tabLst>
            </a:pPr>
            <a:r>
              <a:rPr sz="2800" b="1" dirty="0">
                <a:latin typeface="Calibri"/>
                <a:cs typeface="Calibri"/>
              </a:rPr>
              <a:t>Generative</a:t>
            </a:r>
            <a:r>
              <a:rPr sz="2800" b="1" spc="61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385" dirty="0">
                <a:latin typeface="Calibri"/>
                <a:cs typeface="Calibri"/>
              </a:rPr>
              <a:t>  </a:t>
            </a:r>
            <a:r>
              <a:rPr sz="2800" dirty="0">
                <a:latin typeface="Calibri"/>
                <a:cs typeface="Calibri"/>
              </a:rPr>
              <a:t>a</a:t>
            </a:r>
            <a:r>
              <a:rPr sz="2800" spc="409" dirty="0">
                <a:latin typeface="Calibri"/>
                <a:cs typeface="Calibri"/>
              </a:rPr>
              <a:t>  </a:t>
            </a:r>
            <a:r>
              <a:rPr sz="2800" spc="-10" dirty="0">
                <a:latin typeface="Calibri"/>
                <a:cs typeface="Calibri"/>
              </a:rPr>
              <a:t>probability </a:t>
            </a:r>
            <a:r>
              <a:rPr sz="2800" dirty="0">
                <a:latin typeface="Calibri"/>
                <a:cs typeface="Calibri"/>
              </a:rPr>
              <a:t>distribution</a:t>
            </a:r>
            <a:r>
              <a:rPr sz="2800" spc="-155" dirty="0">
                <a:latin typeface="Calibri"/>
                <a:cs typeface="Calibri"/>
              </a:rPr>
              <a:t> </a:t>
            </a:r>
            <a:r>
              <a:rPr sz="2800" spc="-20" dirty="0">
                <a:latin typeface="Calibri"/>
                <a:cs typeface="Calibri"/>
              </a:rPr>
              <a:t>p(x)</a:t>
            </a:r>
            <a:endParaRPr sz="2800">
              <a:latin typeface="Calibri"/>
              <a:cs typeface="Calibri"/>
            </a:endParaRPr>
          </a:p>
          <a:p>
            <a:pPr>
              <a:lnSpc>
                <a:spcPct val="100000"/>
              </a:lnSpc>
              <a:buFont typeface="Arial"/>
              <a:buChar char="•"/>
            </a:pPr>
            <a:endParaRPr sz="2800">
              <a:latin typeface="Calibri"/>
              <a:cs typeface="Calibri"/>
            </a:endParaRPr>
          </a:p>
          <a:p>
            <a:pPr>
              <a:lnSpc>
                <a:spcPct val="100000"/>
              </a:lnSpc>
              <a:spcBef>
                <a:spcPts val="5"/>
              </a:spcBef>
              <a:buFont typeface="Arial"/>
              <a:buChar char="•"/>
            </a:pPr>
            <a:endParaRPr sz="2150">
              <a:latin typeface="Calibri"/>
              <a:cs typeface="Calibri"/>
            </a:endParaRPr>
          </a:p>
          <a:p>
            <a:pPr marL="22860" marR="5080" indent="-10160">
              <a:lnSpc>
                <a:spcPts val="2960"/>
              </a:lnSpc>
              <a:buFont typeface="Arial"/>
              <a:buChar char="•"/>
              <a:tabLst>
                <a:tab pos="247015" algn="l"/>
              </a:tabLst>
            </a:pPr>
            <a:r>
              <a:rPr sz="2800" b="1" dirty="0">
                <a:latin typeface="Calibri"/>
                <a:cs typeface="Calibri"/>
              </a:rPr>
              <a:t>Conditional</a:t>
            </a:r>
            <a:r>
              <a:rPr sz="2800" b="1" spc="-75"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5" dirty="0">
                <a:latin typeface="Calibri"/>
                <a:cs typeface="Calibri"/>
              </a:rPr>
              <a:t> </a:t>
            </a:r>
            <a:r>
              <a:rPr sz="2800" spc="-10" dirty="0">
                <a:latin typeface="Calibri"/>
                <a:cs typeface="Calibri"/>
              </a:rPr>
              <a:t>p(x|y)</a:t>
            </a:r>
            <a:endParaRPr sz="2800">
              <a:latin typeface="Calibri"/>
              <a:cs typeface="Calibri"/>
            </a:endParaRPr>
          </a:p>
        </p:txBody>
      </p:sp>
      <p:grpSp>
        <p:nvGrpSpPr>
          <p:cNvPr id="4" name="object 4"/>
          <p:cNvGrpSpPr/>
          <p:nvPr/>
        </p:nvGrpSpPr>
        <p:grpSpPr>
          <a:xfrm>
            <a:off x="4074159" y="2174239"/>
            <a:ext cx="741680" cy="193040"/>
            <a:chOff x="4074159" y="2174239"/>
            <a:chExt cx="741680" cy="193040"/>
          </a:xfrm>
        </p:grpSpPr>
        <p:pic>
          <p:nvPicPr>
            <p:cNvPr id="5" name="object 5"/>
            <p:cNvPicPr/>
            <p:nvPr/>
          </p:nvPicPr>
          <p:blipFill>
            <a:blip r:embed="rId2" cstate="print"/>
            <a:stretch>
              <a:fillRect/>
            </a:stretch>
          </p:blipFill>
          <p:spPr>
            <a:xfrm>
              <a:off x="4625085" y="2174239"/>
              <a:ext cx="127000" cy="193039"/>
            </a:xfrm>
            <a:prstGeom prst="rect">
              <a:avLst/>
            </a:prstGeom>
          </p:spPr>
        </p:pic>
        <p:sp>
          <p:nvSpPr>
            <p:cNvPr id="6" name="object 6"/>
            <p:cNvSpPr/>
            <p:nvPr/>
          </p:nvSpPr>
          <p:spPr>
            <a:xfrm>
              <a:off x="4074160" y="2238552"/>
              <a:ext cx="741680" cy="64769"/>
            </a:xfrm>
            <a:custGeom>
              <a:avLst/>
              <a:gdLst/>
              <a:ahLst/>
              <a:cxnLst/>
              <a:rect l="l" t="t" r="r" b="b"/>
              <a:pathLst>
                <a:path w="741679" h="64769">
                  <a:moveTo>
                    <a:pt x="550989" y="0"/>
                  </a:moveTo>
                  <a:lnTo>
                    <a:pt x="0" y="0"/>
                  </a:lnTo>
                  <a:lnTo>
                    <a:pt x="0" y="64338"/>
                  </a:lnTo>
                  <a:lnTo>
                    <a:pt x="550989" y="64338"/>
                  </a:lnTo>
                  <a:lnTo>
                    <a:pt x="550989" y="0"/>
                  </a:lnTo>
                  <a:close/>
                </a:path>
                <a:path w="741679" h="64769">
                  <a:moveTo>
                    <a:pt x="741426" y="32207"/>
                  </a:moveTo>
                  <a:lnTo>
                    <a:pt x="677926" y="76"/>
                  </a:lnTo>
                  <a:lnTo>
                    <a:pt x="582676" y="76"/>
                  </a:lnTo>
                  <a:lnTo>
                    <a:pt x="582676" y="64338"/>
                  </a:lnTo>
                  <a:lnTo>
                    <a:pt x="677926" y="64338"/>
                  </a:lnTo>
                  <a:lnTo>
                    <a:pt x="741426" y="32207"/>
                  </a:lnTo>
                  <a:close/>
                </a:path>
              </a:pathLst>
            </a:custGeom>
            <a:solidFill>
              <a:srgbClr val="000000"/>
            </a:solidFill>
          </p:spPr>
          <p:txBody>
            <a:bodyPr wrap="square" lIns="0" tIns="0" rIns="0" bIns="0" rtlCol="0"/>
            <a:lstStyle/>
            <a:p>
              <a:endParaRPr/>
            </a:p>
          </p:txBody>
        </p:sp>
      </p:grpSp>
      <p:sp>
        <p:nvSpPr>
          <p:cNvPr id="7" name="object 7"/>
          <p:cNvSpPr txBox="1"/>
          <p:nvPr/>
        </p:nvSpPr>
        <p:spPr>
          <a:xfrm>
            <a:off x="5168010" y="1787588"/>
            <a:ext cx="4707890" cy="2772410"/>
          </a:xfrm>
          <a:prstGeom prst="rect">
            <a:avLst/>
          </a:prstGeom>
        </p:spPr>
        <p:txBody>
          <a:bodyPr vert="horz" wrap="square" lIns="0" tIns="12700" rIns="0" bIns="0" rtlCol="0">
            <a:spAutoFit/>
          </a:bodyPr>
          <a:lstStyle/>
          <a:p>
            <a:pPr marL="12700">
              <a:lnSpc>
                <a:spcPct val="100000"/>
              </a:lnSpc>
              <a:spcBef>
                <a:spcPts val="100"/>
              </a:spcBef>
            </a:pPr>
            <a:r>
              <a:rPr sz="2800" dirty="0">
                <a:latin typeface="Calibri"/>
                <a:cs typeface="Calibri"/>
              </a:rPr>
              <a:t>Assign</a:t>
            </a:r>
            <a:r>
              <a:rPr sz="2800" spc="-45" dirty="0">
                <a:latin typeface="Calibri"/>
                <a:cs typeface="Calibri"/>
              </a:rPr>
              <a:t> </a:t>
            </a:r>
            <a:r>
              <a:rPr sz="2800" dirty="0">
                <a:latin typeface="Calibri"/>
                <a:cs typeface="Calibri"/>
              </a:rPr>
              <a:t>labels</a:t>
            </a:r>
            <a:r>
              <a:rPr sz="2800" spc="5" dirty="0">
                <a:latin typeface="Calibri"/>
                <a:cs typeface="Calibri"/>
              </a:rPr>
              <a:t> </a:t>
            </a:r>
            <a:r>
              <a:rPr sz="2800" dirty="0">
                <a:latin typeface="Calibri"/>
                <a:cs typeface="Calibri"/>
              </a:rPr>
              <a:t>to</a:t>
            </a:r>
            <a:r>
              <a:rPr sz="2800" spc="-50" dirty="0">
                <a:latin typeface="Calibri"/>
                <a:cs typeface="Calibri"/>
              </a:rPr>
              <a:t> </a:t>
            </a:r>
            <a:r>
              <a:rPr sz="2800" spc="-20" dirty="0">
                <a:latin typeface="Calibri"/>
                <a:cs typeface="Calibri"/>
              </a:rPr>
              <a:t>data</a:t>
            </a:r>
            <a:endParaRPr sz="2800">
              <a:latin typeface="Calibri"/>
              <a:cs typeface="Calibri"/>
            </a:endParaRPr>
          </a:p>
          <a:p>
            <a:pPr marL="12700">
              <a:lnSpc>
                <a:spcPct val="100000"/>
              </a:lnSpc>
              <a:spcBef>
                <a:spcPts val="5"/>
              </a:spcBef>
            </a:pPr>
            <a:r>
              <a:rPr sz="2800" spc="-10" dirty="0">
                <a:latin typeface="Calibri"/>
                <a:cs typeface="Calibri"/>
              </a:rPr>
              <a:t>Feature</a:t>
            </a:r>
            <a:r>
              <a:rPr sz="2800" spc="-85" dirty="0">
                <a:latin typeface="Calibri"/>
                <a:cs typeface="Calibri"/>
              </a:rPr>
              <a:t> </a:t>
            </a:r>
            <a:r>
              <a:rPr sz="2800" dirty="0">
                <a:latin typeface="Calibri"/>
                <a:cs typeface="Calibri"/>
              </a:rPr>
              <a:t>learning</a:t>
            </a:r>
            <a:r>
              <a:rPr sz="2800" spc="-85" dirty="0">
                <a:latin typeface="Calibri"/>
                <a:cs typeface="Calibri"/>
              </a:rPr>
              <a:t> </a:t>
            </a:r>
            <a:r>
              <a:rPr sz="2800" dirty="0">
                <a:latin typeface="Calibri"/>
                <a:cs typeface="Calibri"/>
              </a:rPr>
              <a:t>(with</a:t>
            </a:r>
            <a:r>
              <a:rPr sz="2800" spc="-75" dirty="0">
                <a:latin typeface="Calibri"/>
                <a:cs typeface="Calibri"/>
              </a:rPr>
              <a:t> </a:t>
            </a:r>
            <a:r>
              <a:rPr sz="2800" spc="-10" dirty="0">
                <a:latin typeface="Calibri"/>
                <a:cs typeface="Calibri"/>
              </a:rPr>
              <a:t>labels)</a:t>
            </a:r>
            <a:endParaRPr sz="2800">
              <a:latin typeface="Calibri"/>
              <a:cs typeface="Calibri"/>
            </a:endParaRPr>
          </a:p>
          <a:p>
            <a:pPr>
              <a:lnSpc>
                <a:spcPct val="100000"/>
              </a:lnSpc>
              <a:spcBef>
                <a:spcPts val="5"/>
              </a:spcBef>
            </a:pPr>
            <a:endParaRPr sz="4000">
              <a:latin typeface="Calibri"/>
              <a:cs typeface="Calibri"/>
            </a:endParaRPr>
          </a:p>
          <a:p>
            <a:pPr marL="12700">
              <a:lnSpc>
                <a:spcPct val="100000"/>
              </a:lnSpc>
            </a:pPr>
            <a:r>
              <a:rPr sz="2800" dirty="0">
                <a:latin typeface="Calibri"/>
                <a:cs typeface="Calibri"/>
              </a:rPr>
              <a:t>Detect</a:t>
            </a:r>
            <a:r>
              <a:rPr sz="2800" spc="-145" dirty="0">
                <a:latin typeface="Calibri"/>
                <a:cs typeface="Calibri"/>
              </a:rPr>
              <a:t> </a:t>
            </a:r>
            <a:r>
              <a:rPr sz="2800" spc="-10" dirty="0">
                <a:latin typeface="Calibri"/>
                <a:cs typeface="Calibri"/>
              </a:rPr>
              <a:t>outliers</a:t>
            </a:r>
            <a:endParaRPr sz="2800">
              <a:latin typeface="Calibri"/>
              <a:cs typeface="Calibri"/>
            </a:endParaRPr>
          </a:p>
          <a:p>
            <a:pPr marL="12700">
              <a:lnSpc>
                <a:spcPts val="3320"/>
              </a:lnSpc>
              <a:spcBef>
                <a:spcPts val="10"/>
              </a:spcBef>
            </a:pPr>
            <a:r>
              <a:rPr sz="2800" spc="-10" dirty="0">
                <a:latin typeface="Calibri"/>
                <a:cs typeface="Calibri"/>
              </a:rPr>
              <a:t>Feature</a:t>
            </a:r>
            <a:r>
              <a:rPr sz="2800" spc="-125" dirty="0">
                <a:latin typeface="Calibri"/>
                <a:cs typeface="Calibri"/>
              </a:rPr>
              <a:t> </a:t>
            </a:r>
            <a:r>
              <a:rPr sz="2800" dirty="0">
                <a:latin typeface="Calibri"/>
                <a:cs typeface="Calibri"/>
              </a:rPr>
              <a:t>learning</a:t>
            </a:r>
            <a:r>
              <a:rPr sz="2800" spc="-55" dirty="0">
                <a:latin typeface="Calibri"/>
                <a:cs typeface="Calibri"/>
              </a:rPr>
              <a:t> </a:t>
            </a:r>
            <a:r>
              <a:rPr sz="2800" dirty="0">
                <a:latin typeface="Calibri"/>
                <a:cs typeface="Calibri"/>
              </a:rPr>
              <a:t>(without</a:t>
            </a:r>
            <a:r>
              <a:rPr sz="2800" spc="-140" dirty="0">
                <a:latin typeface="Calibri"/>
                <a:cs typeface="Calibri"/>
              </a:rPr>
              <a:t> </a:t>
            </a:r>
            <a:r>
              <a:rPr sz="2800" spc="-10" dirty="0">
                <a:latin typeface="Calibri"/>
                <a:cs typeface="Calibri"/>
              </a:rPr>
              <a:t>labels)</a:t>
            </a:r>
            <a:endParaRPr sz="2800">
              <a:latin typeface="Calibri"/>
              <a:cs typeface="Calibri"/>
            </a:endParaRPr>
          </a:p>
          <a:p>
            <a:pPr marL="12700">
              <a:lnSpc>
                <a:spcPts val="3320"/>
              </a:lnSpc>
            </a:pPr>
            <a:r>
              <a:rPr sz="2800" b="1" dirty="0">
                <a:latin typeface="Calibri"/>
                <a:cs typeface="Calibri"/>
              </a:rPr>
              <a:t>Sample</a:t>
            </a:r>
            <a:r>
              <a:rPr sz="2800" b="1" spc="-70" dirty="0">
                <a:latin typeface="Calibri"/>
                <a:cs typeface="Calibri"/>
              </a:rPr>
              <a:t> </a:t>
            </a:r>
            <a:r>
              <a:rPr sz="2800" dirty="0">
                <a:latin typeface="Calibri"/>
                <a:cs typeface="Calibri"/>
              </a:rPr>
              <a:t>to</a:t>
            </a:r>
            <a:r>
              <a:rPr sz="2800" spc="-140" dirty="0">
                <a:latin typeface="Calibri"/>
                <a:cs typeface="Calibri"/>
              </a:rPr>
              <a:t> </a:t>
            </a:r>
            <a:r>
              <a:rPr sz="2800" spc="-20" dirty="0">
                <a:latin typeface="Calibri"/>
                <a:cs typeface="Calibri"/>
              </a:rPr>
              <a:t>generate</a:t>
            </a:r>
            <a:r>
              <a:rPr sz="2800" spc="-55" dirty="0">
                <a:latin typeface="Calibri"/>
                <a:cs typeface="Calibri"/>
              </a:rPr>
              <a:t> </a:t>
            </a:r>
            <a:r>
              <a:rPr sz="2800" dirty="0">
                <a:latin typeface="Calibri"/>
                <a:cs typeface="Calibri"/>
              </a:rPr>
              <a:t>new</a:t>
            </a:r>
            <a:r>
              <a:rPr sz="2800" spc="-35" dirty="0">
                <a:latin typeface="Calibri"/>
                <a:cs typeface="Calibri"/>
              </a:rPr>
              <a:t> </a:t>
            </a:r>
            <a:r>
              <a:rPr sz="2800" spc="-20" dirty="0">
                <a:latin typeface="Calibri"/>
                <a:cs typeface="Calibri"/>
              </a:rPr>
              <a:t>data</a:t>
            </a:r>
            <a:endParaRPr sz="2800">
              <a:latin typeface="Calibri"/>
              <a:cs typeface="Calibri"/>
            </a:endParaRPr>
          </a:p>
        </p:txBody>
      </p:sp>
      <p:grpSp>
        <p:nvGrpSpPr>
          <p:cNvPr id="8" name="object 8"/>
          <p:cNvGrpSpPr/>
          <p:nvPr/>
        </p:nvGrpSpPr>
        <p:grpSpPr>
          <a:xfrm>
            <a:off x="4074159" y="3881120"/>
            <a:ext cx="741680" cy="193040"/>
            <a:chOff x="4074159" y="3881120"/>
            <a:chExt cx="741680" cy="193040"/>
          </a:xfrm>
        </p:grpSpPr>
        <p:pic>
          <p:nvPicPr>
            <p:cNvPr id="9" name="object 9"/>
            <p:cNvPicPr/>
            <p:nvPr/>
          </p:nvPicPr>
          <p:blipFill>
            <a:blip r:embed="rId2" cstate="print"/>
            <a:stretch>
              <a:fillRect/>
            </a:stretch>
          </p:blipFill>
          <p:spPr>
            <a:xfrm>
              <a:off x="4625085" y="3881120"/>
              <a:ext cx="127000" cy="193040"/>
            </a:xfrm>
            <a:prstGeom prst="rect">
              <a:avLst/>
            </a:prstGeom>
          </p:spPr>
        </p:pic>
        <p:sp>
          <p:nvSpPr>
            <p:cNvPr id="10" name="object 10"/>
            <p:cNvSpPr/>
            <p:nvPr/>
          </p:nvSpPr>
          <p:spPr>
            <a:xfrm>
              <a:off x="4074160" y="3945432"/>
              <a:ext cx="741680" cy="64769"/>
            </a:xfrm>
            <a:custGeom>
              <a:avLst/>
              <a:gdLst/>
              <a:ahLst/>
              <a:cxnLst/>
              <a:rect l="l" t="t" r="r" b="b"/>
              <a:pathLst>
                <a:path w="741679" h="64770">
                  <a:moveTo>
                    <a:pt x="550989" y="0"/>
                  </a:moveTo>
                  <a:lnTo>
                    <a:pt x="0" y="0"/>
                  </a:lnTo>
                  <a:lnTo>
                    <a:pt x="0" y="64338"/>
                  </a:lnTo>
                  <a:lnTo>
                    <a:pt x="550989" y="64338"/>
                  </a:lnTo>
                  <a:lnTo>
                    <a:pt x="550989" y="0"/>
                  </a:lnTo>
                  <a:close/>
                </a:path>
                <a:path w="741679" h="64770">
                  <a:moveTo>
                    <a:pt x="741426" y="32207"/>
                  </a:moveTo>
                  <a:lnTo>
                    <a:pt x="677926" y="76"/>
                  </a:lnTo>
                  <a:lnTo>
                    <a:pt x="582676" y="76"/>
                  </a:lnTo>
                  <a:lnTo>
                    <a:pt x="582676" y="64338"/>
                  </a:lnTo>
                  <a:lnTo>
                    <a:pt x="677926" y="64338"/>
                  </a:lnTo>
                  <a:lnTo>
                    <a:pt x="741426" y="32207"/>
                  </a:lnTo>
                  <a:close/>
                </a:path>
              </a:pathLst>
            </a:custGeom>
            <a:solidFill>
              <a:srgbClr val="000000"/>
            </a:solidFill>
          </p:spPr>
          <p:txBody>
            <a:bodyPr wrap="square" lIns="0" tIns="0" rIns="0" bIns="0" rtlCol="0"/>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dirty="0"/>
              <a:t>What</a:t>
            </a:r>
            <a:r>
              <a:rPr sz="4000" spc="-155" dirty="0"/>
              <a:t> </a:t>
            </a:r>
            <a:r>
              <a:rPr sz="4000" dirty="0"/>
              <a:t>can</a:t>
            </a:r>
            <a:r>
              <a:rPr sz="4000" spc="-100" dirty="0"/>
              <a:t> </a:t>
            </a:r>
            <a:r>
              <a:rPr sz="4000" dirty="0"/>
              <a:t>we</a:t>
            </a:r>
            <a:r>
              <a:rPr sz="4000" spc="-90" dirty="0"/>
              <a:t> </a:t>
            </a:r>
            <a:r>
              <a:rPr sz="4000" dirty="0"/>
              <a:t>do</a:t>
            </a:r>
            <a:r>
              <a:rPr sz="4000" spc="-120" dirty="0"/>
              <a:t> </a:t>
            </a:r>
            <a:r>
              <a:rPr sz="4000" dirty="0"/>
              <a:t>with</a:t>
            </a:r>
            <a:r>
              <a:rPr sz="4000" spc="-30" dirty="0"/>
              <a:t> </a:t>
            </a:r>
            <a:r>
              <a:rPr sz="4000" dirty="0"/>
              <a:t>a</a:t>
            </a:r>
            <a:r>
              <a:rPr sz="4000" spc="5" dirty="0"/>
              <a:t> </a:t>
            </a:r>
            <a:r>
              <a:rPr sz="4000" spc="-10" dirty="0"/>
              <a:t>generative</a:t>
            </a:r>
            <a:r>
              <a:rPr sz="4000" spc="-165" dirty="0"/>
              <a:t> </a:t>
            </a:r>
            <a:r>
              <a:rPr sz="4000" spc="-10" dirty="0"/>
              <a:t>model?</a:t>
            </a:r>
            <a:endParaRPr sz="4000"/>
          </a:p>
        </p:txBody>
      </p:sp>
      <p:sp>
        <p:nvSpPr>
          <p:cNvPr id="3" name="object 3"/>
          <p:cNvSpPr txBox="1"/>
          <p:nvPr/>
        </p:nvSpPr>
        <p:spPr>
          <a:xfrm>
            <a:off x="459422" y="1555114"/>
            <a:ext cx="3669665" cy="4645025"/>
          </a:xfrm>
          <a:prstGeom prst="rect">
            <a:avLst/>
          </a:prstGeom>
        </p:spPr>
        <p:txBody>
          <a:bodyPr vert="horz" wrap="square" lIns="0" tIns="58419" rIns="0" bIns="0" rtlCol="0">
            <a:spAutoFit/>
          </a:bodyPr>
          <a:lstStyle/>
          <a:p>
            <a:pPr marL="22860" marR="156210" indent="-10160">
              <a:lnSpc>
                <a:spcPct val="89400"/>
              </a:lnSpc>
              <a:spcBef>
                <a:spcPts val="459"/>
              </a:spcBef>
              <a:buFont typeface="Arial"/>
              <a:buChar char="•"/>
              <a:tabLst>
                <a:tab pos="247015" algn="l"/>
              </a:tabLst>
            </a:pPr>
            <a:r>
              <a:rPr sz="2800" b="1" dirty="0">
                <a:latin typeface="Calibri"/>
                <a:cs typeface="Calibri"/>
              </a:rPr>
              <a:t>Discriminative</a:t>
            </a:r>
            <a:r>
              <a:rPr sz="2800" b="1" spc="-155" dirty="0">
                <a:latin typeface="Calibri"/>
                <a:cs typeface="Calibri"/>
              </a:rPr>
              <a:t> </a:t>
            </a:r>
            <a:r>
              <a:rPr sz="2800" b="1" spc="-10" dirty="0">
                <a:latin typeface="Calibri"/>
                <a:cs typeface="Calibri"/>
              </a:rPr>
              <a:t>Model: </a:t>
            </a:r>
            <a:r>
              <a:rPr sz="2800" dirty="0">
                <a:latin typeface="Calibri"/>
                <a:cs typeface="Calibri"/>
              </a:rPr>
              <a:t>Learn</a:t>
            </a:r>
            <a:r>
              <a:rPr sz="2800" spc="-30" dirty="0">
                <a:latin typeface="Calibri"/>
                <a:cs typeface="Calibri"/>
              </a:rPr>
              <a:t> </a:t>
            </a:r>
            <a:r>
              <a:rPr sz="2800" dirty="0">
                <a:latin typeface="Calibri"/>
                <a:cs typeface="Calibri"/>
              </a:rPr>
              <a:t>a</a:t>
            </a:r>
            <a:r>
              <a:rPr sz="2800" spc="10" dirty="0">
                <a:latin typeface="Calibri"/>
                <a:cs typeface="Calibri"/>
              </a:rPr>
              <a:t> </a:t>
            </a:r>
            <a:r>
              <a:rPr sz="2800" spc="-10" dirty="0">
                <a:latin typeface="Calibri"/>
                <a:cs typeface="Calibri"/>
              </a:rPr>
              <a:t>probability </a:t>
            </a:r>
            <a:r>
              <a:rPr sz="2800" dirty="0">
                <a:latin typeface="Calibri"/>
                <a:cs typeface="Calibri"/>
              </a:rPr>
              <a:t>distribution</a:t>
            </a:r>
            <a:r>
              <a:rPr sz="2800" spc="-140" dirty="0">
                <a:latin typeface="Calibri"/>
                <a:cs typeface="Calibri"/>
              </a:rPr>
              <a:t> </a:t>
            </a:r>
            <a:r>
              <a:rPr sz="2800" spc="-10" dirty="0">
                <a:latin typeface="Calibri"/>
                <a:cs typeface="Calibri"/>
              </a:rPr>
              <a:t>p(y|x)</a:t>
            </a:r>
            <a:endParaRPr sz="2800">
              <a:latin typeface="Calibri"/>
              <a:cs typeface="Calibri"/>
            </a:endParaRPr>
          </a:p>
          <a:p>
            <a:pPr>
              <a:lnSpc>
                <a:spcPct val="100000"/>
              </a:lnSpc>
              <a:buFont typeface="Arial"/>
              <a:buChar char="•"/>
            </a:pPr>
            <a:endParaRPr sz="2800">
              <a:latin typeface="Calibri"/>
              <a:cs typeface="Calibri"/>
            </a:endParaRPr>
          </a:p>
          <a:p>
            <a:pPr>
              <a:lnSpc>
                <a:spcPct val="100000"/>
              </a:lnSpc>
              <a:spcBef>
                <a:spcPts val="5"/>
              </a:spcBef>
              <a:buFont typeface="Arial"/>
              <a:buChar char="•"/>
            </a:pPr>
            <a:endParaRPr sz="2150">
              <a:latin typeface="Calibri"/>
              <a:cs typeface="Calibri"/>
            </a:endParaRPr>
          </a:p>
          <a:p>
            <a:pPr marL="22860" marR="563880" indent="-10160" algn="just">
              <a:lnSpc>
                <a:spcPct val="89400"/>
              </a:lnSpc>
              <a:buFont typeface="Arial"/>
              <a:buChar char="•"/>
              <a:tabLst>
                <a:tab pos="247015" algn="l"/>
              </a:tabLst>
            </a:pPr>
            <a:r>
              <a:rPr sz="2800" b="1" dirty="0">
                <a:latin typeface="Calibri"/>
                <a:cs typeface="Calibri"/>
              </a:rPr>
              <a:t>Generative</a:t>
            </a:r>
            <a:r>
              <a:rPr sz="2800" b="1" spc="615" dirty="0">
                <a:latin typeface="Calibri"/>
                <a:cs typeface="Calibri"/>
              </a:rPr>
              <a:t> </a:t>
            </a:r>
            <a:r>
              <a:rPr sz="2800" b="1" spc="-10" dirty="0">
                <a:latin typeface="Calibri"/>
                <a:cs typeface="Calibri"/>
              </a:rPr>
              <a:t>Model</a:t>
            </a:r>
            <a:r>
              <a:rPr sz="2800" spc="-10" dirty="0">
                <a:latin typeface="Calibri"/>
                <a:cs typeface="Calibri"/>
              </a:rPr>
              <a:t>: </a:t>
            </a:r>
            <a:r>
              <a:rPr sz="2800" dirty="0">
                <a:latin typeface="Calibri"/>
                <a:cs typeface="Calibri"/>
              </a:rPr>
              <a:t>Learn</a:t>
            </a:r>
            <a:r>
              <a:rPr sz="2800" spc="385" dirty="0">
                <a:latin typeface="Calibri"/>
                <a:cs typeface="Calibri"/>
              </a:rPr>
              <a:t>  </a:t>
            </a:r>
            <a:r>
              <a:rPr sz="2800" dirty="0">
                <a:latin typeface="Calibri"/>
                <a:cs typeface="Calibri"/>
              </a:rPr>
              <a:t>a</a:t>
            </a:r>
            <a:r>
              <a:rPr sz="2800" spc="409" dirty="0">
                <a:latin typeface="Calibri"/>
                <a:cs typeface="Calibri"/>
              </a:rPr>
              <a:t>  </a:t>
            </a:r>
            <a:r>
              <a:rPr sz="2800" spc="-10" dirty="0">
                <a:latin typeface="Calibri"/>
                <a:cs typeface="Calibri"/>
              </a:rPr>
              <a:t>probability </a:t>
            </a:r>
            <a:r>
              <a:rPr sz="2800" dirty="0">
                <a:latin typeface="Calibri"/>
                <a:cs typeface="Calibri"/>
              </a:rPr>
              <a:t>distribution</a:t>
            </a:r>
            <a:r>
              <a:rPr sz="2800" spc="-155" dirty="0">
                <a:latin typeface="Calibri"/>
                <a:cs typeface="Calibri"/>
              </a:rPr>
              <a:t> </a:t>
            </a:r>
            <a:r>
              <a:rPr sz="2800" spc="-20" dirty="0">
                <a:latin typeface="Calibri"/>
                <a:cs typeface="Calibri"/>
              </a:rPr>
              <a:t>p(x)</a:t>
            </a:r>
            <a:endParaRPr sz="2800">
              <a:latin typeface="Calibri"/>
              <a:cs typeface="Calibri"/>
            </a:endParaRPr>
          </a:p>
          <a:p>
            <a:pPr>
              <a:lnSpc>
                <a:spcPct val="100000"/>
              </a:lnSpc>
              <a:buFont typeface="Arial"/>
              <a:buChar char="•"/>
            </a:pPr>
            <a:endParaRPr sz="2800">
              <a:latin typeface="Calibri"/>
              <a:cs typeface="Calibri"/>
            </a:endParaRPr>
          </a:p>
          <a:p>
            <a:pPr>
              <a:lnSpc>
                <a:spcPct val="100000"/>
              </a:lnSpc>
              <a:spcBef>
                <a:spcPts val="5"/>
              </a:spcBef>
              <a:buFont typeface="Arial"/>
              <a:buChar char="•"/>
            </a:pPr>
            <a:endParaRPr sz="2150">
              <a:latin typeface="Calibri"/>
              <a:cs typeface="Calibri"/>
            </a:endParaRPr>
          </a:p>
          <a:p>
            <a:pPr marL="22860" marR="5080" indent="-10160">
              <a:lnSpc>
                <a:spcPts val="2960"/>
              </a:lnSpc>
              <a:buFont typeface="Arial"/>
              <a:buChar char="•"/>
              <a:tabLst>
                <a:tab pos="247015" algn="l"/>
              </a:tabLst>
            </a:pPr>
            <a:r>
              <a:rPr sz="2800" b="1" dirty="0">
                <a:latin typeface="Calibri"/>
                <a:cs typeface="Calibri"/>
              </a:rPr>
              <a:t>Conditional</a:t>
            </a:r>
            <a:r>
              <a:rPr sz="2800" b="1" spc="-75" dirty="0">
                <a:latin typeface="Calibri"/>
                <a:cs typeface="Calibri"/>
              </a:rPr>
              <a:t> </a:t>
            </a:r>
            <a:r>
              <a:rPr sz="2800" b="1" spc="-10" dirty="0">
                <a:latin typeface="Calibri"/>
                <a:cs typeface="Calibri"/>
              </a:rPr>
              <a:t>Generative </a:t>
            </a:r>
            <a:r>
              <a:rPr sz="2800" b="1" dirty="0">
                <a:latin typeface="Calibri"/>
                <a:cs typeface="Calibri"/>
              </a:rPr>
              <a:t>Model:</a:t>
            </a:r>
            <a:r>
              <a:rPr sz="2800" b="1" spc="-85" dirty="0">
                <a:latin typeface="Calibri"/>
                <a:cs typeface="Calibri"/>
              </a:rPr>
              <a:t> </a:t>
            </a:r>
            <a:r>
              <a:rPr sz="2800" dirty="0">
                <a:latin typeface="Calibri"/>
                <a:cs typeface="Calibri"/>
              </a:rPr>
              <a:t>Learn</a:t>
            </a:r>
            <a:r>
              <a:rPr sz="2800" spc="25" dirty="0">
                <a:latin typeface="Calibri"/>
                <a:cs typeface="Calibri"/>
              </a:rPr>
              <a:t> </a:t>
            </a:r>
            <a:r>
              <a:rPr sz="2800" spc="-10" dirty="0">
                <a:latin typeface="Calibri"/>
                <a:cs typeface="Calibri"/>
              </a:rPr>
              <a:t>p(x|y)</a:t>
            </a:r>
            <a:endParaRPr sz="2800">
              <a:latin typeface="Calibri"/>
              <a:cs typeface="Calibri"/>
            </a:endParaRPr>
          </a:p>
        </p:txBody>
      </p:sp>
      <p:grpSp>
        <p:nvGrpSpPr>
          <p:cNvPr id="4" name="object 4"/>
          <p:cNvGrpSpPr/>
          <p:nvPr/>
        </p:nvGrpSpPr>
        <p:grpSpPr>
          <a:xfrm>
            <a:off x="4074159" y="2174239"/>
            <a:ext cx="741680" cy="193040"/>
            <a:chOff x="4074159" y="2174239"/>
            <a:chExt cx="741680" cy="193040"/>
          </a:xfrm>
        </p:grpSpPr>
        <p:pic>
          <p:nvPicPr>
            <p:cNvPr id="5" name="object 5"/>
            <p:cNvPicPr/>
            <p:nvPr/>
          </p:nvPicPr>
          <p:blipFill>
            <a:blip r:embed="rId2" cstate="print"/>
            <a:stretch>
              <a:fillRect/>
            </a:stretch>
          </p:blipFill>
          <p:spPr>
            <a:xfrm>
              <a:off x="4625085" y="2174239"/>
              <a:ext cx="127000" cy="193039"/>
            </a:xfrm>
            <a:prstGeom prst="rect">
              <a:avLst/>
            </a:prstGeom>
          </p:spPr>
        </p:pic>
        <p:sp>
          <p:nvSpPr>
            <p:cNvPr id="6" name="object 6"/>
            <p:cNvSpPr/>
            <p:nvPr/>
          </p:nvSpPr>
          <p:spPr>
            <a:xfrm>
              <a:off x="4074160" y="2238552"/>
              <a:ext cx="741680" cy="64769"/>
            </a:xfrm>
            <a:custGeom>
              <a:avLst/>
              <a:gdLst/>
              <a:ahLst/>
              <a:cxnLst/>
              <a:rect l="l" t="t" r="r" b="b"/>
              <a:pathLst>
                <a:path w="741679" h="64769">
                  <a:moveTo>
                    <a:pt x="550989" y="0"/>
                  </a:moveTo>
                  <a:lnTo>
                    <a:pt x="0" y="0"/>
                  </a:lnTo>
                  <a:lnTo>
                    <a:pt x="0" y="64338"/>
                  </a:lnTo>
                  <a:lnTo>
                    <a:pt x="550989" y="64338"/>
                  </a:lnTo>
                  <a:lnTo>
                    <a:pt x="550989" y="0"/>
                  </a:lnTo>
                  <a:close/>
                </a:path>
                <a:path w="741679" h="64769">
                  <a:moveTo>
                    <a:pt x="741426" y="32207"/>
                  </a:moveTo>
                  <a:lnTo>
                    <a:pt x="677926" y="76"/>
                  </a:lnTo>
                  <a:lnTo>
                    <a:pt x="582676" y="76"/>
                  </a:lnTo>
                  <a:lnTo>
                    <a:pt x="582676" y="64338"/>
                  </a:lnTo>
                  <a:lnTo>
                    <a:pt x="677926" y="64338"/>
                  </a:lnTo>
                  <a:lnTo>
                    <a:pt x="741426" y="32207"/>
                  </a:lnTo>
                  <a:close/>
                </a:path>
              </a:pathLst>
            </a:custGeom>
            <a:solidFill>
              <a:srgbClr val="000000"/>
            </a:solidFill>
          </p:spPr>
          <p:txBody>
            <a:bodyPr wrap="square" lIns="0" tIns="0" rIns="0" bIns="0" rtlCol="0"/>
            <a:lstStyle/>
            <a:p>
              <a:endParaRPr/>
            </a:p>
          </p:txBody>
        </p:sp>
      </p:grpSp>
      <p:sp>
        <p:nvSpPr>
          <p:cNvPr id="7" name="object 7"/>
          <p:cNvSpPr txBox="1"/>
          <p:nvPr/>
        </p:nvSpPr>
        <p:spPr>
          <a:xfrm>
            <a:off x="5168010" y="1787588"/>
            <a:ext cx="6764020" cy="4034154"/>
          </a:xfrm>
          <a:prstGeom prst="rect">
            <a:avLst/>
          </a:prstGeom>
        </p:spPr>
        <p:txBody>
          <a:bodyPr vert="horz" wrap="square" lIns="0" tIns="12700" rIns="0" bIns="0" rtlCol="0">
            <a:spAutoFit/>
          </a:bodyPr>
          <a:lstStyle/>
          <a:p>
            <a:pPr marL="12700">
              <a:lnSpc>
                <a:spcPct val="100000"/>
              </a:lnSpc>
              <a:spcBef>
                <a:spcPts val="100"/>
              </a:spcBef>
            </a:pPr>
            <a:r>
              <a:rPr sz="2800" dirty="0">
                <a:latin typeface="Calibri"/>
                <a:cs typeface="Calibri"/>
              </a:rPr>
              <a:t>Assign</a:t>
            </a:r>
            <a:r>
              <a:rPr sz="2800" spc="-45" dirty="0">
                <a:latin typeface="Calibri"/>
                <a:cs typeface="Calibri"/>
              </a:rPr>
              <a:t> </a:t>
            </a:r>
            <a:r>
              <a:rPr sz="2800" dirty="0">
                <a:latin typeface="Calibri"/>
                <a:cs typeface="Calibri"/>
              </a:rPr>
              <a:t>labels</a:t>
            </a:r>
            <a:r>
              <a:rPr sz="2800" spc="5" dirty="0">
                <a:latin typeface="Calibri"/>
                <a:cs typeface="Calibri"/>
              </a:rPr>
              <a:t> </a:t>
            </a:r>
            <a:r>
              <a:rPr sz="2800" dirty="0">
                <a:latin typeface="Calibri"/>
                <a:cs typeface="Calibri"/>
              </a:rPr>
              <a:t>to</a:t>
            </a:r>
            <a:r>
              <a:rPr sz="2800" spc="-50" dirty="0">
                <a:latin typeface="Calibri"/>
                <a:cs typeface="Calibri"/>
              </a:rPr>
              <a:t> </a:t>
            </a:r>
            <a:r>
              <a:rPr sz="2800" spc="-20" dirty="0">
                <a:latin typeface="Calibri"/>
                <a:cs typeface="Calibri"/>
              </a:rPr>
              <a:t>data</a:t>
            </a:r>
            <a:endParaRPr sz="2800">
              <a:latin typeface="Calibri"/>
              <a:cs typeface="Calibri"/>
            </a:endParaRPr>
          </a:p>
          <a:p>
            <a:pPr marL="12700">
              <a:lnSpc>
                <a:spcPct val="100000"/>
              </a:lnSpc>
              <a:spcBef>
                <a:spcPts val="5"/>
              </a:spcBef>
            </a:pPr>
            <a:r>
              <a:rPr sz="2800" spc="-20" dirty="0">
                <a:latin typeface="Calibri"/>
                <a:cs typeface="Calibri"/>
              </a:rPr>
              <a:t>Feature</a:t>
            </a:r>
            <a:r>
              <a:rPr sz="2800" spc="-150" dirty="0">
                <a:latin typeface="Calibri"/>
                <a:cs typeface="Calibri"/>
              </a:rPr>
              <a:t> </a:t>
            </a:r>
            <a:r>
              <a:rPr sz="2800" dirty="0">
                <a:latin typeface="Calibri"/>
                <a:cs typeface="Calibri"/>
              </a:rPr>
              <a:t>learning</a:t>
            </a:r>
            <a:r>
              <a:rPr sz="2800" spc="-45" dirty="0">
                <a:latin typeface="Calibri"/>
                <a:cs typeface="Calibri"/>
              </a:rPr>
              <a:t> </a:t>
            </a:r>
            <a:r>
              <a:rPr sz="2800" spc="-10" dirty="0">
                <a:latin typeface="Calibri"/>
                <a:cs typeface="Calibri"/>
              </a:rPr>
              <a:t>(supervised)</a:t>
            </a:r>
            <a:endParaRPr sz="2800">
              <a:latin typeface="Calibri"/>
              <a:cs typeface="Calibri"/>
            </a:endParaRPr>
          </a:p>
          <a:p>
            <a:pPr>
              <a:lnSpc>
                <a:spcPct val="100000"/>
              </a:lnSpc>
              <a:spcBef>
                <a:spcPts val="5"/>
              </a:spcBef>
            </a:pPr>
            <a:endParaRPr sz="4000">
              <a:latin typeface="Calibri"/>
              <a:cs typeface="Calibri"/>
            </a:endParaRPr>
          </a:p>
          <a:p>
            <a:pPr marL="12700">
              <a:lnSpc>
                <a:spcPct val="100000"/>
              </a:lnSpc>
            </a:pPr>
            <a:r>
              <a:rPr sz="2800" dirty="0">
                <a:latin typeface="Calibri"/>
                <a:cs typeface="Calibri"/>
              </a:rPr>
              <a:t>Detect</a:t>
            </a:r>
            <a:r>
              <a:rPr sz="2800" spc="-145" dirty="0">
                <a:latin typeface="Calibri"/>
                <a:cs typeface="Calibri"/>
              </a:rPr>
              <a:t> </a:t>
            </a:r>
            <a:r>
              <a:rPr sz="2800" spc="-10" dirty="0">
                <a:latin typeface="Calibri"/>
                <a:cs typeface="Calibri"/>
              </a:rPr>
              <a:t>outliers</a:t>
            </a:r>
            <a:endParaRPr sz="2800">
              <a:latin typeface="Calibri"/>
              <a:cs typeface="Calibri"/>
            </a:endParaRPr>
          </a:p>
          <a:p>
            <a:pPr marL="12700" marR="2190115">
              <a:lnSpc>
                <a:spcPct val="100000"/>
              </a:lnSpc>
              <a:spcBef>
                <a:spcPts val="90"/>
              </a:spcBef>
            </a:pPr>
            <a:r>
              <a:rPr sz="2800" spc="-20" dirty="0">
                <a:latin typeface="Calibri"/>
                <a:cs typeface="Calibri"/>
              </a:rPr>
              <a:t>Feature</a:t>
            </a:r>
            <a:r>
              <a:rPr sz="2800" spc="-150" dirty="0">
                <a:latin typeface="Calibri"/>
                <a:cs typeface="Calibri"/>
              </a:rPr>
              <a:t> </a:t>
            </a:r>
            <a:r>
              <a:rPr sz="2800" dirty="0">
                <a:latin typeface="Calibri"/>
                <a:cs typeface="Calibri"/>
              </a:rPr>
              <a:t>learning</a:t>
            </a:r>
            <a:r>
              <a:rPr sz="2800" spc="-45" dirty="0">
                <a:latin typeface="Calibri"/>
                <a:cs typeface="Calibri"/>
              </a:rPr>
              <a:t> </a:t>
            </a:r>
            <a:r>
              <a:rPr sz="2800" spc="-10" dirty="0">
                <a:latin typeface="Calibri"/>
                <a:cs typeface="Calibri"/>
              </a:rPr>
              <a:t>(unsupervised) </a:t>
            </a:r>
            <a:r>
              <a:rPr sz="2800" dirty="0">
                <a:latin typeface="Calibri"/>
                <a:cs typeface="Calibri"/>
              </a:rPr>
              <a:t>Sample</a:t>
            </a:r>
            <a:r>
              <a:rPr sz="2800" spc="-60" dirty="0">
                <a:latin typeface="Calibri"/>
                <a:cs typeface="Calibri"/>
              </a:rPr>
              <a:t> </a:t>
            </a:r>
            <a:r>
              <a:rPr sz="2800" dirty="0">
                <a:latin typeface="Calibri"/>
                <a:cs typeface="Calibri"/>
              </a:rPr>
              <a:t>to</a:t>
            </a:r>
            <a:r>
              <a:rPr sz="2800" spc="-135" dirty="0">
                <a:latin typeface="Calibri"/>
                <a:cs typeface="Calibri"/>
              </a:rPr>
              <a:t> </a:t>
            </a:r>
            <a:r>
              <a:rPr sz="2800" b="1" spc="-10" dirty="0">
                <a:latin typeface="Calibri"/>
                <a:cs typeface="Calibri"/>
              </a:rPr>
              <a:t>generate</a:t>
            </a:r>
            <a:r>
              <a:rPr sz="2800" b="1" spc="-130" dirty="0">
                <a:latin typeface="Calibri"/>
                <a:cs typeface="Calibri"/>
              </a:rPr>
              <a:t> </a:t>
            </a:r>
            <a:r>
              <a:rPr sz="2800" dirty="0">
                <a:latin typeface="Calibri"/>
                <a:cs typeface="Calibri"/>
              </a:rPr>
              <a:t>new</a:t>
            </a:r>
            <a:r>
              <a:rPr sz="2800" spc="-100" dirty="0">
                <a:latin typeface="Calibri"/>
                <a:cs typeface="Calibri"/>
              </a:rPr>
              <a:t> </a:t>
            </a:r>
            <a:r>
              <a:rPr sz="2800" spc="-20" dirty="0">
                <a:latin typeface="Calibri"/>
                <a:cs typeface="Calibri"/>
              </a:rPr>
              <a:t>data</a:t>
            </a:r>
            <a:endParaRPr sz="2800">
              <a:latin typeface="Calibri"/>
              <a:cs typeface="Calibri"/>
            </a:endParaRPr>
          </a:p>
          <a:p>
            <a:pPr>
              <a:lnSpc>
                <a:spcPct val="100000"/>
              </a:lnSpc>
            </a:pPr>
            <a:endParaRPr sz="2500">
              <a:latin typeface="Calibri"/>
              <a:cs typeface="Calibri"/>
            </a:endParaRPr>
          </a:p>
          <a:p>
            <a:pPr marL="12700" marR="5080">
              <a:lnSpc>
                <a:spcPct val="100000"/>
              </a:lnSpc>
            </a:pPr>
            <a:r>
              <a:rPr sz="2800" dirty="0">
                <a:latin typeface="Calibri"/>
                <a:cs typeface="Calibri"/>
              </a:rPr>
              <a:t>Assign</a:t>
            </a:r>
            <a:r>
              <a:rPr sz="2800" spc="-95" dirty="0">
                <a:latin typeface="Calibri"/>
                <a:cs typeface="Calibri"/>
              </a:rPr>
              <a:t> </a:t>
            </a:r>
            <a:r>
              <a:rPr sz="2800" dirty="0">
                <a:latin typeface="Calibri"/>
                <a:cs typeface="Calibri"/>
              </a:rPr>
              <a:t>labels,</a:t>
            </a:r>
            <a:r>
              <a:rPr sz="2800" spc="-40" dirty="0">
                <a:latin typeface="Calibri"/>
                <a:cs typeface="Calibri"/>
              </a:rPr>
              <a:t> </a:t>
            </a:r>
            <a:r>
              <a:rPr sz="2800" dirty="0">
                <a:latin typeface="Calibri"/>
                <a:cs typeface="Calibri"/>
              </a:rPr>
              <a:t>while</a:t>
            </a:r>
            <a:r>
              <a:rPr sz="2800" spc="-95" dirty="0">
                <a:latin typeface="Calibri"/>
                <a:cs typeface="Calibri"/>
              </a:rPr>
              <a:t> </a:t>
            </a:r>
            <a:r>
              <a:rPr sz="2800" dirty="0">
                <a:latin typeface="Calibri"/>
                <a:cs typeface="Calibri"/>
              </a:rPr>
              <a:t>rejecting</a:t>
            </a:r>
            <a:r>
              <a:rPr sz="2800" spc="-30" dirty="0">
                <a:latin typeface="Calibri"/>
                <a:cs typeface="Calibri"/>
              </a:rPr>
              <a:t> </a:t>
            </a:r>
            <a:r>
              <a:rPr sz="2800" spc="-10" dirty="0">
                <a:latin typeface="Calibri"/>
                <a:cs typeface="Calibri"/>
              </a:rPr>
              <a:t>outliers! Generate</a:t>
            </a:r>
            <a:r>
              <a:rPr sz="2800" spc="-160" dirty="0">
                <a:latin typeface="Calibri"/>
                <a:cs typeface="Calibri"/>
              </a:rPr>
              <a:t> </a:t>
            </a:r>
            <a:r>
              <a:rPr sz="2800" dirty="0">
                <a:latin typeface="Calibri"/>
                <a:cs typeface="Calibri"/>
              </a:rPr>
              <a:t>new</a:t>
            </a:r>
            <a:r>
              <a:rPr sz="2800" spc="-95" dirty="0">
                <a:latin typeface="Calibri"/>
                <a:cs typeface="Calibri"/>
              </a:rPr>
              <a:t> </a:t>
            </a:r>
            <a:r>
              <a:rPr sz="2800" dirty="0">
                <a:latin typeface="Calibri"/>
                <a:cs typeface="Calibri"/>
              </a:rPr>
              <a:t>data</a:t>
            </a:r>
            <a:r>
              <a:rPr sz="2800" spc="-160" dirty="0">
                <a:latin typeface="Calibri"/>
                <a:cs typeface="Calibri"/>
              </a:rPr>
              <a:t> </a:t>
            </a:r>
            <a:r>
              <a:rPr sz="2800" dirty="0">
                <a:latin typeface="Calibri"/>
                <a:cs typeface="Calibri"/>
              </a:rPr>
              <a:t>conditioned</a:t>
            </a:r>
            <a:r>
              <a:rPr sz="2800" spc="-50" dirty="0">
                <a:latin typeface="Calibri"/>
                <a:cs typeface="Calibri"/>
              </a:rPr>
              <a:t> </a:t>
            </a:r>
            <a:r>
              <a:rPr sz="2800" dirty="0">
                <a:latin typeface="Calibri"/>
                <a:cs typeface="Calibri"/>
              </a:rPr>
              <a:t>on</a:t>
            </a:r>
            <a:r>
              <a:rPr sz="2800" spc="-50" dirty="0">
                <a:latin typeface="Calibri"/>
                <a:cs typeface="Calibri"/>
              </a:rPr>
              <a:t> </a:t>
            </a:r>
            <a:r>
              <a:rPr sz="2800" dirty="0">
                <a:latin typeface="Calibri"/>
                <a:cs typeface="Calibri"/>
              </a:rPr>
              <a:t>input</a:t>
            </a:r>
            <a:r>
              <a:rPr sz="2800" spc="-65" dirty="0">
                <a:latin typeface="Calibri"/>
                <a:cs typeface="Calibri"/>
              </a:rPr>
              <a:t> </a:t>
            </a:r>
            <a:r>
              <a:rPr sz="2800" spc="-10" dirty="0">
                <a:latin typeface="Calibri"/>
                <a:cs typeface="Calibri"/>
              </a:rPr>
              <a:t>labels</a:t>
            </a:r>
            <a:endParaRPr sz="2800">
              <a:latin typeface="Calibri"/>
              <a:cs typeface="Calibri"/>
            </a:endParaRPr>
          </a:p>
        </p:txBody>
      </p:sp>
      <p:grpSp>
        <p:nvGrpSpPr>
          <p:cNvPr id="8" name="object 8"/>
          <p:cNvGrpSpPr/>
          <p:nvPr/>
        </p:nvGrpSpPr>
        <p:grpSpPr>
          <a:xfrm>
            <a:off x="4074159" y="3881120"/>
            <a:ext cx="741680" cy="193040"/>
            <a:chOff x="4074159" y="3881120"/>
            <a:chExt cx="741680" cy="193040"/>
          </a:xfrm>
        </p:grpSpPr>
        <p:pic>
          <p:nvPicPr>
            <p:cNvPr id="9" name="object 9"/>
            <p:cNvPicPr/>
            <p:nvPr/>
          </p:nvPicPr>
          <p:blipFill>
            <a:blip r:embed="rId2" cstate="print"/>
            <a:stretch>
              <a:fillRect/>
            </a:stretch>
          </p:blipFill>
          <p:spPr>
            <a:xfrm>
              <a:off x="4625085" y="3881120"/>
              <a:ext cx="127000" cy="193040"/>
            </a:xfrm>
            <a:prstGeom prst="rect">
              <a:avLst/>
            </a:prstGeom>
          </p:spPr>
        </p:pic>
        <p:sp>
          <p:nvSpPr>
            <p:cNvPr id="10" name="object 10"/>
            <p:cNvSpPr/>
            <p:nvPr/>
          </p:nvSpPr>
          <p:spPr>
            <a:xfrm>
              <a:off x="4074160" y="3945432"/>
              <a:ext cx="741680" cy="64769"/>
            </a:xfrm>
            <a:custGeom>
              <a:avLst/>
              <a:gdLst/>
              <a:ahLst/>
              <a:cxnLst/>
              <a:rect l="l" t="t" r="r" b="b"/>
              <a:pathLst>
                <a:path w="741679" h="64770">
                  <a:moveTo>
                    <a:pt x="550989" y="0"/>
                  </a:moveTo>
                  <a:lnTo>
                    <a:pt x="0" y="0"/>
                  </a:lnTo>
                  <a:lnTo>
                    <a:pt x="0" y="64338"/>
                  </a:lnTo>
                  <a:lnTo>
                    <a:pt x="550989" y="64338"/>
                  </a:lnTo>
                  <a:lnTo>
                    <a:pt x="550989" y="0"/>
                  </a:lnTo>
                  <a:close/>
                </a:path>
                <a:path w="741679" h="64770">
                  <a:moveTo>
                    <a:pt x="741426" y="32207"/>
                  </a:moveTo>
                  <a:lnTo>
                    <a:pt x="677926" y="76"/>
                  </a:lnTo>
                  <a:lnTo>
                    <a:pt x="582676" y="76"/>
                  </a:lnTo>
                  <a:lnTo>
                    <a:pt x="582676" y="64338"/>
                  </a:lnTo>
                  <a:lnTo>
                    <a:pt x="677926" y="64338"/>
                  </a:lnTo>
                  <a:lnTo>
                    <a:pt x="741426" y="32207"/>
                  </a:lnTo>
                  <a:close/>
                </a:path>
              </a:pathLst>
            </a:custGeom>
            <a:solidFill>
              <a:srgbClr val="000000"/>
            </a:solidFill>
          </p:spPr>
          <p:txBody>
            <a:bodyPr wrap="square" lIns="0" tIns="0" rIns="0" bIns="0" rtlCol="0"/>
            <a:lstStyle/>
            <a:p>
              <a:endParaRPr/>
            </a:p>
          </p:txBody>
        </p:sp>
      </p:grpSp>
      <p:grpSp>
        <p:nvGrpSpPr>
          <p:cNvPr id="11" name="object 11"/>
          <p:cNvGrpSpPr/>
          <p:nvPr/>
        </p:nvGrpSpPr>
        <p:grpSpPr>
          <a:xfrm>
            <a:off x="4074159" y="5415279"/>
            <a:ext cx="741680" cy="193040"/>
            <a:chOff x="4074159" y="5415279"/>
            <a:chExt cx="741680" cy="193040"/>
          </a:xfrm>
        </p:grpSpPr>
        <p:pic>
          <p:nvPicPr>
            <p:cNvPr id="12" name="object 12"/>
            <p:cNvPicPr/>
            <p:nvPr/>
          </p:nvPicPr>
          <p:blipFill>
            <a:blip r:embed="rId3" cstate="print"/>
            <a:stretch>
              <a:fillRect/>
            </a:stretch>
          </p:blipFill>
          <p:spPr>
            <a:xfrm>
              <a:off x="4625085" y="5415279"/>
              <a:ext cx="190500" cy="193039"/>
            </a:xfrm>
            <a:prstGeom prst="rect">
              <a:avLst/>
            </a:prstGeom>
          </p:spPr>
        </p:pic>
        <p:sp>
          <p:nvSpPr>
            <p:cNvPr id="13" name="object 13"/>
            <p:cNvSpPr/>
            <p:nvPr/>
          </p:nvSpPr>
          <p:spPr>
            <a:xfrm>
              <a:off x="4074159" y="5479668"/>
              <a:ext cx="551180" cy="64769"/>
            </a:xfrm>
            <a:custGeom>
              <a:avLst/>
              <a:gdLst/>
              <a:ahLst/>
              <a:cxnLst/>
              <a:rect l="l" t="t" r="r" b="b"/>
              <a:pathLst>
                <a:path w="551179" h="64770">
                  <a:moveTo>
                    <a:pt x="550926" y="0"/>
                  </a:moveTo>
                  <a:lnTo>
                    <a:pt x="0" y="0"/>
                  </a:lnTo>
                  <a:lnTo>
                    <a:pt x="0" y="64261"/>
                  </a:lnTo>
                  <a:lnTo>
                    <a:pt x="550926" y="64261"/>
                  </a:lnTo>
                  <a:lnTo>
                    <a:pt x="550926" y="0"/>
                  </a:lnTo>
                  <a:close/>
                </a:path>
              </a:pathLst>
            </a:custGeom>
            <a:solidFill>
              <a:srgbClr val="000000"/>
            </a:solidFill>
          </p:spPr>
          <p:txBody>
            <a:bodyPr wrap="square" lIns="0" tIns="0" rIns="0" bIns="0" rtlCol="0"/>
            <a:lstStyle/>
            <a:p>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5365750" cy="1369060"/>
          </a:xfrm>
          <a:prstGeom prst="rect">
            <a:avLst/>
          </a:prstGeom>
        </p:spPr>
        <p:txBody>
          <a:bodyPr vert="horz" wrap="square" lIns="0" tIns="13335" rIns="0" bIns="0" rtlCol="0">
            <a:spAutoFit/>
          </a:bodyPr>
          <a:lstStyle/>
          <a:p>
            <a:pPr marL="12700" marR="5080">
              <a:lnSpc>
                <a:spcPct val="100000"/>
              </a:lnSpc>
              <a:spcBef>
                <a:spcPts val="105"/>
              </a:spcBef>
            </a:pPr>
            <a:r>
              <a:rPr spc="-130" dirty="0"/>
              <a:t>Taxonomy</a:t>
            </a:r>
            <a:r>
              <a:rPr spc="-60" dirty="0"/>
              <a:t> </a:t>
            </a:r>
            <a:r>
              <a:rPr dirty="0"/>
              <a:t>of</a:t>
            </a:r>
            <a:r>
              <a:rPr spc="-145" dirty="0"/>
              <a:t> </a:t>
            </a:r>
            <a:r>
              <a:rPr spc="-25" dirty="0"/>
              <a:t>Generative </a:t>
            </a:r>
            <a:r>
              <a:rPr spc="-10" dirty="0"/>
              <a:t>Models</a:t>
            </a:r>
          </a:p>
        </p:txBody>
      </p:sp>
      <p:sp>
        <p:nvSpPr>
          <p:cNvPr id="3" name="object 3"/>
          <p:cNvSpPr txBox="1"/>
          <p:nvPr/>
        </p:nvSpPr>
        <p:spPr>
          <a:xfrm>
            <a:off x="5996304" y="6084570"/>
            <a:ext cx="5993765" cy="220979"/>
          </a:xfrm>
          <a:prstGeom prst="rect">
            <a:avLst/>
          </a:prstGeom>
        </p:spPr>
        <p:txBody>
          <a:bodyPr vert="horz" wrap="square" lIns="0" tIns="16510" rIns="0" bIns="0" rtlCol="0">
            <a:spAutoFit/>
          </a:bodyPr>
          <a:lstStyle/>
          <a:p>
            <a:pPr marL="12700">
              <a:lnSpc>
                <a:spcPct val="100000"/>
              </a:lnSpc>
              <a:spcBef>
                <a:spcPts val="130"/>
              </a:spcBef>
            </a:pPr>
            <a:r>
              <a:rPr sz="1250" dirty="0">
                <a:latin typeface="Calibri"/>
                <a:cs typeface="Calibri"/>
              </a:rPr>
              <a:t>Figure</a:t>
            </a:r>
            <a:r>
              <a:rPr sz="1250" spc="120" dirty="0">
                <a:latin typeface="Calibri"/>
                <a:cs typeface="Calibri"/>
              </a:rPr>
              <a:t> </a:t>
            </a:r>
            <a:r>
              <a:rPr sz="1250" dirty="0">
                <a:latin typeface="Calibri"/>
                <a:cs typeface="Calibri"/>
              </a:rPr>
              <a:t>adapted</a:t>
            </a:r>
            <a:r>
              <a:rPr sz="1250" spc="165" dirty="0">
                <a:latin typeface="Calibri"/>
                <a:cs typeface="Calibri"/>
              </a:rPr>
              <a:t> </a:t>
            </a:r>
            <a:r>
              <a:rPr sz="1250" dirty="0">
                <a:latin typeface="Calibri"/>
                <a:cs typeface="Calibri"/>
              </a:rPr>
              <a:t>from</a:t>
            </a:r>
            <a:r>
              <a:rPr sz="1250" spc="210" dirty="0">
                <a:latin typeface="Calibri"/>
                <a:cs typeface="Calibri"/>
              </a:rPr>
              <a:t> </a:t>
            </a:r>
            <a:r>
              <a:rPr sz="1250" dirty="0">
                <a:latin typeface="Calibri"/>
                <a:cs typeface="Calibri"/>
              </a:rPr>
              <a:t>Ian Goodfellow,</a:t>
            </a:r>
            <a:r>
              <a:rPr sz="1250" spc="254" dirty="0">
                <a:latin typeface="Calibri"/>
                <a:cs typeface="Calibri"/>
              </a:rPr>
              <a:t> </a:t>
            </a:r>
            <a:r>
              <a:rPr sz="1250" dirty="0">
                <a:latin typeface="Calibri"/>
                <a:cs typeface="Calibri"/>
              </a:rPr>
              <a:t>Tutorial</a:t>
            </a:r>
            <a:r>
              <a:rPr sz="1250" spc="140" dirty="0">
                <a:latin typeface="Calibri"/>
                <a:cs typeface="Calibri"/>
              </a:rPr>
              <a:t> </a:t>
            </a:r>
            <a:r>
              <a:rPr sz="1250" dirty="0">
                <a:latin typeface="Calibri"/>
                <a:cs typeface="Calibri"/>
              </a:rPr>
              <a:t>on</a:t>
            </a:r>
            <a:r>
              <a:rPr sz="1250" spc="160" dirty="0">
                <a:latin typeface="Calibri"/>
                <a:cs typeface="Calibri"/>
              </a:rPr>
              <a:t> </a:t>
            </a:r>
            <a:r>
              <a:rPr sz="1250" dirty="0">
                <a:latin typeface="Calibri"/>
                <a:cs typeface="Calibri"/>
              </a:rPr>
              <a:t>Generative</a:t>
            </a:r>
            <a:r>
              <a:rPr sz="1250" spc="200" dirty="0">
                <a:latin typeface="Calibri"/>
                <a:cs typeface="Calibri"/>
              </a:rPr>
              <a:t> </a:t>
            </a:r>
            <a:r>
              <a:rPr sz="1250" dirty="0">
                <a:latin typeface="Calibri"/>
                <a:cs typeface="Calibri"/>
              </a:rPr>
              <a:t>Adversarial</a:t>
            </a:r>
            <a:r>
              <a:rPr sz="1250" spc="145" dirty="0">
                <a:latin typeface="Calibri"/>
                <a:cs typeface="Calibri"/>
              </a:rPr>
              <a:t> </a:t>
            </a:r>
            <a:r>
              <a:rPr sz="1250" dirty="0">
                <a:latin typeface="Calibri"/>
                <a:cs typeface="Calibri"/>
              </a:rPr>
              <a:t>Networks,</a:t>
            </a:r>
            <a:r>
              <a:rPr sz="1250" spc="195" dirty="0">
                <a:latin typeface="Calibri"/>
                <a:cs typeface="Calibri"/>
              </a:rPr>
              <a:t> </a:t>
            </a:r>
            <a:r>
              <a:rPr sz="1250" spc="-10" dirty="0">
                <a:latin typeface="Calibri"/>
                <a:cs typeface="Calibri"/>
              </a:rPr>
              <a:t>2017.</a:t>
            </a:r>
            <a:endParaRPr sz="1250">
              <a:latin typeface="Calibri"/>
              <a:cs typeface="Calibri"/>
            </a:endParaRPr>
          </a:p>
        </p:txBody>
      </p:sp>
      <p:sp>
        <p:nvSpPr>
          <p:cNvPr id="4" name="object 4"/>
          <p:cNvSpPr txBox="1"/>
          <p:nvPr/>
        </p:nvSpPr>
        <p:spPr>
          <a:xfrm>
            <a:off x="4384040" y="1386839"/>
            <a:ext cx="3159760" cy="528320"/>
          </a:xfrm>
          <a:prstGeom prst="rect">
            <a:avLst/>
          </a:prstGeom>
          <a:solidFill>
            <a:srgbClr val="C8DAF8"/>
          </a:solidFill>
          <a:ln w="9525">
            <a:solidFill>
              <a:srgbClr val="44536A"/>
            </a:solidFill>
          </a:ln>
        </p:spPr>
        <p:txBody>
          <a:bodyPr vert="horz" wrap="square" lIns="0" tIns="33655" rIns="0" bIns="0" rtlCol="0">
            <a:spAutoFit/>
          </a:bodyPr>
          <a:lstStyle/>
          <a:p>
            <a:pPr marL="382905">
              <a:lnSpc>
                <a:spcPct val="100000"/>
              </a:lnSpc>
              <a:spcBef>
                <a:spcPts val="265"/>
              </a:spcBef>
            </a:pPr>
            <a:r>
              <a:rPr sz="2400" b="1" spc="-20" dirty="0">
                <a:latin typeface="Calibri"/>
                <a:cs typeface="Calibri"/>
              </a:rPr>
              <a:t>Generative</a:t>
            </a:r>
            <a:r>
              <a:rPr sz="2400" b="1" spc="-45" dirty="0">
                <a:latin typeface="Calibri"/>
                <a:cs typeface="Calibri"/>
              </a:rPr>
              <a:t> </a:t>
            </a:r>
            <a:r>
              <a:rPr sz="2400" b="1" spc="-10" dirty="0">
                <a:latin typeface="Calibri"/>
                <a:cs typeface="Calibri"/>
              </a:rPr>
              <a:t>models</a:t>
            </a:r>
            <a:endParaRPr sz="24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5365750" cy="1369060"/>
          </a:xfrm>
          <a:prstGeom prst="rect">
            <a:avLst/>
          </a:prstGeom>
        </p:spPr>
        <p:txBody>
          <a:bodyPr vert="horz" wrap="square" lIns="0" tIns="13335" rIns="0" bIns="0" rtlCol="0">
            <a:spAutoFit/>
          </a:bodyPr>
          <a:lstStyle/>
          <a:p>
            <a:pPr marL="12700" marR="5080">
              <a:lnSpc>
                <a:spcPct val="100000"/>
              </a:lnSpc>
              <a:spcBef>
                <a:spcPts val="105"/>
              </a:spcBef>
            </a:pPr>
            <a:r>
              <a:rPr spc="-130" dirty="0"/>
              <a:t>Taxonomy</a:t>
            </a:r>
            <a:r>
              <a:rPr spc="-60" dirty="0"/>
              <a:t> </a:t>
            </a:r>
            <a:r>
              <a:rPr dirty="0"/>
              <a:t>of</a:t>
            </a:r>
            <a:r>
              <a:rPr spc="-145" dirty="0"/>
              <a:t> </a:t>
            </a:r>
            <a:r>
              <a:rPr spc="-25" dirty="0"/>
              <a:t>Generative </a:t>
            </a:r>
            <a:r>
              <a:rPr spc="-10" dirty="0"/>
              <a:t>Models</a:t>
            </a:r>
          </a:p>
        </p:txBody>
      </p:sp>
      <p:sp>
        <p:nvSpPr>
          <p:cNvPr id="3" name="object 3"/>
          <p:cNvSpPr txBox="1"/>
          <p:nvPr/>
        </p:nvSpPr>
        <p:spPr>
          <a:xfrm>
            <a:off x="4384040" y="1386839"/>
            <a:ext cx="3159760" cy="528320"/>
          </a:xfrm>
          <a:prstGeom prst="rect">
            <a:avLst/>
          </a:prstGeom>
          <a:solidFill>
            <a:srgbClr val="C8DAF8"/>
          </a:solidFill>
          <a:ln w="9525">
            <a:solidFill>
              <a:srgbClr val="44536A"/>
            </a:solidFill>
          </a:ln>
        </p:spPr>
        <p:txBody>
          <a:bodyPr vert="horz" wrap="square" lIns="0" tIns="33655" rIns="0" bIns="0" rtlCol="0">
            <a:spAutoFit/>
          </a:bodyPr>
          <a:lstStyle/>
          <a:p>
            <a:pPr marL="382905">
              <a:lnSpc>
                <a:spcPct val="100000"/>
              </a:lnSpc>
              <a:spcBef>
                <a:spcPts val="265"/>
              </a:spcBef>
            </a:pPr>
            <a:r>
              <a:rPr sz="2400" b="1" spc="-20" dirty="0">
                <a:latin typeface="Calibri"/>
                <a:cs typeface="Calibri"/>
              </a:rPr>
              <a:t>Generative</a:t>
            </a:r>
            <a:r>
              <a:rPr sz="2400" b="1" spc="-45" dirty="0">
                <a:latin typeface="Calibri"/>
                <a:cs typeface="Calibri"/>
              </a:rPr>
              <a:t> </a:t>
            </a:r>
            <a:r>
              <a:rPr sz="2400" b="1" spc="-10" dirty="0">
                <a:latin typeface="Calibri"/>
                <a:cs typeface="Calibri"/>
              </a:rPr>
              <a:t>models</a:t>
            </a:r>
            <a:endParaRPr sz="2400">
              <a:latin typeface="Calibri"/>
              <a:cs typeface="Calibri"/>
            </a:endParaRPr>
          </a:p>
        </p:txBody>
      </p:sp>
      <p:sp>
        <p:nvSpPr>
          <p:cNvPr id="4" name="object 4"/>
          <p:cNvSpPr txBox="1"/>
          <p:nvPr/>
        </p:nvSpPr>
        <p:spPr>
          <a:xfrm>
            <a:off x="706119" y="2321560"/>
            <a:ext cx="3159760" cy="528320"/>
          </a:xfrm>
          <a:prstGeom prst="rect">
            <a:avLst/>
          </a:prstGeom>
          <a:solidFill>
            <a:srgbClr val="C8DAF8"/>
          </a:solidFill>
          <a:ln w="9525">
            <a:solidFill>
              <a:srgbClr val="44536A"/>
            </a:solidFill>
          </a:ln>
        </p:spPr>
        <p:txBody>
          <a:bodyPr vert="horz" wrap="square" lIns="0" tIns="36195" rIns="0" bIns="0" rtlCol="0">
            <a:spAutoFit/>
          </a:bodyPr>
          <a:lstStyle/>
          <a:p>
            <a:pPr marL="650875">
              <a:lnSpc>
                <a:spcPct val="100000"/>
              </a:lnSpc>
              <a:spcBef>
                <a:spcPts val="285"/>
              </a:spcBef>
            </a:pPr>
            <a:r>
              <a:rPr sz="2400" dirty="0">
                <a:latin typeface="Calibri"/>
                <a:cs typeface="Calibri"/>
              </a:rPr>
              <a:t>Explicit</a:t>
            </a:r>
            <a:r>
              <a:rPr sz="2400" spc="-65" dirty="0">
                <a:latin typeface="Calibri"/>
                <a:cs typeface="Calibri"/>
              </a:rPr>
              <a:t> </a:t>
            </a:r>
            <a:r>
              <a:rPr sz="2400" spc="-10" dirty="0">
                <a:latin typeface="Calibri"/>
                <a:cs typeface="Calibri"/>
              </a:rPr>
              <a:t>density</a:t>
            </a:r>
            <a:endParaRPr sz="2400">
              <a:latin typeface="Calibri"/>
              <a:cs typeface="Calibri"/>
            </a:endParaRPr>
          </a:p>
        </p:txBody>
      </p:sp>
      <p:sp>
        <p:nvSpPr>
          <p:cNvPr id="5" name="object 5"/>
          <p:cNvSpPr txBox="1"/>
          <p:nvPr/>
        </p:nvSpPr>
        <p:spPr>
          <a:xfrm>
            <a:off x="7218680" y="2331720"/>
            <a:ext cx="2225040" cy="518159"/>
          </a:xfrm>
          <a:prstGeom prst="rect">
            <a:avLst/>
          </a:prstGeom>
          <a:solidFill>
            <a:srgbClr val="C8DAF8"/>
          </a:solidFill>
          <a:ln w="9525">
            <a:solidFill>
              <a:srgbClr val="44536A"/>
            </a:solidFill>
          </a:ln>
        </p:spPr>
        <p:txBody>
          <a:bodyPr vert="horz" wrap="square" lIns="0" tIns="28575" rIns="0" bIns="0" rtlCol="0">
            <a:spAutoFit/>
          </a:bodyPr>
          <a:lstStyle/>
          <a:p>
            <a:pPr marL="166370">
              <a:lnSpc>
                <a:spcPct val="100000"/>
              </a:lnSpc>
              <a:spcBef>
                <a:spcPts val="225"/>
              </a:spcBef>
            </a:pPr>
            <a:r>
              <a:rPr sz="2400" dirty="0">
                <a:latin typeface="Calibri"/>
                <a:cs typeface="Calibri"/>
              </a:rPr>
              <a:t>Implicit</a:t>
            </a:r>
            <a:r>
              <a:rPr sz="2400" spc="-50" dirty="0">
                <a:latin typeface="Calibri"/>
                <a:cs typeface="Calibri"/>
              </a:rPr>
              <a:t> </a:t>
            </a:r>
            <a:r>
              <a:rPr sz="2400" spc="-10" dirty="0">
                <a:latin typeface="Calibri"/>
                <a:cs typeface="Calibri"/>
              </a:rPr>
              <a:t>density</a:t>
            </a:r>
            <a:endParaRPr sz="2400">
              <a:latin typeface="Calibri"/>
              <a:cs typeface="Calibri"/>
            </a:endParaRPr>
          </a:p>
        </p:txBody>
      </p:sp>
      <p:grpSp>
        <p:nvGrpSpPr>
          <p:cNvPr id="6" name="object 6"/>
          <p:cNvGrpSpPr/>
          <p:nvPr/>
        </p:nvGrpSpPr>
        <p:grpSpPr>
          <a:xfrm>
            <a:off x="2286000" y="1899920"/>
            <a:ext cx="2743200" cy="447040"/>
            <a:chOff x="2286000" y="1899920"/>
            <a:chExt cx="2743200" cy="447040"/>
          </a:xfrm>
        </p:grpSpPr>
        <p:pic>
          <p:nvPicPr>
            <p:cNvPr id="7" name="object 7"/>
            <p:cNvPicPr/>
            <p:nvPr/>
          </p:nvPicPr>
          <p:blipFill>
            <a:blip r:embed="rId2" cstate="print"/>
            <a:stretch>
              <a:fillRect/>
            </a:stretch>
          </p:blipFill>
          <p:spPr>
            <a:xfrm>
              <a:off x="2286000" y="2271014"/>
              <a:ext cx="81025" cy="75691"/>
            </a:xfrm>
            <a:prstGeom prst="rect">
              <a:avLst/>
            </a:prstGeom>
          </p:spPr>
        </p:pic>
        <p:sp>
          <p:nvSpPr>
            <p:cNvPr id="8" name="object 8"/>
            <p:cNvSpPr/>
            <p:nvPr/>
          </p:nvSpPr>
          <p:spPr>
            <a:xfrm>
              <a:off x="2360040" y="1899920"/>
              <a:ext cx="2668905" cy="418465"/>
            </a:xfrm>
            <a:custGeom>
              <a:avLst/>
              <a:gdLst/>
              <a:ahLst/>
              <a:cxnLst/>
              <a:rect l="l" t="t" r="r" b="b"/>
              <a:pathLst>
                <a:path w="2668904" h="418464">
                  <a:moveTo>
                    <a:pt x="2665857" y="0"/>
                  </a:moveTo>
                  <a:lnTo>
                    <a:pt x="0" y="399541"/>
                  </a:lnTo>
                  <a:lnTo>
                    <a:pt x="2793" y="418464"/>
                  </a:lnTo>
                  <a:lnTo>
                    <a:pt x="2668650" y="18922"/>
                  </a:lnTo>
                  <a:lnTo>
                    <a:pt x="2665857" y="0"/>
                  </a:lnTo>
                  <a:close/>
                </a:path>
              </a:pathLst>
            </a:custGeom>
            <a:solidFill>
              <a:srgbClr val="44536A"/>
            </a:solidFill>
          </p:spPr>
          <p:txBody>
            <a:bodyPr wrap="square" lIns="0" tIns="0" rIns="0" bIns="0" rtlCol="0"/>
            <a:lstStyle/>
            <a:p>
              <a:endParaRPr/>
            </a:p>
          </p:txBody>
        </p:sp>
      </p:grpSp>
      <p:grpSp>
        <p:nvGrpSpPr>
          <p:cNvPr id="9" name="object 9"/>
          <p:cNvGrpSpPr/>
          <p:nvPr/>
        </p:nvGrpSpPr>
        <p:grpSpPr>
          <a:xfrm>
            <a:off x="5953759" y="1899920"/>
            <a:ext cx="2377440" cy="447040"/>
            <a:chOff x="5953759" y="1899920"/>
            <a:chExt cx="2377440" cy="447040"/>
          </a:xfrm>
        </p:grpSpPr>
        <p:pic>
          <p:nvPicPr>
            <p:cNvPr id="10" name="object 10"/>
            <p:cNvPicPr/>
            <p:nvPr/>
          </p:nvPicPr>
          <p:blipFill>
            <a:blip r:embed="rId3" cstate="print"/>
            <a:stretch>
              <a:fillRect/>
            </a:stretch>
          </p:blipFill>
          <p:spPr>
            <a:xfrm>
              <a:off x="8249284" y="2271649"/>
              <a:ext cx="81915" cy="74929"/>
            </a:xfrm>
            <a:prstGeom prst="rect">
              <a:avLst/>
            </a:prstGeom>
          </p:spPr>
        </p:pic>
        <p:sp>
          <p:nvSpPr>
            <p:cNvPr id="11" name="object 11"/>
            <p:cNvSpPr/>
            <p:nvPr/>
          </p:nvSpPr>
          <p:spPr>
            <a:xfrm>
              <a:off x="5953759" y="1899920"/>
              <a:ext cx="2303780" cy="419100"/>
            </a:xfrm>
            <a:custGeom>
              <a:avLst/>
              <a:gdLst/>
              <a:ahLst/>
              <a:cxnLst/>
              <a:rect l="l" t="t" r="r" b="b"/>
              <a:pathLst>
                <a:path w="2303779" h="419100">
                  <a:moveTo>
                    <a:pt x="3301" y="0"/>
                  </a:moveTo>
                  <a:lnTo>
                    <a:pt x="0" y="18668"/>
                  </a:lnTo>
                  <a:lnTo>
                    <a:pt x="2300478" y="418591"/>
                  </a:lnTo>
                  <a:lnTo>
                    <a:pt x="2303780" y="399795"/>
                  </a:lnTo>
                  <a:lnTo>
                    <a:pt x="3301" y="0"/>
                  </a:lnTo>
                  <a:close/>
                </a:path>
              </a:pathLst>
            </a:custGeom>
            <a:solidFill>
              <a:srgbClr val="44536A"/>
            </a:solidFill>
          </p:spPr>
          <p:txBody>
            <a:bodyPr wrap="square" lIns="0" tIns="0" rIns="0" bIns="0" rtlCol="0"/>
            <a:lstStyle/>
            <a:p>
              <a:endParaRPr/>
            </a:p>
          </p:txBody>
        </p:sp>
      </p:grpSp>
      <p:sp>
        <p:nvSpPr>
          <p:cNvPr id="12" name="object 12"/>
          <p:cNvSpPr txBox="1"/>
          <p:nvPr/>
        </p:nvSpPr>
        <p:spPr>
          <a:xfrm>
            <a:off x="7892415" y="993393"/>
            <a:ext cx="3141345" cy="1125220"/>
          </a:xfrm>
          <a:prstGeom prst="rect">
            <a:avLst/>
          </a:prstGeom>
        </p:spPr>
        <p:txBody>
          <a:bodyPr vert="horz" wrap="square" lIns="0" tIns="13335" rIns="0" bIns="0" rtlCol="0">
            <a:spAutoFit/>
          </a:bodyPr>
          <a:lstStyle/>
          <a:p>
            <a:pPr marL="12700" marR="5080">
              <a:lnSpc>
                <a:spcPct val="100000"/>
              </a:lnSpc>
              <a:spcBef>
                <a:spcPts val="105"/>
              </a:spcBef>
            </a:pPr>
            <a:r>
              <a:rPr sz="2400" dirty="0">
                <a:latin typeface="Calibri"/>
                <a:cs typeface="Calibri"/>
              </a:rPr>
              <a:t>Model</a:t>
            </a:r>
            <a:r>
              <a:rPr sz="2400" spc="-15" dirty="0">
                <a:latin typeface="Calibri"/>
                <a:cs typeface="Calibri"/>
              </a:rPr>
              <a:t> </a:t>
            </a:r>
            <a:r>
              <a:rPr sz="2400" dirty="0">
                <a:latin typeface="Calibri"/>
                <a:cs typeface="Calibri"/>
              </a:rPr>
              <a:t>does</a:t>
            </a:r>
            <a:r>
              <a:rPr sz="2400" spc="-90" dirty="0">
                <a:latin typeface="Calibri"/>
                <a:cs typeface="Calibri"/>
              </a:rPr>
              <a:t> </a:t>
            </a:r>
            <a:r>
              <a:rPr sz="2400" dirty="0">
                <a:latin typeface="Calibri"/>
                <a:cs typeface="Calibri"/>
              </a:rPr>
              <a:t>not</a:t>
            </a:r>
            <a:r>
              <a:rPr sz="2400" spc="-35" dirty="0">
                <a:latin typeface="Calibri"/>
                <a:cs typeface="Calibri"/>
              </a:rPr>
              <a:t> </a:t>
            </a:r>
            <a:r>
              <a:rPr sz="2400" spc="-10" dirty="0">
                <a:latin typeface="Calibri"/>
                <a:cs typeface="Calibri"/>
              </a:rPr>
              <a:t>explicitly </a:t>
            </a:r>
            <a:r>
              <a:rPr sz="2400" dirty="0">
                <a:latin typeface="Calibri"/>
                <a:cs typeface="Calibri"/>
              </a:rPr>
              <a:t>compute</a:t>
            </a:r>
            <a:r>
              <a:rPr sz="2400" spc="-114" dirty="0">
                <a:latin typeface="Calibri"/>
                <a:cs typeface="Calibri"/>
              </a:rPr>
              <a:t> </a:t>
            </a:r>
            <a:r>
              <a:rPr sz="2400" dirty="0">
                <a:latin typeface="Calibri"/>
                <a:cs typeface="Calibri"/>
              </a:rPr>
              <a:t>p(x),</a:t>
            </a:r>
            <a:r>
              <a:rPr sz="2400" spc="-70" dirty="0">
                <a:latin typeface="Calibri"/>
                <a:cs typeface="Calibri"/>
              </a:rPr>
              <a:t> </a:t>
            </a:r>
            <a:r>
              <a:rPr sz="2400" dirty="0">
                <a:latin typeface="Calibri"/>
                <a:cs typeface="Calibri"/>
              </a:rPr>
              <a:t>but</a:t>
            </a:r>
            <a:r>
              <a:rPr sz="2400" spc="-35" dirty="0">
                <a:latin typeface="Calibri"/>
                <a:cs typeface="Calibri"/>
              </a:rPr>
              <a:t> </a:t>
            </a:r>
            <a:r>
              <a:rPr sz="2400" spc="-25" dirty="0">
                <a:latin typeface="Calibri"/>
                <a:cs typeface="Calibri"/>
              </a:rPr>
              <a:t>can </a:t>
            </a:r>
            <a:r>
              <a:rPr sz="2400" dirty="0">
                <a:latin typeface="Calibri"/>
                <a:cs typeface="Calibri"/>
              </a:rPr>
              <a:t>sample</a:t>
            </a:r>
            <a:r>
              <a:rPr sz="2400" spc="-75" dirty="0">
                <a:latin typeface="Calibri"/>
                <a:cs typeface="Calibri"/>
              </a:rPr>
              <a:t> </a:t>
            </a:r>
            <a:r>
              <a:rPr sz="2400" dirty="0">
                <a:latin typeface="Calibri"/>
                <a:cs typeface="Calibri"/>
              </a:rPr>
              <a:t>from</a:t>
            </a:r>
            <a:r>
              <a:rPr sz="2400" spc="-75" dirty="0">
                <a:latin typeface="Calibri"/>
                <a:cs typeface="Calibri"/>
              </a:rPr>
              <a:t> </a:t>
            </a:r>
            <a:r>
              <a:rPr sz="2400" spc="-20" dirty="0">
                <a:latin typeface="Calibri"/>
                <a:cs typeface="Calibri"/>
              </a:rPr>
              <a:t>p(x)</a:t>
            </a:r>
            <a:endParaRPr sz="2400">
              <a:latin typeface="Calibri"/>
              <a:cs typeface="Calibri"/>
            </a:endParaRPr>
          </a:p>
        </p:txBody>
      </p:sp>
      <p:sp>
        <p:nvSpPr>
          <p:cNvPr id="13" name="object 13"/>
          <p:cNvSpPr txBox="1"/>
          <p:nvPr/>
        </p:nvSpPr>
        <p:spPr>
          <a:xfrm>
            <a:off x="5996304" y="6084570"/>
            <a:ext cx="5995035" cy="220979"/>
          </a:xfrm>
          <a:prstGeom prst="rect">
            <a:avLst/>
          </a:prstGeom>
        </p:spPr>
        <p:txBody>
          <a:bodyPr vert="horz" wrap="square" lIns="0" tIns="16510" rIns="0" bIns="0" rtlCol="0">
            <a:spAutoFit/>
          </a:bodyPr>
          <a:lstStyle/>
          <a:p>
            <a:pPr marL="12700">
              <a:lnSpc>
                <a:spcPct val="100000"/>
              </a:lnSpc>
              <a:spcBef>
                <a:spcPts val="130"/>
              </a:spcBef>
            </a:pPr>
            <a:r>
              <a:rPr sz="1250" dirty="0">
                <a:latin typeface="Calibri"/>
                <a:cs typeface="Calibri"/>
              </a:rPr>
              <a:t>Figure</a:t>
            </a:r>
            <a:r>
              <a:rPr sz="1250" spc="120" dirty="0">
                <a:latin typeface="Calibri"/>
                <a:cs typeface="Calibri"/>
              </a:rPr>
              <a:t> </a:t>
            </a:r>
            <a:r>
              <a:rPr sz="1250" dirty="0">
                <a:latin typeface="Calibri"/>
                <a:cs typeface="Calibri"/>
              </a:rPr>
              <a:t>adapted</a:t>
            </a:r>
            <a:r>
              <a:rPr sz="1250" spc="165" dirty="0">
                <a:latin typeface="Calibri"/>
                <a:cs typeface="Calibri"/>
              </a:rPr>
              <a:t> </a:t>
            </a:r>
            <a:r>
              <a:rPr sz="1250" dirty="0">
                <a:latin typeface="Calibri"/>
                <a:cs typeface="Calibri"/>
              </a:rPr>
              <a:t>from</a:t>
            </a:r>
            <a:r>
              <a:rPr sz="1250" spc="210" dirty="0">
                <a:latin typeface="Calibri"/>
                <a:cs typeface="Calibri"/>
              </a:rPr>
              <a:t> </a:t>
            </a:r>
            <a:r>
              <a:rPr sz="1250" dirty="0">
                <a:latin typeface="Calibri"/>
                <a:cs typeface="Calibri"/>
              </a:rPr>
              <a:t>Ian Goodfellow,</a:t>
            </a:r>
            <a:r>
              <a:rPr sz="1250" spc="254" dirty="0">
                <a:latin typeface="Calibri"/>
                <a:cs typeface="Calibri"/>
              </a:rPr>
              <a:t> </a:t>
            </a:r>
            <a:r>
              <a:rPr sz="1250" dirty="0">
                <a:latin typeface="Calibri"/>
                <a:cs typeface="Calibri"/>
              </a:rPr>
              <a:t>Tutorial</a:t>
            </a:r>
            <a:r>
              <a:rPr sz="1250" spc="140" dirty="0">
                <a:latin typeface="Calibri"/>
                <a:cs typeface="Calibri"/>
              </a:rPr>
              <a:t> </a:t>
            </a:r>
            <a:r>
              <a:rPr sz="1250" dirty="0">
                <a:latin typeface="Calibri"/>
                <a:cs typeface="Calibri"/>
              </a:rPr>
              <a:t>on</a:t>
            </a:r>
            <a:r>
              <a:rPr sz="1250" spc="160" dirty="0">
                <a:latin typeface="Calibri"/>
                <a:cs typeface="Calibri"/>
              </a:rPr>
              <a:t> </a:t>
            </a:r>
            <a:r>
              <a:rPr sz="1250" dirty="0">
                <a:latin typeface="Calibri"/>
                <a:cs typeface="Calibri"/>
              </a:rPr>
              <a:t>Generative</a:t>
            </a:r>
            <a:r>
              <a:rPr sz="1250" spc="200" dirty="0">
                <a:latin typeface="Calibri"/>
                <a:cs typeface="Calibri"/>
              </a:rPr>
              <a:t> </a:t>
            </a:r>
            <a:r>
              <a:rPr sz="1250" dirty="0">
                <a:latin typeface="Calibri"/>
                <a:cs typeface="Calibri"/>
              </a:rPr>
              <a:t>Adversarial</a:t>
            </a:r>
            <a:r>
              <a:rPr sz="1250" spc="145" dirty="0">
                <a:latin typeface="Calibri"/>
                <a:cs typeface="Calibri"/>
              </a:rPr>
              <a:t> </a:t>
            </a:r>
            <a:r>
              <a:rPr sz="1250" dirty="0">
                <a:latin typeface="Calibri"/>
                <a:cs typeface="Calibri"/>
              </a:rPr>
              <a:t>Networks,</a:t>
            </a:r>
            <a:r>
              <a:rPr sz="1250" spc="195" dirty="0">
                <a:latin typeface="Calibri"/>
                <a:cs typeface="Calibri"/>
              </a:rPr>
              <a:t> </a:t>
            </a:r>
            <a:r>
              <a:rPr sz="1250" spc="-10" dirty="0">
                <a:latin typeface="Calibri"/>
                <a:cs typeface="Calibri"/>
              </a:rPr>
              <a:t>2017.</a:t>
            </a:r>
            <a:endParaRPr sz="1250">
              <a:latin typeface="Calibri"/>
              <a:cs typeface="Calibri"/>
            </a:endParaRPr>
          </a:p>
        </p:txBody>
      </p:sp>
      <p:sp>
        <p:nvSpPr>
          <p:cNvPr id="14" name="object 14"/>
          <p:cNvSpPr txBox="1"/>
          <p:nvPr/>
        </p:nvSpPr>
        <p:spPr>
          <a:xfrm>
            <a:off x="696912" y="1360424"/>
            <a:ext cx="166370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Model </a:t>
            </a:r>
            <a:r>
              <a:rPr sz="2400" spc="-25" dirty="0">
                <a:latin typeface="Calibri"/>
                <a:cs typeface="Calibri"/>
              </a:rPr>
              <a:t>can</a:t>
            </a:r>
            <a:endParaRPr sz="2400">
              <a:latin typeface="Calibri"/>
              <a:cs typeface="Calibri"/>
            </a:endParaRPr>
          </a:p>
          <a:p>
            <a:pPr marL="12700">
              <a:lnSpc>
                <a:spcPct val="100000"/>
              </a:lnSpc>
              <a:spcBef>
                <a:spcPts val="85"/>
              </a:spcBef>
            </a:pPr>
            <a:r>
              <a:rPr sz="2400" dirty="0">
                <a:latin typeface="Calibri"/>
                <a:cs typeface="Calibri"/>
              </a:rPr>
              <a:t>compute</a:t>
            </a:r>
            <a:r>
              <a:rPr sz="2400" spc="-155" dirty="0">
                <a:latin typeface="Calibri"/>
                <a:cs typeface="Calibri"/>
              </a:rPr>
              <a:t> </a:t>
            </a:r>
            <a:r>
              <a:rPr sz="2400" spc="-20" dirty="0">
                <a:latin typeface="Calibri"/>
                <a:cs typeface="Calibri"/>
              </a:rPr>
              <a:t>p(x)</a:t>
            </a:r>
            <a:endParaRPr sz="24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spc="-130" dirty="0"/>
              <a:t>Taxonomy</a:t>
            </a:r>
            <a:r>
              <a:rPr sz="4000" spc="-120" dirty="0"/>
              <a:t> </a:t>
            </a:r>
            <a:r>
              <a:rPr sz="4000" dirty="0"/>
              <a:t>of</a:t>
            </a:r>
            <a:r>
              <a:rPr sz="4000" spc="-95" dirty="0"/>
              <a:t> </a:t>
            </a:r>
            <a:r>
              <a:rPr sz="4000" spc="-10" dirty="0"/>
              <a:t>Generative</a:t>
            </a:r>
            <a:r>
              <a:rPr sz="4000" spc="-150" dirty="0"/>
              <a:t> </a:t>
            </a:r>
            <a:r>
              <a:rPr sz="4000" spc="-10" dirty="0"/>
              <a:t>Models</a:t>
            </a:r>
            <a:endParaRPr sz="4000"/>
          </a:p>
        </p:txBody>
      </p:sp>
      <p:sp>
        <p:nvSpPr>
          <p:cNvPr id="3" name="object 3"/>
          <p:cNvSpPr txBox="1"/>
          <p:nvPr/>
        </p:nvSpPr>
        <p:spPr>
          <a:xfrm>
            <a:off x="4384040" y="1386839"/>
            <a:ext cx="3159760" cy="528320"/>
          </a:xfrm>
          <a:prstGeom prst="rect">
            <a:avLst/>
          </a:prstGeom>
          <a:solidFill>
            <a:srgbClr val="C8DAF8"/>
          </a:solidFill>
          <a:ln w="9525">
            <a:solidFill>
              <a:srgbClr val="44536A"/>
            </a:solidFill>
          </a:ln>
        </p:spPr>
        <p:txBody>
          <a:bodyPr vert="horz" wrap="square" lIns="0" tIns="33655" rIns="0" bIns="0" rtlCol="0">
            <a:spAutoFit/>
          </a:bodyPr>
          <a:lstStyle/>
          <a:p>
            <a:pPr marL="382905">
              <a:lnSpc>
                <a:spcPct val="100000"/>
              </a:lnSpc>
              <a:spcBef>
                <a:spcPts val="265"/>
              </a:spcBef>
            </a:pPr>
            <a:r>
              <a:rPr sz="2400" b="1" spc="-20" dirty="0">
                <a:latin typeface="Calibri"/>
                <a:cs typeface="Calibri"/>
              </a:rPr>
              <a:t>Generative</a:t>
            </a:r>
            <a:r>
              <a:rPr sz="2400" b="1" spc="-45" dirty="0">
                <a:latin typeface="Calibri"/>
                <a:cs typeface="Calibri"/>
              </a:rPr>
              <a:t> </a:t>
            </a:r>
            <a:r>
              <a:rPr sz="2400" b="1" spc="-10" dirty="0">
                <a:latin typeface="Calibri"/>
                <a:cs typeface="Calibri"/>
              </a:rPr>
              <a:t>models</a:t>
            </a:r>
            <a:endParaRPr sz="2400">
              <a:latin typeface="Calibri"/>
              <a:cs typeface="Calibri"/>
            </a:endParaRPr>
          </a:p>
        </p:txBody>
      </p:sp>
      <p:sp>
        <p:nvSpPr>
          <p:cNvPr id="4" name="object 4"/>
          <p:cNvSpPr txBox="1"/>
          <p:nvPr/>
        </p:nvSpPr>
        <p:spPr>
          <a:xfrm>
            <a:off x="706119" y="2321560"/>
            <a:ext cx="3159760" cy="528320"/>
          </a:xfrm>
          <a:prstGeom prst="rect">
            <a:avLst/>
          </a:prstGeom>
          <a:solidFill>
            <a:srgbClr val="C8DAF8"/>
          </a:solidFill>
          <a:ln w="9525">
            <a:solidFill>
              <a:srgbClr val="44536A"/>
            </a:solidFill>
          </a:ln>
        </p:spPr>
        <p:txBody>
          <a:bodyPr vert="horz" wrap="square" lIns="0" tIns="36195" rIns="0" bIns="0" rtlCol="0">
            <a:spAutoFit/>
          </a:bodyPr>
          <a:lstStyle/>
          <a:p>
            <a:pPr marL="650875">
              <a:lnSpc>
                <a:spcPct val="100000"/>
              </a:lnSpc>
              <a:spcBef>
                <a:spcPts val="285"/>
              </a:spcBef>
            </a:pPr>
            <a:r>
              <a:rPr sz="2400" dirty="0">
                <a:latin typeface="Calibri"/>
                <a:cs typeface="Calibri"/>
              </a:rPr>
              <a:t>Explicit</a:t>
            </a:r>
            <a:r>
              <a:rPr sz="2400" spc="-65" dirty="0">
                <a:latin typeface="Calibri"/>
                <a:cs typeface="Calibri"/>
              </a:rPr>
              <a:t> </a:t>
            </a:r>
            <a:r>
              <a:rPr sz="2400" spc="-10" dirty="0">
                <a:latin typeface="Calibri"/>
                <a:cs typeface="Calibri"/>
              </a:rPr>
              <a:t>density</a:t>
            </a:r>
            <a:endParaRPr sz="2400">
              <a:latin typeface="Calibri"/>
              <a:cs typeface="Calibri"/>
            </a:endParaRPr>
          </a:p>
        </p:txBody>
      </p:sp>
      <p:sp>
        <p:nvSpPr>
          <p:cNvPr id="5" name="object 5"/>
          <p:cNvSpPr txBox="1"/>
          <p:nvPr/>
        </p:nvSpPr>
        <p:spPr>
          <a:xfrm>
            <a:off x="7218680" y="2331720"/>
            <a:ext cx="2225040" cy="518159"/>
          </a:xfrm>
          <a:prstGeom prst="rect">
            <a:avLst/>
          </a:prstGeom>
          <a:solidFill>
            <a:srgbClr val="C8DAF8"/>
          </a:solidFill>
          <a:ln w="9525">
            <a:solidFill>
              <a:srgbClr val="44536A"/>
            </a:solidFill>
          </a:ln>
        </p:spPr>
        <p:txBody>
          <a:bodyPr vert="horz" wrap="square" lIns="0" tIns="28575" rIns="0" bIns="0" rtlCol="0">
            <a:spAutoFit/>
          </a:bodyPr>
          <a:lstStyle/>
          <a:p>
            <a:pPr marL="166370">
              <a:lnSpc>
                <a:spcPct val="100000"/>
              </a:lnSpc>
              <a:spcBef>
                <a:spcPts val="225"/>
              </a:spcBef>
            </a:pPr>
            <a:r>
              <a:rPr sz="2400" dirty="0">
                <a:latin typeface="Calibri"/>
                <a:cs typeface="Calibri"/>
              </a:rPr>
              <a:t>Implicit</a:t>
            </a:r>
            <a:r>
              <a:rPr sz="2400" spc="-50" dirty="0">
                <a:latin typeface="Calibri"/>
                <a:cs typeface="Calibri"/>
              </a:rPr>
              <a:t> </a:t>
            </a:r>
            <a:r>
              <a:rPr sz="2400" spc="-10" dirty="0">
                <a:latin typeface="Calibri"/>
                <a:cs typeface="Calibri"/>
              </a:rPr>
              <a:t>density</a:t>
            </a:r>
            <a:endParaRPr sz="2400">
              <a:latin typeface="Calibri"/>
              <a:cs typeface="Calibri"/>
            </a:endParaRPr>
          </a:p>
        </p:txBody>
      </p:sp>
      <p:sp>
        <p:nvSpPr>
          <p:cNvPr id="6" name="object 6"/>
          <p:cNvSpPr txBox="1"/>
          <p:nvPr/>
        </p:nvSpPr>
        <p:spPr>
          <a:xfrm>
            <a:off x="309879" y="3368040"/>
            <a:ext cx="2346960" cy="528320"/>
          </a:xfrm>
          <a:prstGeom prst="rect">
            <a:avLst/>
          </a:prstGeom>
          <a:solidFill>
            <a:srgbClr val="C8DAF8"/>
          </a:solidFill>
          <a:ln w="9525">
            <a:solidFill>
              <a:srgbClr val="44536A"/>
            </a:solidFill>
          </a:ln>
        </p:spPr>
        <p:txBody>
          <a:bodyPr vert="horz" wrap="square" lIns="0" tIns="33655" rIns="0" bIns="0" rtlCol="0">
            <a:spAutoFit/>
          </a:bodyPr>
          <a:lstStyle/>
          <a:p>
            <a:pPr marL="116839">
              <a:lnSpc>
                <a:spcPct val="100000"/>
              </a:lnSpc>
              <a:spcBef>
                <a:spcPts val="265"/>
              </a:spcBef>
            </a:pPr>
            <a:r>
              <a:rPr sz="2400" spc="-40" dirty="0">
                <a:latin typeface="Calibri"/>
                <a:cs typeface="Calibri"/>
              </a:rPr>
              <a:t>Tractable</a:t>
            </a:r>
            <a:r>
              <a:rPr sz="2400" spc="-145" dirty="0">
                <a:latin typeface="Calibri"/>
                <a:cs typeface="Calibri"/>
              </a:rPr>
              <a:t> </a:t>
            </a:r>
            <a:r>
              <a:rPr sz="2400" spc="-10" dirty="0">
                <a:latin typeface="Calibri"/>
                <a:cs typeface="Calibri"/>
              </a:rPr>
              <a:t>density</a:t>
            </a:r>
            <a:endParaRPr sz="2400">
              <a:latin typeface="Calibri"/>
              <a:cs typeface="Calibri"/>
            </a:endParaRPr>
          </a:p>
        </p:txBody>
      </p:sp>
      <p:sp>
        <p:nvSpPr>
          <p:cNvPr id="7" name="object 7"/>
          <p:cNvSpPr txBox="1"/>
          <p:nvPr/>
        </p:nvSpPr>
        <p:spPr>
          <a:xfrm>
            <a:off x="3378200" y="3368040"/>
            <a:ext cx="2844800" cy="528320"/>
          </a:xfrm>
          <a:prstGeom prst="rect">
            <a:avLst/>
          </a:prstGeom>
          <a:solidFill>
            <a:srgbClr val="C8DAF8"/>
          </a:solidFill>
          <a:ln w="9525">
            <a:solidFill>
              <a:srgbClr val="44536A"/>
            </a:solidFill>
          </a:ln>
        </p:spPr>
        <p:txBody>
          <a:bodyPr vert="horz" wrap="square" lIns="0" tIns="33655" rIns="0" bIns="0" rtlCol="0">
            <a:spAutoFit/>
          </a:bodyPr>
          <a:lstStyle/>
          <a:p>
            <a:pPr marL="141605">
              <a:lnSpc>
                <a:spcPct val="100000"/>
              </a:lnSpc>
              <a:spcBef>
                <a:spcPts val="265"/>
              </a:spcBef>
            </a:pPr>
            <a:r>
              <a:rPr sz="2400" spc="-20" dirty="0">
                <a:latin typeface="Calibri"/>
                <a:cs typeface="Calibri"/>
              </a:rPr>
              <a:t>Approximate</a:t>
            </a:r>
            <a:r>
              <a:rPr sz="2400" spc="-150" dirty="0">
                <a:latin typeface="Calibri"/>
                <a:cs typeface="Calibri"/>
              </a:rPr>
              <a:t> </a:t>
            </a:r>
            <a:r>
              <a:rPr sz="2400" spc="-10" dirty="0">
                <a:latin typeface="Calibri"/>
                <a:cs typeface="Calibri"/>
              </a:rPr>
              <a:t>density</a:t>
            </a:r>
            <a:endParaRPr sz="2400">
              <a:latin typeface="Calibri"/>
              <a:cs typeface="Calibri"/>
            </a:endParaRPr>
          </a:p>
        </p:txBody>
      </p:sp>
      <p:grpSp>
        <p:nvGrpSpPr>
          <p:cNvPr id="8" name="object 8"/>
          <p:cNvGrpSpPr/>
          <p:nvPr/>
        </p:nvGrpSpPr>
        <p:grpSpPr>
          <a:xfrm>
            <a:off x="1473200" y="2834639"/>
            <a:ext cx="812800" cy="528320"/>
            <a:chOff x="1473200" y="2834639"/>
            <a:chExt cx="812800" cy="528320"/>
          </a:xfrm>
        </p:grpSpPr>
        <p:pic>
          <p:nvPicPr>
            <p:cNvPr id="9" name="object 9"/>
            <p:cNvPicPr/>
            <p:nvPr/>
          </p:nvPicPr>
          <p:blipFill>
            <a:blip r:embed="rId2" cstate="print"/>
            <a:stretch>
              <a:fillRect/>
            </a:stretch>
          </p:blipFill>
          <p:spPr>
            <a:xfrm>
              <a:off x="1473200" y="3289299"/>
              <a:ext cx="84709" cy="73533"/>
            </a:xfrm>
            <a:prstGeom prst="rect">
              <a:avLst/>
            </a:prstGeom>
          </p:spPr>
        </p:pic>
        <p:sp>
          <p:nvSpPr>
            <p:cNvPr id="10" name="object 10"/>
            <p:cNvSpPr/>
            <p:nvPr/>
          </p:nvSpPr>
          <p:spPr>
            <a:xfrm>
              <a:off x="1532127" y="2834639"/>
              <a:ext cx="753745" cy="495300"/>
            </a:xfrm>
            <a:custGeom>
              <a:avLst/>
              <a:gdLst/>
              <a:ahLst/>
              <a:cxnLst/>
              <a:rect l="l" t="t" r="r" b="b"/>
              <a:pathLst>
                <a:path w="753744" h="495300">
                  <a:moveTo>
                    <a:pt x="743204" y="0"/>
                  </a:moveTo>
                  <a:lnTo>
                    <a:pt x="0" y="478789"/>
                  </a:lnTo>
                  <a:lnTo>
                    <a:pt x="10287" y="494919"/>
                  </a:lnTo>
                  <a:lnTo>
                    <a:pt x="753491" y="16001"/>
                  </a:lnTo>
                  <a:lnTo>
                    <a:pt x="743204" y="0"/>
                  </a:lnTo>
                  <a:close/>
                </a:path>
              </a:pathLst>
            </a:custGeom>
            <a:solidFill>
              <a:srgbClr val="44536A"/>
            </a:solidFill>
          </p:spPr>
          <p:txBody>
            <a:bodyPr wrap="square" lIns="0" tIns="0" rIns="0" bIns="0" rtlCol="0"/>
            <a:lstStyle/>
            <a:p>
              <a:endParaRPr/>
            </a:p>
          </p:txBody>
        </p:sp>
      </p:grpSp>
      <p:grpSp>
        <p:nvGrpSpPr>
          <p:cNvPr id="11" name="object 11"/>
          <p:cNvGrpSpPr/>
          <p:nvPr/>
        </p:nvGrpSpPr>
        <p:grpSpPr>
          <a:xfrm>
            <a:off x="2570479" y="2834639"/>
            <a:ext cx="2225040" cy="548640"/>
            <a:chOff x="2570479" y="2834639"/>
            <a:chExt cx="2225040" cy="548640"/>
          </a:xfrm>
        </p:grpSpPr>
        <p:pic>
          <p:nvPicPr>
            <p:cNvPr id="12" name="object 12"/>
            <p:cNvPicPr/>
            <p:nvPr/>
          </p:nvPicPr>
          <p:blipFill>
            <a:blip r:embed="rId3" cstate="print"/>
            <a:stretch>
              <a:fillRect/>
            </a:stretch>
          </p:blipFill>
          <p:spPr>
            <a:xfrm>
              <a:off x="4712207" y="3308476"/>
              <a:ext cx="82930" cy="74295"/>
            </a:xfrm>
            <a:prstGeom prst="rect">
              <a:avLst/>
            </a:prstGeom>
          </p:spPr>
        </p:pic>
        <p:sp>
          <p:nvSpPr>
            <p:cNvPr id="13" name="object 13"/>
            <p:cNvSpPr/>
            <p:nvPr/>
          </p:nvSpPr>
          <p:spPr>
            <a:xfrm>
              <a:off x="2570479" y="2834639"/>
              <a:ext cx="2152650" cy="520700"/>
            </a:xfrm>
            <a:custGeom>
              <a:avLst/>
              <a:gdLst/>
              <a:ahLst/>
              <a:cxnLst/>
              <a:rect l="l" t="t" r="r" b="b"/>
              <a:pathLst>
                <a:path w="2152650" h="520700">
                  <a:moveTo>
                    <a:pt x="4318" y="0"/>
                  </a:moveTo>
                  <a:lnTo>
                    <a:pt x="0" y="18542"/>
                  </a:lnTo>
                  <a:lnTo>
                    <a:pt x="2148205" y="520319"/>
                  </a:lnTo>
                  <a:lnTo>
                    <a:pt x="2152649" y="501776"/>
                  </a:lnTo>
                  <a:lnTo>
                    <a:pt x="4318" y="0"/>
                  </a:lnTo>
                  <a:close/>
                </a:path>
              </a:pathLst>
            </a:custGeom>
            <a:solidFill>
              <a:srgbClr val="44536A"/>
            </a:solidFill>
          </p:spPr>
          <p:txBody>
            <a:bodyPr wrap="square" lIns="0" tIns="0" rIns="0" bIns="0" rtlCol="0"/>
            <a:lstStyle/>
            <a:p>
              <a:endParaRPr/>
            </a:p>
          </p:txBody>
        </p:sp>
      </p:grpSp>
      <p:grpSp>
        <p:nvGrpSpPr>
          <p:cNvPr id="14" name="object 14"/>
          <p:cNvGrpSpPr/>
          <p:nvPr/>
        </p:nvGrpSpPr>
        <p:grpSpPr>
          <a:xfrm>
            <a:off x="2286000" y="1899920"/>
            <a:ext cx="2743200" cy="447040"/>
            <a:chOff x="2286000" y="1899920"/>
            <a:chExt cx="2743200" cy="447040"/>
          </a:xfrm>
        </p:grpSpPr>
        <p:pic>
          <p:nvPicPr>
            <p:cNvPr id="15" name="object 15"/>
            <p:cNvPicPr/>
            <p:nvPr/>
          </p:nvPicPr>
          <p:blipFill>
            <a:blip r:embed="rId4" cstate="print"/>
            <a:stretch>
              <a:fillRect/>
            </a:stretch>
          </p:blipFill>
          <p:spPr>
            <a:xfrm>
              <a:off x="2286000" y="2271014"/>
              <a:ext cx="81025" cy="75691"/>
            </a:xfrm>
            <a:prstGeom prst="rect">
              <a:avLst/>
            </a:prstGeom>
          </p:spPr>
        </p:pic>
        <p:sp>
          <p:nvSpPr>
            <p:cNvPr id="16" name="object 16"/>
            <p:cNvSpPr/>
            <p:nvPr/>
          </p:nvSpPr>
          <p:spPr>
            <a:xfrm>
              <a:off x="2360040" y="1899920"/>
              <a:ext cx="2668905" cy="418465"/>
            </a:xfrm>
            <a:custGeom>
              <a:avLst/>
              <a:gdLst/>
              <a:ahLst/>
              <a:cxnLst/>
              <a:rect l="l" t="t" r="r" b="b"/>
              <a:pathLst>
                <a:path w="2668904" h="418464">
                  <a:moveTo>
                    <a:pt x="2665857" y="0"/>
                  </a:moveTo>
                  <a:lnTo>
                    <a:pt x="0" y="399541"/>
                  </a:lnTo>
                  <a:lnTo>
                    <a:pt x="2793" y="418464"/>
                  </a:lnTo>
                  <a:lnTo>
                    <a:pt x="2668650" y="18922"/>
                  </a:lnTo>
                  <a:lnTo>
                    <a:pt x="2665857" y="0"/>
                  </a:lnTo>
                  <a:close/>
                </a:path>
              </a:pathLst>
            </a:custGeom>
            <a:solidFill>
              <a:srgbClr val="44536A"/>
            </a:solidFill>
          </p:spPr>
          <p:txBody>
            <a:bodyPr wrap="square" lIns="0" tIns="0" rIns="0" bIns="0" rtlCol="0"/>
            <a:lstStyle/>
            <a:p>
              <a:endParaRPr/>
            </a:p>
          </p:txBody>
        </p:sp>
      </p:grpSp>
      <p:grpSp>
        <p:nvGrpSpPr>
          <p:cNvPr id="17" name="object 17"/>
          <p:cNvGrpSpPr/>
          <p:nvPr/>
        </p:nvGrpSpPr>
        <p:grpSpPr>
          <a:xfrm>
            <a:off x="5953759" y="1899920"/>
            <a:ext cx="2377440" cy="447040"/>
            <a:chOff x="5953759" y="1899920"/>
            <a:chExt cx="2377440" cy="447040"/>
          </a:xfrm>
        </p:grpSpPr>
        <p:pic>
          <p:nvPicPr>
            <p:cNvPr id="18" name="object 18"/>
            <p:cNvPicPr/>
            <p:nvPr/>
          </p:nvPicPr>
          <p:blipFill>
            <a:blip r:embed="rId5" cstate="print"/>
            <a:stretch>
              <a:fillRect/>
            </a:stretch>
          </p:blipFill>
          <p:spPr>
            <a:xfrm>
              <a:off x="8249284" y="2271649"/>
              <a:ext cx="81915" cy="74929"/>
            </a:xfrm>
            <a:prstGeom prst="rect">
              <a:avLst/>
            </a:prstGeom>
          </p:spPr>
        </p:pic>
        <p:sp>
          <p:nvSpPr>
            <p:cNvPr id="19" name="object 19"/>
            <p:cNvSpPr/>
            <p:nvPr/>
          </p:nvSpPr>
          <p:spPr>
            <a:xfrm>
              <a:off x="5953759" y="1899920"/>
              <a:ext cx="2303780" cy="419100"/>
            </a:xfrm>
            <a:custGeom>
              <a:avLst/>
              <a:gdLst/>
              <a:ahLst/>
              <a:cxnLst/>
              <a:rect l="l" t="t" r="r" b="b"/>
              <a:pathLst>
                <a:path w="2303779" h="419100">
                  <a:moveTo>
                    <a:pt x="3301" y="0"/>
                  </a:moveTo>
                  <a:lnTo>
                    <a:pt x="0" y="18668"/>
                  </a:lnTo>
                  <a:lnTo>
                    <a:pt x="2300478" y="418591"/>
                  </a:lnTo>
                  <a:lnTo>
                    <a:pt x="2303780" y="399795"/>
                  </a:lnTo>
                  <a:lnTo>
                    <a:pt x="3301" y="0"/>
                  </a:lnTo>
                  <a:close/>
                </a:path>
              </a:pathLst>
            </a:custGeom>
            <a:solidFill>
              <a:srgbClr val="44536A"/>
            </a:solidFill>
          </p:spPr>
          <p:txBody>
            <a:bodyPr wrap="square" lIns="0" tIns="0" rIns="0" bIns="0" rtlCol="0"/>
            <a:lstStyle/>
            <a:p>
              <a:endParaRPr/>
            </a:p>
          </p:txBody>
        </p:sp>
      </p:grpSp>
      <p:sp>
        <p:nvSpPr>
          <p:cNvPr id="20" name="object 20"/>
          <p:cNvSpPr txBox="1"/>
          <p:nvPr/>
        </p:nvSpPr>
        <p:spPr>
          <a:xfrm>
            <a:off x="375602" y="3983037"/>
            <a:ext cx="2038350" cy="1857375"/>
          </a:xfrm>
          <a:prstGeom prst="rect">
            <a:avLst/>
          </a:prstGeom>
        </p:spPr>
        <p:txBody>
          <a:bodyPr vert="horz" wrap="square" lIns="0" tIns="12700" rIns="0" bIns="0" rtlCol="0">
            <a:spAutoFit/>
          </a:bodyPr>
          <a:lstStyle/>
          <a:p>
            <a:pPr marL="12700">
              <a:lnSpc>
                <a:spcPct val="100000"/>
              </a:lnSpc>
              <a:spcBef>
                <a:spcPts val="100"/>
              </a:spcBef>
            </a:pPr>
            <a:r>
              <a:rPr sz="2000" dirty="0">
                <a:latin typeface="Calibri"/>
                <a:cs typeface="Calibri"/>
              </a:rPr>
              <a:t>Can</a:t>
            </a:r>
            <a:r>
              <a:rPr sz="2000" spc="20" dirty="0">
                <a:latin typeface="Calibri"/>
                <a:cs typeface="Calibri"/>
              </a:rPr>
              <a:t> </a:t>
            </a:r>
            <a:r>
              <a:rPr sz="2000" spc="-10" dirty="0">
                <a:latin typeface="Calibri"/>
                <a:cs typeface="Calibri"/>
              </a:rPr>
              <a:t>compute</a:t>
            </a:r>
            <a:r>
              <a:rPr sz="2000" spc="-95" dirty="0">
                <a:latin typeface="Calibri"/>
                <a:cs typeface="Calibri"/>
              </a:rPr>
              <a:t> </a:t>
            </a:r>
            <a:r>
              <a:rPr sz="2000" spc="-20" dirty="0">
                <a:latin typeface="Calibri"/>
                <a:cs typeface="Calibri"/>
              </a:rPr>
              <a:t>p(x)</a:t>
            </a:r>
            <a:endParaRPr sz="2000">
              <a:latin typeface="Calibri"/>
              <a:cs typeface="Calibri"/>
            </a:endParaRPr>
          </a:p>
          <a:p>
            <a:pPr marL="449580" indent="-437515">
              <a:lnSpc>
                <a:spcPct val="100000"/>
              </a:lnSpc>
              <a:spcBef>
                <a:spcPts val="5"/>
              </a:spcBef>
              <a:buSzPct val="75000"/>
              <a:buChar char="-"/>
              <a:tabLst>
                <a:tab pos="449580" algn="l"/>
                <a:tab pos="450215" algn="l"/>
              </a:tabLst>
            </a:pPr>
            <a:r>
              <a:rPr sz="2000" spc="-10" dirty="0">
                <a:latin typeface="Calibri"/>
                <a:cs typeface="Calibri"/>
              </a:rPr>
              <a:t>Autoregressive</a:t>
            </a:r>
            <a:endParaRPr sz="2000">
              <a:latin typeface="Calibri"/>
              <a:cs typeface="Calibri"/>
            </a:endParaRPr>
          </a:p>
          <a:p>
            <a:pPr marL="449580" indent="-437515">
              <a:lnSpc>
                <a:spcPct val="100000"/>
              </a:lnSpc>
              <a:spcBef>
                <a:spcPts val="5"/>
              </a:spcBef>
              <a:buSzPct val="75000"/>
              <a:buChar char="-"/>
              <a:tabLst>
                <a:tab pos="449580" algn="l"/>
                <a:tab pos="450215" algn="l"/>
              </a:tabLst>
            </a:pPr>
            <a:r>
              <a:rPr sz="2000" dirty="0">
                <a:latin typeface="Calibri"/>
                <a:cs typeface="Calibri"/>
              </a:rPr>
              <a:t>NADE</a:t>
            </a:r>
            <a:r>
              <a:rPr sz="2000" spc="30" dirty="0">
                <a:latin typeface="Calibri"/>
                <a:cs typeface="Calibri"/>
              </a:rPr>
              <a:t> </a:t>
            </a:r>
            <a:r>
              <a:rPr sz="2000" dirty="0">
                <a:latin typeface="Calibri"/>
                <a:cs typeface="Calibri"/>
              </a:rPr>
              <a:t>/</a:t>
            </a:r>
            <a:r>
              <a:rPr sz="2000" spc="-65" dirty="0">
                <a:latin typeface="Calibri"/>
                <a:cs typeface="Calibri"/>
              </a:rPr>
              <a:t> </a:t>
            </a:r>
            <a:r>
              <a:rPr sz="2000" spc="-20" dirty="0">
                <a:latin typeface="Calibri"/>
                <a:cs typeface="Calibri"/>
              </a:rPr>
              <a:t>MADE</a:t>
            </a:r>
            <a:endParaRPr sz="2000">
              <a:latin typeface="Calibri"/>
              <a:cs typeface="Calibri"/>
            </a:endParaRPr>
          </a:p>
          <a:p>
            <a:pPr marL="449580" indent="-437515">
              <a:lnSpc>
                <a:spcPct val="100000"/>
              </a:lnSpc>
              <a:buSzPct val="75000"/>
              <a:buChar char="-"/>
              <a:tabLst>
                <a:tab pos="449580" algn="l"/>
                <a:tab pos="450215" algn="l"/>
              </a:tabLst>
            </a:pPr>
            <a:r>
              <a:rPr sz="2000" dirty="0">
                <a:latin typeface="Calibri"/>
                <a:cs typeface="Calibri"/>
              </a:rPr>
              <a:t>NICE</a:t>
            </a:r>
            <a:r>
              <a:rPr sz="2000" spc="-30" dirty="0">
                <a:latin typeface="Calibri"/>
                <a:cs typeface="Calibri"/>
              </a:rPr>
              <a:t> </a:t>
            </a:r>
            <a:r>
              <a:rPr sz="2000" dirty="0">
                <a:latin typeface="Calibri"/>
                <a:cs typeface="Calibri"/>
              </a:rPr>
              <a:t>/</a:t>
            </a:r>
            <a:r>
              <a:rPr sz="2000" spc="-60" dirty="0">
                <a:latin typeface="Calibri"/>
                <a:cs typeface="Calibri"/>
              </a:rPr>
              <a:t> </a:t>
            </a:r>
            <a:r>
              <a:rPr sz="2000" spc="-10" dirty="0">
                <a:latin typeface="Calibri"/>
                <a:cs typeface="Calibri"/>
              </a:rPr>
              <a:t>RealNVP</a:t>
            </a:r>
            <a:endParaRPr sz="2000">
              <a:latin typeface="Calibri"/>
              <a:cs typeface="Calibri"/>
            </a:endParaRPr>
          </a:p>
          <a:p>
            <a:pPr marL="449580" indent="-437515">
              <a:lnSpc>
                <a:spcPct val="100000"/>
              </a:lnSpc>
              <a:spcBef>
                <a:spcPts val="5"/>
              </a:spcBef>
              <a:buSzPct val="75000"/>
              <a:buChar char="-"/>
              <a:tabLst>
                <a:tab pos="449580" algn="l"/>
                <a:tab pos="450215" algn="l"/>
              </a:tabLst>
            </a:pPr>
            <a:r>
              <a:rPr sz="2000" spc="-20" dirty="0">
                <a:latin typeface="Calibri"/>
                <a:cs typeface="Calibri"/>
              </a:rPr>
              <a:t>Glow</a:t>
            </a:r>
            <a:endParaRPr sz="2000">
              <a:latin typeface="Calibri"/>
              <a:cs typeface="Calibri"/>
            </a:endParaRPr>
          </a:p>
          <a:p>
            <a:pPr marL="449580" indent="-437515">
              <a:lnSpc>
                <a:spcPct val="100000"/>
              </a:lnSpc>
              <a:spcBef>
                <a:spcPts val="5"/>
              </a:spcBef>
              <a:buSzPct val="75000"/>
              <a:buChar char="-"/>
              <a:tabLst>
                <a:tab pos="449580" algn="l"/>
                <a:tab pos="450215" algn="l"/>
              </a:tabLst>
            </a:pPr>
            <a:r>
              <a:rPr sz="2000" spc="-10" dirty="0">
                <a:latin typeface="Calibri"/>
                <a:cs typeface="Calibri"/>
              </a:rPr>
              <a:t>Ffjord</a:t>
            </a:r>
            <a:endParaRPr sz="2000">
              <a:latin typeface="Calibri"/>
              <a:cs typeface="Calibri"/>
            </a:endParaRPr>
          </a:p>
        </p:txBody>
      </p:sp>
      <p:sp>
        <p:nvSpPr>
          <p:cNvPr id="21" name="object 21"/>
          <p:cNvSpPr txBox="1"/>
          <p:nvPr/>
        </p:nvSpPr>
        <p:spPr>
          <a:xfrm>
            <a:off x="5996304" y="6084570"/>
            <a:ext cx="5993765" cy="220979"/>
          </a:xfrm>
          <a:prstGeom prst="rect">
            <a:avLst/>
          </a:prstGeom>
        </p:spPr>
        <p:txBody>
          <a:bodyPr vert="horz" wrap="square" lIns="0" tIns="16510" rIns="0" bIns="0" rtlCol="0">
            <a:spAutoFit/>
          </a:bodyPr>
          <a:lstStyle/>
          <a:p>
            <a:pPr marL="12700">
              <a:lnSpc>
                <a:spcPct val="100000"/>
              </a:lnSpc>
              <a:spcBef>
                <a:spcPts val="130"/>
              </a:spcBef>
            </a:pPr>
            <a:r>
              <a:rPr sz="1250" dirty="0">
                <a:latin typeface="Calibri"/>
                <a:cs typeface="Calibri"/>
              </a:rPr>
              <a:t>Figure</a:t>
            </a:r>
            <a:r>
              <a:rPr sz="1250" spc="120" dirty="0">
                <a:latin typeface="Calibri"/>
                <a:cs typeface="Calibri"/>
              </a:rPr>
              <a:t> </a:t>
            </a:r>
            <a:r>
              <a:rPr sz="1250" dirty="0">
                <a:latin typeface="Calibri"/>
                <a:cs typeface="Calibri"/>
              </a:rPr>
              <a:t>adapted</a:t>
            </a:r>
            <a:r>
              <a:rPr sz="1250" spc="165" dirty="0">
                <a:latin typeface="Calibri"/>
                <a:cs typeface="Calibri"/>
              </a:rPr>
              <a:t> </a:t>
            </a:r>
            <a:r>
              <a:rPr sz="1250" dirty="0">
                <a:latin typeface="Calibri"/>
                <a:cs typeface="Calibri"/>
              </a:rPr>
              <a:t>from</a:t>
            </a:r>
            <a:r>
              <a:rPr sz="1250" spc="210" dirty="0">
                <a:latin typeface="Calibri"/>
                <a:cs typeface="Calibri"/>
              </a:rPr>
              <a:t> </a:t>
            </a:r>
            <a:r>
              <a:rPr sz="1250" dirty="0">
                <a:latin typeface="Calibri"/>
                <a:cs typeface="Calibri"/>
              </a:rPr>
              <a:t>Ian Goodfellow,</a:t>
            </a:r>
            <a:r>
              <a:rPr sz="1250" spc="254" dirty="0">
                <a:latin typeface="Calibri"/>
                <a:cs typeface="Calibri"/>
              </a:rPr>
              <a:t> </a:t>
            </a:r>
            <a:r>
              <a:rPr sz="1250" dirty="0">
                <a:latin typeface="Calibri"/>
                <a:cs typeface="Calibri"/>
              </a:rPr>
              <a:t>Tutorial</a:t>
            </a:r>
            <a:r>
              <a:rPr sz="1250" spc="140" dirty="0">
                <a:latin typeface="Calibri"/>
                <a:cs typeface="Calibri"/>
              </a:rPr>
              <a:t> </a:t>
            </a:r>
            <a:r>
              <a:rPr sz="1250" dirty="0">
                <a:latin typeface="Calibri"/>
                <a:cs typeface="Calibri"/>
              </a:rPr>
              <a:t>on</a:t>
            </a:r>
            <a:r>
              <a:rPr sz="1250" spc="160" dirty="0">
                <a:latin typeface="Calibri"/>
                <a:cs typeface="Calibri"/>
              </a:rPr>
              <a:t> </a:t>
            </a:r>
            <a:r>
              <a:rPr sz="1250" dirty="0">
                <a:latin typeface="Calibri"/>
                <a:cs typeface="Calibri"/>
              </a:rPr>
              <a:t>Generative</a:t>
            </a:r>
            <a:r>
              <a:rPr sz="1250" spc="200" dirty="0">
                <a:latin typeface="Calibri"/>
                <a:cs typeface="Calibri"/>
              </a:rPr>
              <a:t> </a:t>
            </a:r>
            <a:r>
              <a:rPr sz="1250" dirty="0">
                <a:latin typeface="Calibri"/>
                <a:cs typeface="Calibri"/>
              </a:rPr>
              <a:t>Adversarial</a:t>
            </a:r>
            <a:r>
              <a:rPr sz="1250" spc="145" dirty="0">
                <a:latin typeface="Calibri"/>
                <a:cs typeface="Calibri"/>
              </a:rPr>
              <a:t> </a:t>
            </a:r>
            <a:r>
              <a:rPr sz="1250" dirty="0">
                <a:latin typeface="Calibri"/>
                <a:cs typeface="Calibri"/>
              </a:rPr>
              <a:t>Networks,</a:t>
            </a:r>
            <a:r>
              <a:rPr sz="1250" spc="195" dirty="0">
                <a:latin typeface="Calibri"/>
                <a:cs typeface="Calibri"/>
              </a:rPr>
              <a:t> </a:t>
            </a:r>
            <a:r>
              <a:rPr sz="1250" spc="-10" dirty="0">
                <a:latin typeface="Calibri"/>
                <a:cs typeface="Calibri"/>
              </a:rPr>
              <a:t>2017.</a:t>
            </a:r>
            <a:endParaRPr sz="1250">
              <a:latin typeface="Calibri"/>
              <a:cs typeface="Calibri"/>
            </a:endParaRPr>
          </a:p>
        </p:txBody>
      </p:sp>
      <p:sp>
        <p:nvSpPr>
          <p:cNvPr id="22" name="object 22"/>
          <p:cNvSpPr txBox="1"/>
          <p:nvPr/>
        </p:nvSpPr>
        <p:spPr>
          <a:xfrm>
            <a:off x="7892415" y="993393"/>
            <a:ext cx="3141345" cy="1125220"/>
          </a:xfrm>
          <a:prstGeom prst="rect">
            <a:avLst/>
          </a:prstGeom>
        </p:spPr>
        <p:txBody>
          <a:bodyPr vert="horz" wrap="square" lIns="0" tIns="13335" rIns="0" bIns="0" rtlCol="0">
            <a:spAutoFit/>
          </a:bodyPr>
          <a:lstStyle/>
          <a:p>
            <a:pPr marL="12700" marR="5080">
              <a:lnSpc>
                <a:spcPct val="100000"/>
              </a:lnSpc>
              <a:spcBef>
                <a:spcPts val="105"/>
              </a:spcBef>
            </a:pPr>
            <a:r>
              <a:rPr sz="2400" dirty="0">
                <a:latin typeface="Calibri"/>
                <a:cs typeface="Calibri"/>
              </a:rPr>
              <a:t>Model</a:t>
            </a:r>
            <a:r>
              <a:rPr sz="2400" spc="-15" dirty="0">
                <a:latin typeface="Calibri"/>
                <a:cs typeface="Calibri"/>
              </a:rPr>
              <a:t> </a:t>
            </a:r>
            <a:r>
              <a:rPr sz="2400" dirty="0">
                <a:latin typeface="Calibri"/>
                <a:cs typeface="Calibri"/>
              </a:rPr>
              <a:t>does</a:t>
            </a:r>
            <a:r>
              <a:rPr sz="2400" spc="-90" dirty="0">
                <a:latin typeface="Calibri"/>
                <a:cs typeface="Calibri"/>
              </a:rPr>
              <a:t> </a:t>
            </a:r>
            <a:r>
              <a:rPr sz="2400" dirty="0">
                <a:latin typeface="Calibri"/>
                <a:cs typeface="Calibri"/>
              </a:rPr>
              <a:t>not</a:t>
            </a:r>
            <a:r>
              <a:rPr sz="2400" spc="-35" dirty="0">
                <a:latin typeface="Calibri"/>
                <a:cs typeface="Calibri"/>
              </a:rPr>
              <a:t> </a:t>
            </a:r>
            <a:r>
              <a:rPr sz="2400" spc="-10" dirty="0">
                <a:latin typeface="Calibri"/>
                <a:cs typeface="Calibri"/>
              </a:rPr>
              <a:t>explicitly </a:t>
            </a:r>
            <a:r>
              <a:rPr sz="2400" dirty="0">
                <a:latin typeface="Calibri"/>
                <a:cs typeface="Calibri"/>
              </a:rPr>
              <a:t>compute</a:t>
            </a:r>
            <a:r>
              <a:rPr sz="2400" spc="-114" dirty="0">
                <a:latin typeface="Calibri"/>
                <a:cs typeface="Calibri"/>
              </a:rPr>
              <a:t> </a:t>
            </a:r>
            <a:r>
              <a:rPr sz="2400" dirty="0">
                <a:latin typeface="Calibri"/>
                <a:cs typeface="Calibri"/>
              </a:rPr>
              <a:t>p(x),</a:t>
            </a:r>
            <a:r>
              <a:rPr sz="2400" spc="-70" dirty="0">
                <a:latin typeface="Calibri"/>
                <a:cs typeface="Calibri"/>
              </a:rPr>
              <a:t> </a:t>
            </a:r>
            <a:r>
              <a:rPr sz="2400" dirty="0">
                <a:latin typeface="Calibri"/>
                <a:cs typeface="Calibri"/>
              </a:rPr>
              <a:t>but</a:t>
            </a:r>
            <a:r>
              <a:rPr sz="2400" spc="-35" dirty="0">
                <a:latin typeface="Calibri"/>
                <a:cs typeface="Calibri"/>
              </a:rPr>
              <a:t> </a:t>
            </a:r>
            <a:r>
              <a:rPr sz="2400" spc="-25" dirty="0">
                <a:latin typeface="Calibri"/>
                <a:cs typeface="Calibri"/>
              </a:rPr>
              <a:t>can </a:t>
            </a:r>
            <a:r>
              <a:rPr sz="2400" dirty="0">
                <a:latin typeface="Calibri"/>
                <a:cs typeface="Calibri"/>
              </a:rPr>
              <a:t>sample</a:t>
            </a:r>
            <a:r>
              <a:rPr sz="2400" spc="-75" dirty="0">
                <a:latin typeface="Calibri"/>
                <a:cs typeface="Calibri"/>
              </a:rPr>
              <a:t> </a:t>
            </a:r>
            <a:r>
              <a:rPr sz="2400" dirty="0">
                <a:latin typeface="Calibri"/>
                <a:cs typeface="Calibri"/>
              </a:rPr>
              <a:t>from</a:t>
            </a:r>
            <a:r>
              <a:rPr sz="2400" spc="-75" dirty="0">
                <a:latin typeface="Calibri"/>
                <a:cs typeface="Calibri"/>
              </a:rPr>
              <a:t> </a:t>
            </a:r>
            <a:r>
              <a:rPr sz="2400" spc="-20" dirty="0">
                <a:latin typeface="Calibri"/>
                <a:cs typeface="Calibri"/>
              </a:rPr>
              <a:t>p(x)</a:t>
            </a:r>
            <a:endParaRPr sz="2400">
              <a:latin typeface="Calibri"/>
              <a:cs typeface="Calibri"/>
            </a:endParaRPr>
          </a:p>
        </p:txBody>
      </p:sp>
      <p:sp>
        <p:nvSpPr>
          <p:cNvPr id="23" name="object 23"/>
          <p:cNvSpPr txBox="1"/>
          <p:nvPr/>
        </p:nvSpPr>
        <p:spPr>
          <a:xfrm>
            <a:off x="696912" y="1360424"/>
            <a:ext cx="166370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Model </a:t>
            </a:r>
            <a:r>
              <a:rPr sz="2400" spc="-25" dirty="0">
                <a:latin typeface="Calibri"/>
                <a:cs typeface="Calibri"/>
              </a:rPr>
              <a:t>can</a:t>
            </a:r>
            <a:endParaRPr sz="2400">
              <a:latin typeface="Calibri"/>
              <a:cs typeface="Calibri"/>
            </a:endParaRPr>
          </a:p>
          <a:p>
            <a:pPr marL="12700">
              <a:lnSpc>
                <a:spcPct val="100000"/>
              </a:lnSpc>
              <a:spcBef>
                <a:spcPts val="85"/>
              </a:spcBef>
            </a:pPr>
            <a:r>
              <a:rPr sz="2400" dirty="0">
                <a:latin typeface="Calibri"/>
                <a:cs typeface="Calibri"/>
              </a:rPr>
              <a:t>compute</a:t>
            </a:r>
            <a:r>
              <a:rPr sz="2400" spc="-155" dirty="0">
                <a:latin typeface="Calibri"/>
                <a:cs typeface="Calibri"/>
              </a:rPr>
              <a:t> </a:t>
            </a:r>
            <a:r>
              <a:rPr sz="2400" spc="-20" dirty="0">
                <a:latin typeface="Calibri"/>
                <a:cs typeface="Calibri"/>
              </a:rPr>
              <a:t>p(x)</a:t>
            </a:r>
            <a:endParaRPr sz="2400">
              <a:latin typeface="Calibri"/>
              <a:cs typeface="Calibri"/>
            </a:endParaRPr>
          </a:p>
        </p:txBody>
      </p:sp>
      <p:sp>
        <p:nvSpPr>
          <p:cNvPr id="24" name="object 24"/>
          <p:cNvSpPr txBox="1"/>
          <p:nvPr/>
        </p:nvSpPr>
        <p:spPr>
          <a:xfrm>
            <a:off x="4043679" y="2523489"/>
            <a:ext cx="2247265" cy="636905"/>
          </a:xfrm>
          <a:prstGeom prst="rect">
            <a:avLst/>
          </a:prstGeom>
        </p:spPr>
        <p:txBody>
          <a:bodyPr vert="horz" wrap="square" lIns="0" tIns="13335" rIns="0" bIns="0" rtlCol="0">
            <a:spAutoFit/>
          </a:bodyPr>
          <a:lstStyle/>
          <a:p>
            <a:pPr marL="12700">
              <a:lnSpc>
                <a:spcPct val="100000"/>
              </a:lnSpc>
              <a:spcBef>
                <a:spcPts val="105"/>
              </a:spcBef>
            </a:pPr>
            <a:r>
              <a:rPr sz="2000" dirty="0">
                <a:latin typeface="Calibri"/>
                <a:cs typeface="Calibri"/>
              </a:rPr>
              <a:t>Can</a:t>
            </a:r>
            <a:r>
              <a:rPr sz="2000" spc="-15" dirty="0">
                <a:latin typeface="Calibri"/>
                <a:cs typeface="Calibri"/>
              </a:rPr>
              <a:t> </a:t>
            </a:r>
            <a:r>
              <a:rPr sz="2000" spc="-10" dirty="0">
                <a:latin typeface="Calibri"/>
                <a:cs typeface="Calibri"/>
              </a:rPr>
              <a:t>compute</a:t>
            </a:r>
            <a:endParaRPr sz="2000">
              <a:latin typeface="Calibri"/>
              <a:cs typeface="Calibri"/>
            </a:endParaRPr>
          </a:p>
          <a:p>
            <a:pPr marL="12700">
              <a:lnSpc>
                <a:spcPct val="100000"/>
              </a:lnSpc>
              <a:spcBef>
                <a:spcPts val="5"/>
              </a:spcBef>
            </a:pPr>
            <a:r>
              <a:rPr sz="2000" spc="-10" dirty="0">
                <a:latin typeface="Calibri"/>
                <a:cs typeface="Calibri"/>
              </a:rPr>
              <a:t>approximation</a:t>
            </a:r>
            <a:r>
              <a:rPr sz="2000" spc="-105" dirty="0">
                <a:latin typeface="Calibri"/>
                <a:cs typeface="Calibri"/>
              </a:rPr>
              <a:t> </a:t>
            </a:r>
            <a:r>
              <a:rPr sz="2000" dirty="0">
                <a:latin typeface="Calibri"/>
                <a:cs typeface="Calibri"/>
              </a:rPr>
              <a:t>to</a:t>
            </a:r>
            <a:r>
              <a:rPr sz="2000" spc="-40" dirty="0">
                <a:latin typeface="Calibri"/>
                <a:cs typeface="Calibri"/>
              </a:rPr>
              <a:t> </a:t>
            </a:r>
            <a:r>
              <a:rPr sz="2000" spc="-20" dirty="0">
                <a:latin typeface="Calibri"/>
                <a:cs typeface="Calibri"/>
              </a:rPr>
              <a:t>p(x)</a:t>
            </a:r>
            <a:endParaRPr sz="20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dirty="0"/>
              <a:t>Supervised</a:t>
            </a:r>
            <a:r>
              <a:rPr spc="-65" dirty="0"/>
              <a:t> </a:t>
            </a:r>
            <a:r>
              <a:rPr dirty="0"/>
              <a:t>vs</a:t>
            </a:r>
            <a:r>
              <a:rPr spc="40" dirty="0"/>
              <a:t> </a:t>
            </a:r>
            <a:r>
              <a:rPr dirty="0"/>
              <a:t>Unsupervised</a:t>
            </a:r>
            <a:r>
              <a:rPr spc="50" dirty="0"/>
              <a:t> </a:t>
            </a:r>
            <a:r>
              <a:rPr spc="-10" dirty="0"/>
              <a:t>Learning</a:t>
            </a:r>
          </a:p>
        </p:txBody>
      </p:sp>
      <p:sp>
        <p:nvSpPr>
          <p:cNvPr id="3" name="object 3"/>
          <p:cNvSpPr txBox="1"/>
          <p:nvPr/>
        </p:nvSpPr>
        <p:spPr>
          <a:xfrm>
            <a:off x="469582" y="5025771"/>
            <a:ext cx="5341620" cy="1748155"/>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Examples</a:t>
            </a:r>
            <a:r>
              <a:rPr sz="2800" dirty="0">
                <a:latin typeface="Calibri"/>
                <a:cs typeface="Calibri"/>
              </a:rPr>
              <a:t>:</a:t>
            </a:r>
            <a:r>
              <a:rPr sz="2800" spc="-105" dirty="0">
                <a:latin typeface="Calibri"/>
                <a:cs typeface="Calibri"/>
              </a:rPr>
              <a:t> </a:t>
            </a:r>
            <a:r>
              <a:rPr sz="2800" dirty="0">
                <a:latin typeface="Calibri"/>
                <a:cs typeface="Calibri"/>
              </a:rPr>
              <a:t>Classification,</a:t>
            </a:r>
            <a:r>
              <a:rPr sz="2800" spc="-260" dirty="0">
                <a:latin typeface="Calibri"/>
                <a:cs typeface="Calibri"/>
              </a:rPr>
              <a:t> </a:t>
            </a:r>
            <a:r>
              <a:rPr sz="2800" spc="-10" dirty="0">
                <a:latin typeface="Calibri"/>
                <a:cs typeface="Calibri"/>
              </a:rPr>
              <a:t>regression, </a:t>
            </a:r>
            <a:r>
              <a:rPr sz="2800" dirty="0">
                <a:latin typeface="Calibri"/>
                <a:cs typeface="Calibri"/>
              </a:rPr>
              <a:t>object</a:t>
            </a:r>
            <a:r>
              <a:rPr sz="2800" spc="-120" dirty="0">
                <a:latin typeface="Calibri"/>
                <a:cs typeface="Calibri"/>
              </a:rPr>
              <a:t> </a:t>
            </a:r>
            <a:r>
              <a:rPr sz="2800" dirty="0">
                <a:latin typeface="Calibri"/>
                <a:cs typeface="Calibri"/>
              </a:rPr>
              <a:t>detection,</a:t>
            </a:r>
            <a:r>
              <a:rPr sz="2800" spc="-100" dirty="0">
                <a:latin typeface="Calibri"/>
                <a:cs typeface="Calibri"/>
              </a:rPr>
              <a:t> </a:t>
            </a:r>
            <a:r>
              <a:rPr sz="2800" spc="-10" dirty="0">
                <a:latin typeface="Calibri"/>
                <a:cs typeface="Calibri"/>
              </a:rPr>
              <a:t>semantic segmentation,</a:t>
            </a:r>
            <a:r>
              <a:rPr sz="2800" spc="-130" dirty="0">
                <a:latin typeface="Calibri"/>
                <a:cs typeface="Calibri"/>
              </a:rPr>
              <a:t> </a:t>
            </a:r>
            <a:r>
              <a:rPr sz="2800" dirty="0">
                <a:latin typeface="Calibri"/>
                <a:cs typeface="Calibri"/>
              </a:rPr>
              <a:t>image</a:t>
            </a:r>
            <a:r>
              <a:rPr sz="2800" spc="-160" dirty="0">
                <a:latin typeface="Calibri"/>
                <a:cs typeface="Calibri"/>
              </a:rPr>
              <a:t> </a:t>
            </a:r>
            <a:r>
              <a:rPr sz="2800" dirty="0">
                <a:latin typeface="Calibri"/>
                <a:cs typeface="Calibri"/>
              </a:rPr>
              <a:t>captioning,</a:t>
            </a:r>
            <a:r>
              <a:rPr sz="2800" spc="50" dirty="0">
                <a:latin typeface="Calibri"/>
                <a:cs typeface="Calibri"/>
              </a:rPr>
              <a:t> </a:t>
            </a:r>
            <a:r>
              <a:rPr sz="2800" spc="-20" dirty="0">
                <a:latin typeface="Calibri"/>
                <a:cs typeface="Calibri"/>
              </a:rPr>
              <a:t>etc.</a:t>
            </a:r>
            <a:endParaRPr sz="2800">
              <a:latin typeface="Calibri"/>
              <a:cs typeface="Calibri"/>
            </a:endParaRPr>
          </a:p>
          <a:p>
            <a:pPr marR="229235" algn="r">
              <a:lnSpc>
                <a:spcPct val="100000"/>
              </a:lnSpc>
              <a:spcBef>
                <a:spcPts val="1789"/>
              </a:spcBef>
            </a:pPr>
            <a:r>
              <a:rPr sz="2000" dirty="0">
                <a:solidFill>
                  <a:srgbClr val="FFCA04"/>
                </a:solidFill>
                <a:latin typeface="Calibri"/>
                <a:cs typeface="Calibri"/>
              </a:rPr>
              <a:t>5</a:t>
            </a:r>
            <a:endParaRPr sz="2000">
              <a:latin typeface="Calibri"/>
              <a:cs typeface="Calibri"/>
            </a:endParaRPr>
          </a:p>
        </p:txBody>
      </p:sp>
      <p:pic>
        <p:nvPicPr>
          <p:cNvPr id="4" name="object 4"/>
          <p:cNvPicPr/>
          <p:nvPr/>
        </p:nvPicPr>
        <p:blipFill>
          <a:blip r:embed="rId2" cstate="print"/>
          <a:stretch>
            <a:fillRect/>
          </a:stretch>
        </p:blipFill>
        <p:spPr>
          <a:xfrm>
            <a:off x="7081519" y="2133600"/>
            <a:ext cx="3677920" cy="3159760"/>
          </a:xfrm>
          <a:prstGeom prst="rect">
            <a:avLst/>
          </a:prstGeom>
        </p:spPr>
      </p:pic>
      <p:sp>
        <p:nvSpPr>
          <p:cNvPr id="5" name="object 5"/>
          <p:cNvSpPr txBox="1"/>
          <p:nvPr/>
        </p:nvSpPr>
        <p:spPr>
          <a:xfrm>
            <a:off x="469582" y="986281"/>
            <a:ext cx="9699625" cy="3067685"/>
          </a:xfrm>
          <a:prstGeom prst="rect">
            <a:avLst/>
          </a:prstGeom>
        </p:spPr>
        <p:txBody>
          <a:bodyPr vert="horz" wrap="square" lIns="0" tIns="83820" rIns="0" bIns="0" rtlCol="0">
            <a:spAutoFit/>
          </a:bodyPr>
          <a:lstStyle/>
          <a:p>
            <a:pPr marL="12700">
              <a:lnSpc>
                <a:spcPct val="100000"/>
              </a:lnSpc>
              <a:spcBef>
                <a:spcPts val="660"/>
              </a:spcBef>
            </a:pPr>
            <a:r>
              <a:rPr sz="2800" b="1" dirty="0">
                <a:latin typeface="Calibri"/>
                <a:cs typeface="Calibri"/>
              </a:rPr>
              <a:t>Supervised </a:t>
            </a:r>
            <a:r>
              <a:rPr sz="2800" b="1" spc="-10" dirty="0">
                <a:latin typeface="Calibri"/>
                <a:cs typeface="Calibri"/>
              </a:rPr>
              <a:t>Learning</a:t>
            </a:r>
            <a:endParaRPr sz="2800">
              <a:latin typeface="Calibri"/>
              <a:cs typeface="Calibri"/>
            </a:endParaRPr>
          </a:p>
          <a:p>
            <a:pPr marL="7232015">
              <a:lnSpc>
                <a:spcPct val="100000"/>
              </a:lnSpc>
              <a:spcBef>
                <a:spcPts val="565"/>
              </a:spcBef>
            </a:pPr>
            <a:r>
              <a:rPr sz="2800" dirty="0">
                <a:latin typeface="Calibri"/>
                <a:cs typeface="Calibri"/>
              </a:rPr>
              <a:t>Object</a:t>
            </a:r>
            <a:r>
              <a:rPr sz="2800" spc="-5" dirty="0">
                <a:latin typeface="Calibri"/>
                <a:cs typeface="Calibri"/>
              </a:rPr>
              <a:t> </a:t>
            </a:r>
            <a:r>
              <a:rPr sz="2800" spc="-10" dirty="0">
                <a:latin typeface="Calibri"/>
                <a:cs typeface="Calibri"/>
              </a:rPr>
              <a:t>Detection</a:t>
            </a:r>
            <a:endParaRPr sz="2800">
              <a:latin typeface="Calibri"/>
              <a:cs typeface="Calibri"/>
            </a:endParaRPr>
          </a:p>
          <a:p>
            <a:pPr marL="12700">
              <a:lnSpc>
                <a:spcPct val="100000"/>
              </a:lnSpc>
              <a:spcBef>
                <a:spcPts val="730"/>
              </a:spcBef>
            </a:pPr>
            <a:r>
              <a:rPr sz="2800" b="1" dirty="0">
                <a:latin typeface="Calibri"/>
                <a:cs typeface="Calibri"/>
              </a:rPr>
              <a:t>Data</a:t>
            </a:r>
            <a:r>
              <a:rPr sz="2800" dirty="0">
                <a:latin typeface="Calibri"/>
                <a:cs typeface="Calibri"/>
              </a:rPr>
              <a:t>:</a:t>
            </a:r>
            <a:r>
              <a:rPr sz="2800" spc="-70" dirty="0">
                <a:latin typeface="Calibri"/>
                <a:cs typeface="Calibri"/>
              </a:rPr>
              <a:t> </a:t>
            </a:r>
            <a:r>
              <a:rPr sz="2800" dirty="0">
                <a:latin typeface="Calibri"/>
                <a:cs typeface="Calibri"/>
              </a:rPr>
              <a:t>(x,</a:t>
            </a:r>
            <a:r>
              <a:rPr sz="2800" spc="-75" dirty="0">
                <a:latin typeface="Calibri"/>
                <a:cs typeface="Calibri"/>
              </a:rPr>
              <a:t> </a:t>
            </a:r>
            <a:r>
              <a:rPr sz="2800" spc="-25" dirty="0">
                <a:latin typeface="Calibri"/>
                <a:cs typeface="Calibri"/>
              </a:rPr>
              <a:t>y)</a:t>
            </a:r>
            <a:endParaRPr sz="2800">
              <a:latin typeface="Calibri"/>
              <a:cs typeface="Calibri"/>
            </a:endParaRPr>
          </a:p>
          <a:p>
            <a:pPr marL="12700">
              <a:lnSpc>
                <a:spcPct val="100000"/>
              </a:lnSpc>
              <a:spcBef>
                <a:spcPts val="725"/>
              </a:spcBef>
            </a:pPr>
            <a:r>
              <a:rPr sz="2800" dirty="0">
                <a:latin typeface="Calibri"/>
                <a:cs typeface="Calibri"/>
              </a:rPr>
              <a:t>x</a:t>
            </a:r>
            <a:r>
              <a:rPr sz="2800" spc="-15" dirty="0">
                <a:latin typeface="Calibri"/>
                <a:cs typeface="Calibri"/>
              </a:rPr>
              <a:t> </a:t>
            </a:r>
            <a:r>
              <a:rPr sz="2800" dirty="0">
                <a:latin typeface="Calibri"/>
                <a:cs typeface="Calibri"/>
              </a:rPr>
              <a:t>is</a:t>
            </a:r>
            <a:r>
              <a:rPr sz="2800" spc="-50" dirty="0">
                <a:latin typeface="Calibri"/>
                <a:cs typeface="Calibri"/>
              </a:rPr>
              <a:t> </a:t>
            </a:r>
            <a:r>
              <a:rPr sz="2800" dirty="0">
                <a:latin typeface="Calibri"/>
                <a:cs typeface="Calibri"/>
              </a:rPr>
              <a:t>data,</a:t>
            </a:r>
            <a:r>
              <a:rPr sz="2800" spc="-45" dirty="0">
                <a:latin typeface="Calibri"/>
                <a:cs typeface="Calibri"/>
              </a:rPr>
              <a:t> </a:t>
            </a:r>
            <a:r>
              <a:rPr sz="2800" dirty="0">
                <a:latin typeface="Calibri"/>
                <a:cs typeface="Calibri"/>
              </a:rPr>
              <a:t>y</a:t>
            </a:r>
            <a:r>
              <a:rPr sz="2800" spc="-65" dirty="0">
                <a:latin typeface="Calibri"/>
                <a:cs typeface="Calibri"/>
              </a:rPr>
              <a:t> </a:t>
            </a:r>
            <a:r>
              <a:rPr sz="2800" dirty="0">
                <a:latin typeface="Calibri"/>
                <a:cs typeface="Calibri"/>
              </a:rPr>
              <a:t>is</a:t>
            </a:r>
            <a:r>
              <a:rPr sz="2800" spc="25" dirty="0">
                <a:latin typeface="Calibri"/>
                <a:cs typeface="Calibri"/>
              </a:rPr>
              <a:t> </a:t>
            </a:r>
            <a:r>
              <a:rPr sz="2800" spc="-20" dirty="0">
                <a:latin typeface="Calibri"/>
                <a:cs typeface="Calibri"/>
              </a:rPr>
              <a:t>label</a:t>
            </a:r>
            <a:endParaRPr sz="2800">
              <a:latin typeface="Calibri"/>
              <a:cs typeface="Calibri"/>
            </a:endParaRPr>
          </a:p>
          <a:p>
            <a:pPr>
              <a:lnSpc>
                <a:spcPct val="100000"/>
              </a:lnSpc>
              <a:spcBef>
                <a:spcPts val="55"/>
              </a:spcBef>
            </a:pPr>
            <a:endParaRPr sz="3700">
              <a:latin typeface="Calibri"/>
              <a:cs typeface="Calibri"/>
            </a:endParaRPr>
          </a:p>
          <a:p>
            <a:pPr marL="12700">
              <a:lnSpc>
                <a:spcPct val="100000"/>
              </a:lnSpc>
            </a:pPr>
            <a:r>
              <a:rPr sz="2800" b="1" dirty="0">
                <a:latin typeface="Calibri"/>
                <a:cs typeface="Calibri"/>
              </a:rPr>
              <a:t>Goal</a:t>
            </a:r>
            <a:r>
              <a:rPr sz="2800" dirty="0">
                <a:latin typeface="Calibri"/>
                <a:cs typeface="Calibri"/>
              </a:rPr>
              <a:t>:</a:t>
            </a:r>
            <a:r>
              <a:rPr sz="2800" spc="-30" dirty="0">
                <a:latin typeface="Calibri"/>
                <a:cs typeface="Calibri"/>
              </a:rPr>
              <a:t> </a:t>
            </a:r>
            <a:r>
              <a:rPr sz="2800" dirty="0">
                <a:latin typeface="Calibri"/>
                <a:cs typeface="Calibri"/>
              </a:rPr>
              <a:t>Learn</a:t>
            </a:r>
            <a:r>
              <a:rPr sz="2800" spc="-5" dirty="0">
                <a:latin typeface="Calibri"/>
                <a:cs typeface="Calibri"/>
              </a:rPr>
              <a:t> </a:t>
            </a:r>
            <a:r>
              <a:rPr sz="2800" dirty="0">
                <a:latin typeface="Calibri"/>
                <a:cs typeface="Calibri"/>
              </a:rPr>
              <a:t>a</a:t>
            </a:r>
            <a:r>
              <a:rPr sz="2800" spc="35" dirty="0">
                <a:latin typeface="Calibri"/>
                <a:cs typeface="Calibri"/>
              </a:rPr>
              <a:t> </a:t>
            </a:r>
            <a:r>
              <a:rPr sz="2800" i="1" dirty="0">
                <a:latin typeface="Calibri"/>
                <a:cs typeface="Calibri"/>
              </a:rPr>
              <a:t>function</a:t>
            </a:r>
            <a:r>
              <a:rPr sz="2800" i="1" spc="-60" dirty="0">
                <a:latin typeface="Calibri"/>
                <a:cs typeface="Calibri"/>
              </a:rPr>
              <a:t> </a:t>
            </a:r>
            <a:r>
              <a:rPr sz="2800" dirty="0">
                <a:latin typeface="Calibri"/>
                <a:cs typeface="Calibri"/>
              </a:rPr>
              <a:t>to</a:t>
            </a:r>
            <a:r>
              <a:rPr sz="2800" spc="-100" dirty="0">
                <a:latin typeface="Calibri"/>
                <a:cs typeface="Calibri"/>
              </a:rPr>
              <a:t> </a:t>
            </a:r>
            <a:r>
              <a:rPr sz="2800" dirty="0">
                <a:latin typeface="Calibri"/>
                <a:cs typeface="Calibri"/>
              </a:rPr>
              <a:t>map</a:t>
            </a:r>
            <a:r>
              <a:rPr sz="2800" spc="-20" dirty="0">
                <a:latin typeface="Calibri"/>
                <a:cs typeface="Calibri"/>
              </a:rPr>
              <a:t> </a:t>
            </a:r>
            <a:r>
              <a:rPr sz="2800" dirty="0">
                <a:latin typeface="Calibri"/>
                <a:cs typeface="Calibri"/>
              </a:rPr>
              <a:t>x</a:t>
            </a:r>
            <a:r>
              <a:rPr sz="2800" spc="5" dirty="0">
                <a:latin typeface="Calibri"/>
                <a:cs typeface="Calibri"/>
              </a:rPr>
              <a:t> </a:t>
            </a:r>
            <a:r>
              <a:rPr sz="2800" dirty="0">
                <a:latin typeface="Calibri"/>
                <a:cs typeface="Calibri"/>
              </a:rPr>
              <a:t>-&gt;</a:t>
            </a:r>
            <a:r>
              <a:rPr sz="2800" spc="-20" dirty="0">
                <a:latin typeface="Calibri"/>
                <a:cs typeface="Calibri"/>
              </a:rPr>
              <a:t> </a:t>
            </a:r>
            <a:r>
              <a:rPr sz="2800" spc="-50" dirty="0">
                <a:latin typeface="Calibri"/>
                <a:cs typeface="Calibri"/>
              </a:rPr>
              <a:t>y</a:t>
            </a:r>
            <a:endParaRPr sz="2800">
              <a:latin typeface="Calibri"/>
              <a:cs typeface="Calibri"/>
            </a:endParaRPr>
          </a:p>
        </p:txBody>
      </p:sp>
      <p:sp>
        <p:nvSpPr>
          <p:cNvPr id="6" name="object 6"/>
          <p:cNvSpPr txBox="1"/>
          <p:nvPr/>
        </p:nvSpPr>
        <p:spPr>
          <a:xfrm>
            <a:off x="7771765" y="5361940"/>
            <a:ext cx="2276475" cy="452755"/>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FF0000"/>
                </a:solidFill>
                <a:latin typeface="Calibri"/>
                <a:cs typeface="Calibri"/>
              </a:rPr>
              <a:t>DOG</a:t>
            </a:r>
            <a:r>
              <a:rPr sz="2800" dirty="0">
                <a:latin typeface="Calibri"/>
                <a:cs typeface="Calibri"/>
              </a:rPr>
              <a:t>,</a:t>
            </a:r>
            <a:r>
              <a:rPr sz="2800" spc="-75" dirty="0">
                <a:latin typeface="Calibri"/>
                <a:cs typeface="Calibri"/>
              </a:rPr>
              <a:t> </a:t>
            </a:r>
            <a:r>
              <a:rPr sz="2800" b="1" dirty="0">
                <a:solidFill>
                  <a:srgbClr val="6AA84F"/>
                </a:solidFill>
                <a:latin typeface="Calibri"/>
                <a:cs typeface="Calibri"/>
              </a:rPr>
              <a:t>DOG</a:t>
            </a:r>
            <a:r>
              <a:rPr sz="2800" dirty="0">
                <a:latin typeface="Calibri"/>
                <a:cs typeface="Calibri"/>
              </a:rPr>
              <a:t>,</a:t>
            </a:r>
            <a:r>
              <a:rPr sz="2800" spc="15" dirty="0">
                <a:latin typeface="Calibri"/>
                <a:cs typeface="Calibri"/>
              </a:rPr>
              <a:t> </a:t>
            </a:r>
            <a:r>
              <a:rPr sz="2800" b="1" spc="-105" dirty="0">
                <a:solidFill>
                  <a:srgbClr val="4985E8"/>
                </a:solidFill>
                <a:latin typeface="Calibri"/>
                <a:cs typeface="Calibri"/>
              </a:rPr>
              <a:t>CAT</a:t>
            </a:r>
            <a:endParaRPr sz="2800">
              <a:latin typeface="Calibri"/>
              <a:cs typeface="Calibri"/>
            </a:endParaRPr>
          </a:p>
        </p:txBody>
      </p:sp>
      <p:sp>
        <p:nvSpPr>
          <p:cNvPr id="7" name="object 7"/>
          <p:cNvSpPr txBox="1"/>
          <p:nvPr/>
        </p:nvSpPr>
        <p:spPr>
          <a:xfrm>
            <a:off x="10683875" y="6144895"/>
            <a:ext cx="1329055" cy="147955"/>
          </a:xfrm>
          <a:prstGeom prst="rect">
            <a:avLst/>
          </a:prstGeom>
        </p:spPr>
        <p:txBody>
          <a:bodyPr vert="horz" wrap="square" lIns="0" tIns="12700" rIns="0" bIns="0" rtlCol="0">
            <a:spAutoFit/>
          </a:bodyPr>
          <a:lstStyle/>
          <a:p>
            <a:pPr marL="12700">
              <a:lnSpc>
                <a:spcPct val="100000"/>
              </a:lnSpc>
              <a:spcBef>
                <a:spcPts val="100"/>
              </a:spcBef>
            </a:pPr>
            <a:r>
              <a:rPr sz="800" u="heavy" spc="-10" dirty="0">
                <a:solidFill>
                  <a:srgbClr val="0462C1"/>
                </a:solidFill>
                <a:uFill>
                  <a:solidFill>
                    <a:srgbClr val="0462C1"/>
                  </a:solidFill>
                </a:uFill>
                <a:latin typeface="Calibri"/>
                <a:cs typeface="Calibri"/>
              </a:rPr>
              <a:t>This</a:t>
            </a:r>
            <a:r>
              <a:rPr sz="800" u="heavy" spc="-40" dirty="0">
                <a:solidFill>
                  <a:srgbClr val="0462C1"/>
                </a:solidFill>
                <a:uFill>
                  <a:solidFill>
                    <a:srgbClr val="0462C1"/>
                  </a:solidFill>
                </a:uFill>
                <a:latin typeface="Calibri"/>
                <a:cs typeface="Calibri"/>
              </a:rPr>
              <a:t> </a:t>
            </a:r>
            <a:r>
              <a:rPr sz="800" u="heavy" dirty="0">
                <a:solidFill>
                  <a:srgbClr val="0462C1"/>
                </a:solidFill>
                <a:uFill>
                  <a:solidFill>
                    <a:srgbClr val="0462C1"/>
                  </a:solidFill>
                </a:uFill>
                <a:latin typeface="Calibri"/>
                <a:cs typeface="Calibri"/>
              </a:rPr>
              <a:t>image</a:t>
            </a:r>
            <a:r>
              <a:rPr sz="800" spc="-40" dirty="0">
                <a:solidFill>
                  <a:srgbClr val="0462C1"/>
                </a:solidFill>
                <a:latin typeface="Calibri"/>
                <a:cs typeface="Calibri"/>
              </a:rPr>
              <a:t> </a:t>
            </a:r>
            <a:r>
              <a:rPr sz="800" dirty="0">
                <a:solidFill>
                  <a:srgbClr val="999999"/>
                </a:solidFill>
                <a:latin typeface="Calibri"/>
                <a:cs typeface="Calibri"/>
              </a:rPr>
              <a:t>is</a:t>
            </a:r>
            <a:r>
              <a:rPr sz="800" spc="-40" dirty="0">
                <a:solidFill>
                  <a:srgbClr val="999999"/>
                </a:solidFill>
                <a:latin typeface="Calibri"/>
                <a:cs typeface="Calibri"/>
              </a:rPr>
              <a:t> </a:t>
            </a:r>
            <a:r>
              <a:rPr sz="800" u="heavy" dirty="0">
                <a:solidFill>
                  <a:srgbClr val="0462C1"/>
                </a:solidFill>
                <a:uFill>
                  <a:solidFill>
                    <a:srgbClr val="0462C1"/>
                  </a:solidFill>
                </a:uFill>
                <a:latin typeface="Calibri"/>
                <a:cs typeface="Calibri"/>
              </a:rPr>
              <a:t>CC0</a:t>
            </a:r>
            <a:r>
              <a:rPr sz="800" u="heavy" spc="20" dirty="0">
                <a:solidFill>
                  <a:srgbClr val="0462C1"/>
                </a:solidFill>
                <a:uFill>
                  <a:solidFill>
                    <a:srgbClr val="0462C1"/>
                  </a:solidFill>
                </a:uFill>
                <a:latin typeface="Calibri"/>
                <a:cs typeface="Calibri"/>
              </a:rPr>
              <a:t> </a:t>
            </a:r>
            <a:r>
              <a:rPr sz="800" u="heavy" spc="-10" dirty="0">
                <a:solidFill>
                  <a:srgbClr val="0462C1"/>
                </a:solidFill>
                <a:uFill>
                  <a:solidFill>
                    <a:srgbClr val="0462C1"/>
                  </a:solidFill>
                </a:uFill>
                <a:latin typeface="Calibri"/>
                <a:cs typeface="Calibri"/>
              </a:rPr>
              <a:t>public</a:t>
            </a:r>
            <a:r>
              <a:rPr sz="800" u="heavy" spc="70" dirty="0">
                <a:solidFill>
                  <a:srgbClr val="0462C1"/>
                </a:solidFill>
                <a:uFill>
                  <a:solidFill>
                    <a:srgbClr val="0462C1"/>
                  </a:solidFill>
                </a:uFill>
                <a:latin typeface="Calibri"/>
                <a:cs typeface="Calibri"/>
              </a:rPr>
              <a:t> </a:t>
            </a:r>
            <a:r>
              <a:rPr sz="800" u="heavy" spc="-10" dirty="0">
                <a:solidFill>
                  <a:srgbClr val="0462C1"/>
                </a:solidFill>
                <a:uFill>
                  <a:solidFill>
                    <a:srgbClr val="0462C1"/>
                  </a:solidFill>
                </a:uFill>
                <a:latin typeface="Calibri"/>
                <a:cs typeface="Calibri"/>
              </a:rPr>
              <a:t>domain</a:t>
            </a:r>
            <a:endParaRPr sz="8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5365750" cy="1369060"/>
          </a:xfrm>
          <a:prstGeom prst="rect">
            <a:avLst/>
          </a:prstGeom>
        </p:spPr>
        <p:txBody>
          <a:bodyPr vert="horz" wrap="square" lIns="0" tIns="13335" rIns="0" bIns="0" rtlCol="0">
            <a:spAutoFit/>
          </a:bodyPr>
          <a:lstStyle/>
          <a:p>
            <a:pPr marL="12700" marR="5080">
              <a:lnSpc>
                <a:spcPct val="100000"/>
              </a:lnSpc>
              <a:spcBef>
                <a:spcPts val="105"/>
              </a:spcBef>
            </a:pPr>
            <a:r>
              <a:rPr spc="-130" dirty="0"/>
              <a:t>Taxonomy</a:t>
            </a:r>
            <a:r>
              <a:rPr spc="-60" dirty="0"/>
              <a:t> </a:t>
            </a:r>
            <a:r>
              <a:rPr dirty="0"/>
              <a:t>of</a:t>
            </a:r>
            <a:r>
              <a:rPr spc="-145" dirty="0"/>
              <a:t> </a:t>
            </a:r>
            <a:r>
              <a:rPr spc="-25" dirty="0"/>
              <a:t>Generative </a:t>
            </a:r>
            <a:r>
              <a:rPr spc="-10" dirty="0"/>
              <a:t>Models</a:t>
            </a:r>
          </a:p>
        </p:txBody>
      </p:sp>
      <p:sp>
        <p:nvSpPr>
          <p:cNvPr id="3" name="object 3"/>
          <p:cNvSpPr txBox="1"/>
          <p:nvPr/>
        </p:nvSpPr>
        <p:spPr>
          <a:xfrm>
            <a:off x="4384040" y="1386839"/>
            <a:ext cx="3159760" cy="528320"/>
          </a:xfrm>
          <a:prstGeom prst="rect">
            <a:avLst/>
          </a:prstGeom>
          <a:solidFill>
            <a:srgbClr val="C8DAF8"/>
          </a:solidFill>
          <a:ln w="9525">
            <a:solidFill>
              <a:srgbClr val="44536A"/>
            </a:solidFill>
          </a:ln>
        </p:spPr>
        <p:txBody>
          <a:bodyPr vert="horz" wrap="square" lIns="0" tIns="33655" rIns="0" bIns="0" rtlCol="0">
            <a:spAutoFit/>
          </a:bodyPr>
          <a:lstStyle/>
          <a:p>
            <a:pPr marL="382905">
              <a:lnSpc>
                <a:spcPct val="100000"/>
              </a:lnSpc>
              <a:spcBef>
                <a:spcPts val="265"/>
              </a:spcBef>
            </a:pPr>
            <a:r>
              <a:rPr sz="2400" b="1" spc="-20" dirty="0">
                <a:latin typeface="Calibri"/>
                <a:cs typeface="Calibri"/>
              </a:rPr>
              <a:t>Generative</a:t>
            </a:r>
            <a:r>
              <a:rPr sz="2400" b="1" spc="-45" dirty="0">
                <a:latin typeface="Calibri"/>
                <a:cs typeface="Calibri"/>
              </a:rPr>
              <a:t> </a:t>
            </a:r>
            <a:r>
              <a:rPr sz="2400" b="1" spc="-10" dirty="0">
                <a:latin typeface="Calibri"/>
                <a:cs typeface="Calibri"/>
              </a:rPr>
              <a:t>models</a:t>
            </a:r>
            <a:endParaRPr sz="2400">
              <a:latin typeface="Calibri"/>
              <a:cs typeface="Calibri"/>
            </a:endParaRPr>
          </a:p>
        </p:txBody>
      </p:sp>
      <p:sp>
        <p:nvSpPr>
          <p:cNvPr id="4" name="object 4"/>
          <p:cNvSpPr txBox="1"/>
          <p:nvPr/>
        </p:nvSpPr>
        <p:spPr>
          <a:xfrm>
            <a:off x="706119" y="2321560"/>
            <a:ext cx="3159760" cy="528320"/>
          </a:xfrm>
          <a:prstGeom prst="rect">
            <a:avLst/>
          </a:prstGeom>
          <a:solidFill>
            <a:srgbClr val="C8DAF8"/>
          </a:solidFill>
          <a:ln w="9525">
            <a:solidFill>
              <a:srgbClr val="44536A"/>
            </a:solidFill>
          </a:ln>
        </p:spPr>
        <p:txBody>
          <a:bodyPr vert="horz" wrap="square" lIns="0" tIns="36195" rIns="0" bIns="0" rtlCol="0">
            <a:spAutoFit/>
          </a:bodyPr>
          <a:lstStyle/>
          <a:p>
            <a:pPr marL="650875">
              <a:lnSpc>
                <a:spcPct val="100000"/>
              </a:lnSpc>
              <a:spcBef>
                <a:spcPts val="285"/>
              </a:spcBef>
            </a:pPr>
            <a:r>
              <a:rPr sz="2400" dirty="0">
                <a:latin typeface="Calibri"/>
                <a:cs typeface="Calibri"/>
              </a:rPr>
              <a:t>Explicit</a:t>
            </a:r>
            <a:r>
              <a:rPr sz="2400" spc="-65" dirty="0">
                <a:latin typeface="Calibri"/>
                <a:cs typeface="Calibri"/>
              </a:rPr>
              <a:t> </a:t>
            </a:r>
            <a:r>
              <a:rPr sz="2400" spc="-10" dirty="0">
                <a:latin typeface="Calibri"/>
                <a:cs typeface="Calibri"/>
              </a:rPr>
              <a:t>density</a:t>
            </a:r>
            <a:endParaRPr sz="2400">
              <a:latin typeface="Calibri"/>
              <a:cs typeface="Calibri"/>
            </a:endParaRPr>
          </a:p>
        </p:txBody>
      </p:sp>
      <p:sp>
        <p:nvSpPr>
          <p:cNvPr id="5" name="object 5"/>
          <p:cNvSpPr txBox="1"/>
          <p:nvPr/>
        </p:nvSpPr>
        <p:spPr>
          <a:xfrm>
            <a:off x="7218680" y="2331720"/>
            <a:ext cx="2225040" cy="518159"/>
          </a:xfrm>
          <a:prstGeom prst="rect">
            <a:avLst/>
          </a:prstGeom>
          <a:solidFill>
            <a:srgbClr val="C8DAF8"/>
          </a:solidFill>
          <a:ln w="9525">
            <a:solidFill>
              <a:srgbClr val="44536A"/>
            </a:solidFill>
          </a:ln>
        </p:spPr>
        <p:txBody>
          <a:bodyPr vert="horz" wrap="square" lIns="0" tIns="28575" rIns="0" bIns="0" rtlCol="0">
            <a:spAutoFit/>
          </a:bodyPr>
          <a:lstStyle/>
          <a:p>
            <a:pPr marL="166370">
              <a:lnSpc>
                <a:spcPct val="100000"/>
              </a:lnSpc>
              <a:spcBef>
                <a:spcPts val="225"/>
              </a:spcBef>
            </a:pPr>
            <a:r>
              <a:rPr sz="2400" dirty="0">
                <a:latin typeface="Calibri"/>
                <a:cs typeface="Calibri"/>
              </a:rPr>
              <a:t>Implicit</a:t>
            </a:r>
            <a:r>
              <a:rPr sz="2400" spc="-50" dirty="0">
                <a:latin typeface="Calibri"/>
                <a:cs typeface="Calibri"/>
              </a:rPr>
              <a:t> </a:t>
            </a:r>
            <a:r>
              <a:rPr sz="2400" spc="-10" dirty="0">
                <a:latin typeface="Calibri"/>
                <a:cs typeface="Calibri"/>
              </a:rPr>
              <a:t>density</a:t>
            </a:r>
            <a:endParaRPr sz="2400">
              <a:latin typeface="Calibri"/>
              <a:cs typeface="Calibri"/>
            </a:endParaRPr>
          </a:p>
        </p:txBody>
      </p:sp>
      <p:sp>
        <p:nvSpPr>
          <p:cNvPr id="6" name="object 6"/>
          <p:cNvSpPr txBox="1"/>
          <p:nvPr/>
        </p:nvSpPr>
        <p:spPr>
          <a:xfrm>
            <a:off x="309879" y="3368040"/>
            <a:ext cx="2346960" cy="528320"/>
          </a:xfrm>
          <a:prstGeom prst="rect">
            <a:avLst/>
          </a:prstGeom>
          <a:solidFill>
            <a:srgbClr val="C8DAF8"/>
          </a:solidFill>
          <a:ln w="9525">
            <a:solidFill>
              <a:srgbClr val="44536A"/>
            </a:solidFill>
          </a:ln>
        </p:spPr>
        <p:txBody>
          <a:bodyPr vert="horz" wrap="square" lIns="0" tIns="33655" rIns="0" bIns="0" rtlCol="0">
            <a:spAutoFit/>
          </a:bodyPr>
          <a:lstStyle/>
          <a:p>
            <a:pPr marL="116839">
              <a:lnSpc>
                <a:spcPct val="100000"/>
              </a:lnSpc>
              <a:spcBef>
                <a:spcPts val="265"/>
              </a:spcBef>
            </a:pPr>
            <a:r>
              <a:rPr sz="2400" spc="-40" dirty="0">
                <a:latin typeface="Calibri"/>
                <a:cs typeface="Calibri"/>
              </a:rPr>
              <a:t>Tractable</a:t>
            </a:r>
            <a:r>
              <a:rPr sz="2400" spc="-145" dirty="0">
                <a:latin typeface="Calibri"/>
                <a:cs typeface="Calibri"/>
              </a:rPr>
              <a:t> </a:t>
            </a:r>
            <a:r>
              <a:rPr sz="2400" spc="-10" dirty="0">
                <a:latin typeface="Calibri"/>
                <a:cs typeface="Calibri"/>
              </a:rPr>
              <a:t>density</a:t>
            </a:r>
            <a:endParaRPr sz="2400">
              <a:latin typeface="Calibri"/>
              <a:cs typeface="Calibri"/>
            </a:endParaRPr>
          </a:p>
        </p:txBody>
      </p:sp>
      <p:sp>
        <p:nvSpPr>
          <p:cNvPr id="7" name="object 7"/>
          <p:cNvSpPr txBox="1"/>
          <p:nvPr/>
        </p:nvSpPr>
        <p:spPr>
          <a:xfrm>
            <a:off x="3378200" y="3368040"/>
            <a:ext cx="2844800" cy="528320"/>
          </a:xfrm>
          <a:prstGeom prst="rect">
            <a:avLst/>
          </a:prstGeom>
          <a:solidFill>
            <a:srgbClr val="C8DAF8"/>
          </a:solidFill>
          <a:ln w="9525">
            <a:solidFill>
              <a:srgbClr val="44536A"/>
            </a:solidFill>
          </a:ln>
        </p:spPr>
        <p:txBody>
          <a:bodyPr vert="horz" wrap="square" lIns="0" tIns="33655" rIns="0" bIns="0" rtlCol="0">
            <a:spAutoFit/>
          </a:bodyPr>
          <a:lstStyle/>
          <a:p>
            <a:pPr marL="141605">
              <a:lnSpc>
                <a:spcPct val="100000"/>
              </a:lnSpc>
              <a:spcBef>
                <a:spcPts val="265"/>
              </a:spcBef>
            </a:pPr>
            <a:r>
              <a:rPr sz="2400" spc="-20" dirty="0">
                <a:latin typeface="Calibri"/>
                <a:cs typeface="Calibri"/>
              </a:rPr>
              <a:t>Approximate</a:t>
            </a:r>
            <a:r>
              <a:rPr sz="2400" spc="-150" dirty="0">
                <a:latin typeface="Calibri"/>
                <a:cs typeface="Calibri"/>
              </a:rPr>
              <a:t> </a:t>
            </a:r>
            <a:r>
              <a:rPr sz="2400" spc="-10" dirty="0">
                <a:latin typeface="Calibri"/>
                <a:cs typeface="Calibri"/>
              </a:rPr>
              <a:t>density</a:t>
            </a:r>
            <a:endParaRPr sz="2400">
              <a:latin typeface="Calibri"/>
              <a:cs typeface="Calibri"/>
            </a:endParaRPr>
          </a:p>
        </p:txBody>
      </p:sp>
      <p:sp>
        <p:nvSpPr>
          <p:cNvPr id="8" name="object 8"/>
          <p:cNvSpPr txBox="1"/>
          <p:nvPr/>
        </p:nvSpPr>
        <p:spPr>
          <a:xfrm>
            <a:off x="3307079" y="4800600"/>
            <a:ext cx="2316480" cy="528320"/>
          </a:xfrm>
          <a:prstGeom prst="rect">
            <a:avLst/>
          </a:prstGeom>
          <a:solidFill>
            <a:srgbClr val="C8DAF8"/>
          </a:solidFill>
          <a:ln w="9525">
            <a:solidFill>
              <a:srgbClr val="44536A"/>
            </a:solidFill>
          </a:ln>
        </p:spPr>
        <p:txBody>
          <a:bodyPr vert="horz" wrap="square" lIns="0" tIns="35560" rIns="0" bIns="0" rtlCol="0">
            <a:spAutoFit/>
          </a:bodyPr>
          <a:lstStyle/>
          <a:p>
            <a:pPr marL="490220">
              <a:lnSpc>
                <a:spcPct val="100000"/>
              </a:lnSpc>
              <a:spcBef>
                <a:spcPts val="280"/>
              </a:spcBef>
            </a:pPr>
            <a:r>
              <a:rPr sz="2400" spc="-10" dirty="0">
                <a:latin typeface="Calibri"/>
                <a:cs typeface="Calibri"/>
              </a:rPr>
              <a:t>Variational</a:t>
            </a:r>
            <a:endParaRPr sz="2400">
              <a:latin typeface="Calibri"/>
              <a:cs typeface="Calibri"/>
            </a:endParaRPr>
          </a:p>
        </p:txBody>
      </p:sp>
      <p:sp>
        <p:nvSpPr>
          <p:cNvPr id="9" name="object 9"/>
          <p:cNvSpPr txBox="1"/>
          <p:nvPr/>
        </p:nvSpPr>
        <p:spPr>
          <a:xfrm>
            <a:off x="5958840" y="4800600"/>
            <a:ext cx="2814320" cy="528320"/>
          </a:xfrm>
          <a:prstGeom prst="rect">
            <a:avLst/>
          </a:prstGeom>
          <a:solidFill>
            <a:srgbClr val="C8DAF8"/>
          </a:solidFill>
          <a:ln w="9525">
            <a:solidFill>
              <a:srgbClr val="44536A"/>
            </a:solidFill>
          </a:ln>
        </p:spPr>
        <p:txBody>
          <a:bodyPr vert="horz" wrap="square" lIns="0" tIns="35560" rIns="0" bIns="0" rtlCol="0">
            <a:spAutoFit/>
          </a:bodyPr>
          <a:lstStyle/>
          <a:p>
            <a:pPr marL="558165">
              <a:lnSpc>
                <a:spcPct val="100000"/>
              </a:lnSpc>
              <a:spcBef>
                <a:spcPts val="280"/>
              </a:spcBef>
            </a:pPr>
            <a:r>
              <a:rPr sz="2400" spc="-20" dirty="0">
                <a:latin typeface="Calibri"/>
                <a:cs typeface="Calibri"/>
              </a:rPr>
              <a:t>Markov</a:t>
            </a:r>
            <a:r>
              <a:rPr sz="2400" spc="-85" dirty="0">
                <a:latin typeface="Calibri"/>
                <a:cs typeface="Calibri"/>
              </a:rPr>
              <a:t> </a:t>
            </a:r>
            <a:r>
              <a:rPr sz="2400" spc="-10" dirty="0">
                <a:latin typeface="Calibri"/>
                <a:cs typeface="Calibri"/>
              </a:rPr>
              <a:t>Chain</a:t>
            </a:r>
            <a:endParaRPr sz="2400">
              <a:latin typeface="Calibri"/>
              <a:cs typeface="Calibri"/>
            </a:endParaRPr>
          </a:p>
        </p:txBody>
      </p:sp>
      <p:grpSp>
        <p:nvGrpSpPr>
          <p:cNvPr id="10" name="object 10"/>
          <p:cNvGrpSpPr/>
          <p:nvPr/>
        </p:nvGrpSpPr>
        <p:grpSpPr>
          <a:xfrm>
            <a:off x="1473200" y="2834639"/>
            <a:ext cx="812800" cy="528320"/>
            <a:chOff x="1473200" y="2834639"/>
            <a:chExt cx="812800" cy="528320"/>
          </a:xfrm>
        </p:grpSpPr>
        <p:pic>
          <p:nvPicPr>
            <p:cNvPr id="11" name="object 11"/>
            <p:cNvPicPr/>
            <p:nvPr/>
          </p:nvPicPr>
          <p:blipFill>
            <a:blip r:embed="rId2" cstate="print"/>
            <a:stretch>
              <a:fillRect/>
            </a:stretch>
          </p:blipFill>
          <p:spPr>
            <a:xfrm>
              <a:off x="1473200" y="3289299"/>
              <a:ext cx="84709" cy="73533"/>
            </a:xfrm>
            <a:prstGeom prst="rect">
              <a:avLst/>
            </a:prstGeom>
          </p:spPr>
        </p:pic>
        <p:sp>
          <p:nvSpPr>
            <p:cNvPr id="12" name="object 12"/>
            <p:cNvSpPr/>
            <p:nvPr/>
          </p:nvSpPr>
          <p:spPr>
            <a:xfrm>
              <a:off x="1532127" y="2834639"/>
              <a:ext cx="753745" cy="495300"/>
            </a:xfrm>
            <a:custGeom>
              <a:avLst/>
              <a:gdLst/>
              <a:ahLst/>
              <a:cxnLst/>
              <a:rect l="l" t="t" r="r" b="b"/>
              <a:pathLst>
                <a:path w="753744" h="495300">
                  <a:moveTo>
                    <a:pt x="743204" y="0"/>
                  </a:moveTo>
                  <a:lnTo>
                    <a:pt x="0" y="478789"/>
                  </a:lnTo>
                  <a:lnTo>
                    <a:pt x="10287" y="494919"/>
                  </a:lnTo>
                  <a:lnTo>
                    <a:pt x="753491" y="16001"/>
                  </a:lnTo>
                  <a:lnTo>
                    <a:pt x="743204" y="0"/>
                  </a:lnTo>
                  <a:close/>
                </a:path>
              </a:pathLst>
            </a:custGeom>
            <a:solidFill>
              <a:srgbClr val="44536A"/>
            </a:solidFill>
          </p:spPr>
          <p:txBody>
            <a:bodyPr wrap="square" lIns="0" tIns="0" rIns="0" bIns="0" rtlCol="0"/>
            <a:lstStyle/>
            <a:p>
              <a:endParaRPr/>
            </a:p>
          </p:txBody>
        </p:sp>
      </p:grpSp>
      <p:grpSp>
        <p:nvGrpSpPr>
          <p:cNvPr id="13" name="object 13"/>
          <p:cNvGrpSpPr/>
          <p:nvPr/>
        </p:nvGrpSpPr>
        <p:grpSpPr>
          <a:xfrm>
            <a:off x="2570479" y="2834639"/>
            <a:ext cx="2225040" cy="548640"/>
            <a:chOff x="2570479" y="2834639"/>
            <a:chExt cx="2225040" cy="548640"/>
          </a:xfrm>
        </p:grpSpPr>
        <p:pic>
          <p:nvPicPr>
            <p:cNvPr id="14" name="object 14"/>
            <p:cNvPicPr/>
            <p:nvPr/>
          </p:nvPicPr>
          <p:blipFill>
            <a:blip r:embed="rId3" cstate="print"/>
            <a:stretch>
              <a:fillRect/>
            </a:stretch>
          </p:blipFill>
          <p:spPr>
            <a:xfrm>
              <a:off x="4712207" y="3308476"/>
              <a:ext cx="82930" cy="74295"/>
            </a:xfrm>
            <a:prstGeom prst="rect">
              <a:avLst/>
            </a:prstGeom>
          </p:spPr>
        </p:pic>
        <p:sp>
          <p:nvSpPr>
            <p:cNvPr id="15" name="object 15"/>
            <p:cNvSpPr/>
            <p:nvPr/>
          </p:nvSpPr>
          <p:spPr>
            <a:xfrm>
              <a:off x="2570479" y="2834639"/>
              <a:ext cx="2152650" cy="520700"/>
            </a:xfrm>
            <a:custGeom>
              <a:avLst/>
              <a:gdLst/>
              <a:ahLst/>
              <a:cxnLst/>
              <a:rect l="l" t="t" r="r" b="b"/>
              <a:pathLst>
                <a:path w="2152650" h="520700">
                  <a:moveTo>
                    <a:pt x="4318" y="0"/>
                  </a:moveTo>
                  <a:lnTo>
                    <a:pt x="0" y="18542"/>
                  </a:lnTo>
                  <a:lnTo>
                    <a:pt x="2148205" y="520319"/>
                  </a:lnTo>
                  <a:lnTo>
                    <a:pt x="2152649" y="501776"/>
                  </a:lnTo>
                  <a:lnTo>
                    <a:pt x="4318" y="0"/>
                  </a:lnTo>
                  <a:close/>
                </a:path>
              </a:pathLst>
            </a:custGeom>
            <a:solidFill>
              <a:srgbClr val="44536A"/>
            </a:solidFill>
          </p:spPr>
          <p:txBody>
            <a:bodyPr wrap="square" lIns="0" tIns="0" rIns="0" bIns="0" rtlCol="0"/>
            <a:lstStyle/>
            <a:p>
              <a:endParaRPr/>
            </a:p>
          </p:txBody>
        </p:sp>
      </p:grpSp>
      <p:grpSp>
        <p:nvGrpSpPr>
          <p:cNvPr id="16" name="object 16"/>
          <p:cNvGrpSpPr/>
          <p:nvPr/>
        </p:nvGrpSpPr>
        <p:grpSpPr>
          <a:xfrm>
            <a:off x="2286000" y="1899920"/>
            <a:ext cx="2743200" cy="447040"/>
            <a:chOff x="2286000" y="1899920"/>
            <a:chExt cx="2743200" cy="447040"/>
          </a:xfrm>
        </p:grpSpPr>
        <p:pic>
          <p:nvPicPr>
            <p:cNvPr id="17" name="object 17"/>
            <p:cNvPicPr/>
            <p:nvPr/>
          </p:nvPicPr>
          <p:blipFill>
            <a:blip r:embed="rId4" cstate="print"/>
            <a:stretch>
              <a:fillRect/>
            </a:stretch>
          </p:blipFill>
          <p:spPr>
            <a:xfrm>
              <a:off x="2286000" y="2271014"/>
              <a:ext cx="81025" cy="75691"/>
            </a:xfrm>
            <a:prstGeom prst="rect">
              <a:avLst/>
            </a:prstGeom>
          </p:spPr>
        </p:pic>
        <p:sp>
          <p:nvSpPr>
            <p:cNvPr id="18" name="object 18"/>
            <p:cNvSpPr/>
            <p:nvPr/>
          </p:nvSpPr>
          <p:spPr>
            <a:xfrm>
              <a:off x="2360040" y="1899920"/>
              <a:ext cx="2668905" cy="418465"/>
            </a:xfrm>
            <a:custGeom>
              <a:avLst/>
              <a:gdLst/>
              <a:ahLst/>
              <a:cxnLst/>
              <a:rect l="l" t="t" r="r" b="b"/>
              <a:pathLst>
                <a:path w="2668904" h="418464">
                  <a:moveTo>
                    <a:pt x="2665857" y="0"/>
                  </a:moveTo>
                  <a:lnTo>
                    <a:pt x="0" y="399541"/>
                  </a:lnTo>
                  <a:lnTo>
                    <a:pt x="2793" y="418464"/>
                  </a:lnTo>
                  <a:lnTo>
                    <a:pt x="2668650" y="18922"/>
                  </a:lnTo>
                  <a:lnTo>
                    <a:pt x="2665857" y="0"/>
                  </a:lnTo>
                  <a:close/>
                </a:path>
              </a:pathLst>
            </a:custGeom>
            <a:solidFill>
              <a:srgbClr val="44536A"/>
            </a:solidFill>
          </p:spPr>
          <p:txBody>
            <a:bodyPr wrap="square" lIns="0" tIns="0" rIns="0" bIns="0" rtlCol="0"/>
            <a:lstStyle/>
            <a:p>
              <a:endParaRPr/>
            </a:p>
          </p:txBody>
        </p:sp>
      </p:grpSp>
      <p:grpSp>
        <p:nvGrpSpPr>
          <p:cNvPr id="19" name="object 19"/>
          <p:cNvGrpSpPr/>
          <p:nvPr/>
        </p:nvGrpSpPr>
        <p:grpSpPr>
          <a:xfrm>
            <a:off x="5953759" y="1899920"/>
            <a:ext cx="2377440" cy="447040"/>
            <a:chOff x="5953759" y="1899920"/>
            <a:chExt cx="2377440" cy="447040"/>
          </a:xfrm>
        </p:grpSpPr>
        <p:pic>
          <p:nvPicPr>
            <p:cNvPr id="20" name="object 20"/>
            <p:cNvPicPr/>
            <p:nvPr/>
          </p:nvPicPr>
          <p:blipFill>
            <a:blip r:embed="rId5" cstate="print"/>
            <a:stretch>
              <a:fillRect/>
            </a:stretch>
          </p:blipFill>
          <p:spPr>
            <a:xfrm>
              <a:off x="8249284" y="2271649"/>
              <a:ext cx="81915" cy="74929"/>
            </a:xfrm>
            <a:prstGeom prst="rect">
              <a:avLst/>
            </a:prstGeom>
          </p:spPr>
        </p:pic>
        <p:sp>
          <p:nvSpPr>
            <p:cNvPr id="21" name="object 21"/>
            <p:cNvSpPr/>
            <p:nvPr/>
          </p:nvSpPr>
          <p:spPr>
            <a:xfrm>
              <a:off x="5953759" y="1899920"/>
              <a:ext cx="2303780" cy="419100"/>
            </a:xfrm>
            <a:custGeom>
              <a:avLst/>
              <a:gdLst/>
              <a:ahLst/>
              <a:cxnLst/>
              <a:rect l="l" t="t" r="r" b="b"/>
              <a:pathLst>
                <a:path w="2303779" h="419100">
                  <a:moveTo>
                    <a:pt x="3301" y="0"/>
                  </a:moveTo>
                  <a:lnTo>
                    <a:pt x="0" y="18668"/>
                  </a:lnTo>
                  <a:lnTo>
                    <a:pt x="2300478" y="418591"/>
                  </a:lnTo>
                  <a:lnTo>
                    <a:pt x="2303780" y="399795"/>
                  </a:lnTo>
                  <a:lnTo>
                    <a:pt x="3301" y="0"/>
                  </a:lnTo>
                  <a:close/>
                </a:path>
              </a:pathLst>
            </a:custGeom>
            <a:solidFill>
              <a:srgbClr val="44536A"/>
            </a:solidFill>
          </p:spPr>
          <p:txBody>
            <a:bodyPr wrap="square" lIns="0" tIns="0" rIns="0" bIns="0" rtlCol="0"/>
            <a:lstStyle/>
            <a:p>
              <a:endParaRPr/>
            </a:p>
          </p:txBody>
        </p:sp>
      </p:grpSp>
      <p:sp>
        <p:nvSpPr>
          <p:cNvPr id="22" name="object 22"/>
          <p:cNvSpPr/>
          <p:nvPr/>
        </p:nvSpPr>
        <p:spPr>
          <a:xfrm>
            <a:off x="4450079" y="3881120"/>
            <a:ext cx="2905760" cy="924560"/>
          </a:xfrm>
          <a:custGeom>
            <a:avLst/>
            <a:gdLst/>
            <a:ahLst/>
            <a:cxnLst/>
            <a:rect l="l" t="t" r="r" b="b"/>
            <a:pathLst>
              <a:path w="2905759" h="924560">
                <a:moveTo>
                  <a:pt x="347091" y="0"/>
                </a:moveTo>
                <a:lnTo>
                  <a:pt x="343916" y="9016"/>
                </a:lnTo>
                <a:lnTo>
                  <a:pt x="335025" y="5714"/>
                </a:lnTo>
                <a:lnTo>
                  <a:pt x="26797" y="839215"/>
                </a:lnTo>
                <a:lnTo>
                  <a:pt x="0" y="829309"/>
                </a:lnTo>
                <a:lnTo>
                  <a:pt x="9398" y="913764"/>
                </a:lnTo>
                <a:lnTo>
                  <a:pt x="71500" y="855598"/>
                </a:lnTo>
                <a:lnTo>
                  <a:pt x="44704" y="845819"/>
                </a:lnTo>
                <a:lnTo>
                  <a:pt x="349631" y="21081"/>
                </a:lnTo>
                <a:lnTo>
                  <a:pt x="2830829" y="897381"/>
                </a:lnTo>
                <a:lnTo>
                  <a:pt x="2821304" y="924305"/>
                </a:lnTo>
                <a:lnTo>
                  <a:pt x="2905760" y="913764"/>
                </a:lnTo>
                <a:lnTo>
                  <a:pt x="2846704" y="852550"/>
                </a:lnTo>
                <a:lnTo>
                  <a:pt x="2837179" y="879474"/>
                </a:lnTo>
                <a:lnTo>
                  <a:pt x="347091" y="0"/>
                </a:lnTo>
                <a:close/>
              </a:path>
            </a:pathLst>
          </a:custGeom>
          <a:solidFill>
            <a:srgbClr val="44536A"/>
          </a:solidFill>
        </p:spPr>
        <p:txBody>
          <a:bodyPr wrap="square" lIns="0" tIns="0" rIns="0" bIns="0" rtlCol="0"/>
          <a:lstStyle/>
          <a:p>
            <a:endParaRPr/>
          </a:p>
        </p:txBody>
      </p:sp>
      <p:sp>
        <p:nvSpPr>
          <p:cNvPr id="23" name="object 23"/>
          <p:cNvSpPr txBox="1"/>
          <p:nvPr/>
        </p:nvSpPr>
        <p:spPr>
          <a:xfrm>
            <a:off x="375602" y="3983037"/>
            <a:ext cx="1840864"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Calibri"/>
                <a:cs typeface="Calibri"/>
              </a:rPr>
              <a:t>Can</a:t>
            </a:r>
            <a:r>
              <a:rPr sz="2000" spc="20" dirty="0">
                <a:latin typeface="Calibri"/>
                <a:cs typeface="Calibri"/>
              </a:rPr>
              <a:t> </a:t>
            </a:r>
            <a:r>
              <a:rPr sz="2000" spc="-10" dirty="0">
                <a:latin typeface="Calibri"/>
                <a:cs typeface="Calibri"/>
              </a:rPr>
              <a:t>compute</a:t>
            </a:r>
            <a:r>
              <a:rPr sz="2000" spc="-95" dirty="0">
                <a:latin typeface="Calibri"/>
                <a:cs typeface="Calibri"/>
              </a:rPr>
              <a:t> </a:t>
            </a:r>
            <a:r>
              <a:rPr sz="2000" spc="-20" dirty="0">
                <a:latin typeface="Calibri"/>
                <a:cs typeface="Calibri"/>
              </a:rPr>
              <a:t>p(x)</a:t>
            </a:r>
            <a:endParaRPr sz="2000">
              <a:latin typeface="Calibri"/>
              <a:cs typeface="Calibri"/>
            </a:endParaRPr>
          </a:p>
        </p:txBody>
      </p:sp>
      <p:sp>
        <p:nvSpPr>
          <p:cNvPr id="24" name="object 24"/>
          <p:cNvSpPr txBox="1"/>
          <p:nvPr/>
        </p:nvSpPr>
        <p:spPr>
          <a:xfrm>
            <a:off x="375602" y="4287901"/>
            <a:ext cx="2038350" cy="1564640"/>
          </a:xfrm>
          <a:prstGeom prst="rect">
            <a:avLst/>
          </a:prstGeom>
        </p:spPr>
        <p:txBody>
          <a:bodyPr vert="horz" wrap="square" lIns="0" tIns="13335" rIns="0" bIns="0" rtlCol="0">
            <a:spAutoFit/>
          </a:bodyPr>
          <a:lstStyle/>
          <a:p>
            <a:pPr marL="449580" indent="-437515">
              <a:lnSpc>
                <a:spcPct val="100000"/>
              </a:lnSpc>
              <a:spcBef>
                <a:spcPts val="105"/>
              </a:spcBef>
              <a:buSzPct val="75000"/>
              <a:buChar char="-"/>
              <a:tabLst>
                <a:tab pos="449580" algn="l"/>
                <a:tab pos="450215" algn="l"/>
              </a:tabLst>
            </a:pPr>
            <a:r>
              <a:rPr sz="2000" spc="-10" dirty="0">
                <a:latin typeface="Calibri"/>
                <a:cs typeface="Calibri"/>
              </a:rPr>
              <a:t>Autoregressive</a:t>
            </a:r>
            <a:endParaRPr sz="2000">
              <a:latin typeface="Calibri"/>
              <a:cs typeface="Calibri"/>
            </a:endParaRPr>
          </a:p>
          <a:p>
            <a:pPr marL="449580" indent="-437515">
              <a:lnSpc>
                <a:spcPct val="100000"/>
              </a:lnSpc>
              <a:spcBef>
                <a:spcPts val="5"/>
              </a:spcBef>
              <a:buSzPct val="75000"/>
              <a:buChar char="-"/>
              <a:tabLst>
                <a:tab pos="449580" algn="l"/>
                <a:tab pos="450215" algn="l"/>
              </a:tabLst>
            </a:pPr>
            <a:r>
              <a:rPr sz="2000" dirty="0">
                <a:latin typeface="Calibri"/>
                <a:cs typeface="Calibri"/>
              </a:rPr>
              <a:t>NADE</a:t>
            </a:r>
            <a:r>
              <a:rPr sz="2000" spc="30" dirty="0">
                <a:latin typeface="Calibri"/>
                <a:cs typeface="Calibri"/>
              </a:rPr>
              <a:t> </a:t>
            </a:r>
            <a:r>
              <a:rPr sz="2000" dirty="0">
                <a:latin typeface="Calibri"/>
                <a:cs typeface="Calibri"/>
              </a:rPr>
              <a:t>/</a:t>
            </a:r>
            <a:r>
              <a:rPr sz="2000" spc="-65" dirty="0">
                <a:latin typeface="Calibri"/>
                <a:cs typeface="Calibri"/>
              </a:rPr>
              <a:t> </a:t>
            </a:r>
            <a:r>
              <a:rPr sz="2000" spc="-20" dirty="0">
                <a:latin typeface="Calibri"/>
                <a:cs typeface="Calibri"/>
              </a:rPr>
              <a:t>MADE</a:t>
            </a:r>
            <a:endParaRPr sz="2000">
              <a:latin typeface="Calibri"/>
              <a:cs typeface="Calibri"/>
            </a:endParaRPr>
          </a:p>
          <a:p>
            <a:pPr marL="449580" indent="-437515">
              <a:lnSpc>
                <a:spcPct val="100000"/>
              </a:lnSpc>
              <a:buSzPct val="75000"/>
              <a:buChar char="-"/>
              <a:tabLst>
                <a:tab pos="449580" algn="l"/>
                <a:tab pos="450215" algn="l"/>
              </a:tabLst>
            </a:pPr>
            <a:r>
              <a:rPr sz="2000" dirty="0">
                <a:latin typeface="Calibri"/>
                <a:cs typeface="Calibri"/>
              </a:rPr>
              <a:t>NICE</a:t>
            </a:r>
            <a:r>
              <a:rPr sz="2000" spc="-30" dirty="0">
                <a:latin typeface="Calibri"/>
                <a:cs typeface="Calibri"/>
              </a:rPr>
              <a:t> </a:t>
            </a:r>
            <a:r>
              <a:rPr sz="2000" dirty="0">
                <a:latin typeface="Calibri"/>
                <a:cs typeface="Calibri"/>
              </a:rPr>
              <a:t>/</a:t>
            </a:r>
            <a:r>
              <a:rPr sz="2000" spc="-60" dirty="0">
                <a:latin typeface="Calibri"/>
                <a:cs typeface="Calibri"/>
              </a:rPr>
              <a:t> </a:t>
            </a:r>
            <a:r>
              <a:rPr sz="2000" spc="-10" dirty="0">
                <a:latin typeface="Calibri"/>
                <a:cs typeface="Calibri"/>
              </a:rPr>
              <a:t>RealNVP</a:t>
            </a:r>
            <a:endParaRPr sz="2000">
              <a:latin typeface="Calibri"/>
              <a:cs typeface="Calibri"/>
            </a:endParaRPr>
          </a:p>
          <a:p>
            <a:pPr marL="444500" indent="-432434">
              <a:lnSpc>
                <a:spcPct val="100000"/>
              </a:lnSpc>
              <a:spcBef>
                <a:spcPts val="100"/>
              </a:spcBef>
              <a:buSzPct val="75000"/>
              <a:buChar char="-"/>
              <a:tabLst>
                <a:tab pos="444500" algn="l"/>
                <a:tab pos="445134" algn="l"/>
              </a:tabLst>
            </a:pPr>
            <a:r>
              <a:rPr sz="3000" spc="-30" baseline="2777" dirty="0">
                <a:latin typeface="Calibri"/>
                <a:cs typeface="Calibri"/>
              </a:rPr>
              <a:t>Glow</a:t>
            </a:r>
            <a:endParaRPr sz="3000" baseline="2777">
              <a:latin typeface="Calibri"/>
              <a:cs typeface="Calibri"/>
            </a:endParaRPr>
          </a:p>
          <a:p>
            <a:pPr marL="444500" indent="-432434">
              <a:lnSpc>
                <a:spcPct val="100000"/>
              </a:lnSpc>
              <a:spcBef>
                <a:spcPts val="5"/>
              </a:spcBef>
              <a:buSzPct val="75000"/>
              <a:buChar char="-"/>
              <a:tabLst>
                <a:tab pos="444500" algn="l"/>
                <a:tab pos="445134" algn="l"/>
              </a:tabLst>
            </a:pPr>
            <a:r>
              <a:rPr sz="3000" spc="-15" baseline="2777" dirty="0">
                <a:latin typeface="Calibri"/>
                <a:cs typeface="Calibri"/>
              </a:rPr>
              <a:t>Ffjord</a:t>
            </a:r>
            <a:endParaRPr sz="3000" baseline="2777">
              <a:latin typeface="Calibri"/>
              <a:cs typeface="Calibri"/>
            </a:endParaRPr>
          </a:p>
        </p:txBody>
      </p:sp>
      <p:sp>
        <p:nvSpPr>
          <p:cNvPr id="25" name="object 25"/>
          <p:cNvSpPr txBox="1"/>
          <p:nvPr/>
        </p:nvSpPr>
        <p:spPr>
          <a:xfrm>
            <a:off x="3035935" y="5396865"/>
            <a:ext cx="2668270"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Variational</a:t>
            </a:r>
            <a:r>
              <a:rPr sz="2050" spc="-10" dirty="0">
                <a:latin typeface="Calibri"/>
                <a:cs typeface="Calibri"/>
              </a:rPr>
              <a:t> Autoencoder</a:t>
            </a:r>
            <a:endParaRPr sz="2050">
              <a:latin typeface="Calibri"/>
              <a:cs typeface="Calibri"/>
            </a:endParaRPr>
          </a:p>
        </p:txBody>
      </p:sp>
      <p:sp>
        <p:nvSpPr>
          <p:cNvPr id="26" name="object 26"/>
          <p:cNvSpPr txBox="1"/>
          <p:nvPr/>
        </p:nvSpPr>
        <p:spPr>
          <a:xfrm>
            <a:off x="6192901" y="5396865"/>
            <a:ext cx="220027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Boltzmann</a:t>
            </a:r>
            <a:r>
              <a:rPr sz="2050" spc="285" dirty="0">
                <a:latin typeface="Calibri"/>
                <a:cs typeface="Calibri"/>
              </a:rPr>
              <a:t> </a:t>
            </a:r>
            <a:r>
              <a:rPr sz="2050" spc="-10" dirty="0">
                <a:latin typeface="Calibri"/>
                <a:cs typeface="Calibri"/>
              </a:rPr>
              <a:t>Machine</a:t>
            </a:r>
            <a:endParaRPr sz="2050">
              <a:latin typeface="Calibri"/>
              <a:cs typeface="Calibri"/>
            </a:endParaRPr>
          </a:p>
        </p:txBody>
      </p:sp>
      <p:sp>
        <p:nvSpPr>
          <p:cNvPr id="27" name="object 27"/>
          <p:cNvSpPr txBox="1"/>
          <p:nvPr/>
        </p:nvSpPr>
        <p:spPr>
          <a:xfrm>
            <a:off x="5996304" y="6084570"/>
            <a:ext cx="5993765" cy="220979"/>
          </a:xfrm>
          <a:prstGeom prst="rect">
            <a:avLst/>
          </a:prstGeom>
        </p:spPr>
        <p:txBody>
          <a:bodyPr vert="horz" wrap="square" lIns="0" tIns="16510" rIns="0" bIns="0" rtlCol="0">
            <a:spAutoFit/>
          </a:bodyPr>
          <a:lstStyle/>
          <a:p>
            <a:pPr marL="12700">
              <a:lnSpc>
                <a:spcPct val="100000"/>
              </a:lnSpc>
              <a:spcBef>
                <a:spcPts val="130"/>
              </a:spcBef>
            </a:pPr>
            <a:r>
              <a:rPr sz="1250" dirty="0">
                <a:latin typeface="Calibri"/>
                <a:cs typeface="Calibri"/>
              </a:rPr>
              <a:t>Figure</a:t>
            </a:r>
            <a:r>
              <a:rPr sz="1250" spc="120" dirty="0">
                <a:latin typeface="Calibri"/>
                <a:cs typeface="Calibri"/>
              </a:rPr>
              <a:t> </a:t>
            </a:r>
            <a:r>
              <a:rPr sz="1250" dirty="0">
                <a:latin typeface="Calibri"/>
                <a:cs typeface="Calibri"/>
              </a:rPr>
              <a:t>adapted</a:t>
            </a:r>
            <a:r>
              <a:rPr sz="1250" spc="165" dirty="0">
                <a:latin typeface="Calibri"/>
                <a:cs typeface="Calibri"/>
              </a:rPr>
              <a:t> </a:t>
            </a:r>
            <a:r>
              <a:rPr sz="1250" dirty="0">
                <a:latin typeface="Calibri"/>
                <a:cs typeface="Calibri"/>
              </a:rPr>
              <a:t>from</a:t>
            </a:r>
            <a:r>
              <a:rPr sz="1250" spc="210" dirty="0">
                <a:latin typeface="Calibri"/>
                <a:cs typeface="Calibri"/>
              </a:rPr>
              <a:t> </a:t>
            </a:r>
            <a:r>
              <a:rPr sz="1250" dirty="0">
                <a:latin typeface="Calibri"/>
                <a:cs typeface="Calibri"/>
              </a:rPr>
              <a:t>Ian Goodfellow,</a:t>
            </a:r>
            <a:r>
              <a:rPr sz="1250" spc="254" dirty="0">
                <a:latin typeface="Calibri"/>
                <a:cs typeface="Calibri"/>
              </a:rPr>
              <a:t> </a:t>
            </a:r>
            <a:r>
              <a:rPr sz="1250" dirty="0">
                <a:latin typeface="Calibri"/>
                <a:cs typeface="Calibri"/>
              </a:rPr>
              <a:t>Tutorial</a:t>
            </a:r>
            <a:r>
              <a:rPr sz="1250" spc="140" dirty="0">
                <a:latin typeface="Calibri"/>
                <a:cs typeface="Calibri"/>
              </a:rPr>
              <a:t> </a:t>
            </a:r>
            <a:r>
              <a:rPr sz="1250" dirty="0">
                <a:latin typeface="Calibri"/>
                <a:cs typeface="Calibri"/>
              </a:rPr>
              <a:t>on</a:t>
            </a:r>
            <a:r>
              <a:rPr sz="1250" spc="160" dirty="0">
                <a:latin typeface="Calibri"/>
                <a:cs typeface="Calibri"/>
              </a:rPr>
              <a:t> </a:t>
            </a:r>
            <a:r>
              <a:rPr sz="1250" dirty="0">
                <a:latin typeface="Calibri"/>
                <a:cs typeface="Calibri"/>
              </a:rPr>
              <a:t>Generative</a:t>
            </a:r>
            <a:r>
              <a:rPr sz="1250" spc="200" dirty="0">
                <a:latin typeface="Calibri"/>
                <a:cs typeface="Calibri"/>
              </a:rPr>
              <a:t> </a:t>
            </a:r>
            <a:r>
              <a:rPr sz="1250" dirty="0">
                <a:latin typeface="Calibri"/>
                <a:cs typeface="Calibri"/>
              </a:rPr>
              <a:t>Adversarial</a:t>
            </a:r>
            <a:r>
              <a:rPr sz="1250" spc="145" dirty="0">
                <a:latin typeface="Calibri"/>
                <a:cs typeface="Calibri"/>
              </a:rPr>
              <a:t> </a:t>
            </a:r>
            <a:r>
              <a:rPr sz="1250" dirty="0">
                <a:latin typeface="Calibri"/>
                <a:cs typeface="Calibri"/>
              </a:rPr>
              <a:t>Networks,</a:t>
            </a:r>
            <a:r>
              <a:rPr sz="1250" spc="195" dirty="0">
                <a:latin typeface="Calibri"/>
                <a:cs typeface="Calibri"/>
              </a:rPr>
              <a:t> </a:t>
            </a:r>
            <a:r>
              <a:rPr sz="1250" spc="-10" dirty="0">
                <a:latin typeface="Calibri"/>
                <a:cs typeface="Calibri"/>
              </a:rPr>
              <a:t>2017.</a:t>
            </a:r>
            <a:endParaRPr sz="1250">
              <a:latin typeface="Calibri"/>
              <a:cs typeface="Calibri"/>
            </a:endParaRPr>
          </a:p>
        </p:txBody>
      </p:sp>
      <p:sp>
        <p:nvSpPr>
          <p:cNvPr id="28" name="object 28"/>
          <p:cNvSpPr txBox="1"/>
          <p:nvPr/>
        </p:nvSpPr>
        <p:spPr>
          <a:xfrm>
            <a:off x="7892415" y="993393"/>
            <a:ext cx="3141345" cy="1125220"/>
          </a:xfrm>
          <a:prstGeom prst="rect">
            <a:avLst/>
          </a:prstGeom>
        </p:spPr>
        <p:txBody>
          <a:bodyPr vert="horz" wrap="square" lIns="0" tIns="13335" rIns="0" bIns="0" rtlCol="0">
            <a:spAutoFit/>
          </a:bodyPr>
          <a:lstStyle/>
          <a:p>
            <a:pPr marL="12700" marR="5080">
              <a:lnSpc>
                <a:spcPct val="100000"/>
              </a:lnSpc>
              <a:spcBef>
                <a:spcPts val="105"/>
              </a:spcBef>
            </a:pPr>
            <a:r>
              <a:rPr sz="2400" dirty="0">
                <a:latin typeface="Calibri"/>
                <a:cs typeface="Calibri"/>
              </a:rPr>
              <a:t>Model</a:t>
            </a:r>
            <a:r>
              <a:rPr sz="2400" spc="-15" dirty="0">
                <a:latin typeface="Calibri"/>
                <a:cs typeface="Calibri"/>
              </a:rPr>
              <a:t> </a:t>
            </a:r>
            <a:r>
              <a:rPr sz="2400" dirty="0">
                <a:latin typeface="Calibri"/>
                <a:cs typeface="Calibri"/>
              </a:rPr>
              <a:t>does</a:t>
            </a:r>
            <a:r>
              <a:rPr sz="2400" spc="-90" dirty="0">
                <a:latin typeface="Calibri"/>
                <a:cs typeface="Calibri"/>
              </a:rPr>
              <a:t> </a:t>
            </a:r>
            <a:r>
              <a:rPr sz="2400" dirty="0">
                <a:latin typeface="Calibri"/>
                <a:cs typeface="Calibri"/>
              </a:rPr>
              <a:t>not</a:t>
            </a:r>
            <a:r>
              <a:rPr sz="2400" spc="-35" dirty="0">
                <a:latin typeface="Calibri"/>
                <a:cs typeface="Calibri"/>
              </a:rPr>
              <a:t> </a:t>
            </a:r>
            <a:r>
              <a:rPr sz="2400" spc="-10" dirty="0">
                <a:latin typeface="Calibri"/>
                <a:cs typeface="Calibri"/>
              </a:rPr>
              <a:t>explicitly </a:t>
            </a:r>
            <a:r>
              <a:rPr sz="2400" dirty="0">
                <a:latin typeface="Calibri"/>
                <a:cs typeface="Calibri"/>
              </a:rPr>
              <a:t>compute</a:t>
            </a:r>
            <a:r>
              <a:rPr sz="2400" spc="-114" dirty="0">
                <a:latin typeface="Calibri"/>
                <a:cs typeface="Calibri"/>
              </a:rPr>
              <a:t> </a:t>
            </a:r>
            <a:r>
              <a:rPr sz="2400" dirty="0">
                <a:latin typeface="Calibri"/>
                <a:cs typeface="Calibri"/>
              </a:rPr>
              <a:t>p(x),</a:t>
            </a:r>
            <a:r>
              <a:rPr sz="2400" spc="-70" dirty="0">
                <a:latin typeface="Calibri"/>
                <a:cs typeface="Calibri"/>
              </a:rPr>
              <a:t> </a:t>
            </a:r>
            <a:r>
              <a:rPr sz="2400" dirty="0">
                <a:latin typeface="Calibri"/>
                <a:cs typeface="Calibri"/>
              </a:rPr>
              <a:t>but</a:t>
            </a:r>
            <a:r>
              <a:rPr sz="2400" spc="-35" dirty="0">
                <a:latin typeface="Calibri"/>
                <a:cs typeface="Calibri"/>
              </a:rPr>
              <a:t> </a:t>
            </a:r>
            <a:r>
              <a:rPr sz="2400" spc="-25" dirty="0">
                <a:latin typeface="Calibri"/>
                <a:cs typeface="Calibri"/>
              </a:rPr>
              <a:t>can </a:t>
            </a:r>
            <a:r>
              <a:rPr sz="2400" dirty="0">
                <a:latin typeface="Calibri"/>
                <a:cs typeface="Calibri"/>
              </a:rPr>
              <a:t>sample</a:t>
            </a:r>
            <a:r>
              <a:rPr sz="2400" spc="-75" dirty="0">
                <a:latin typeface="Calibri"/>
                <a:cs typeface="Calibri"/>
              </a:rPr>
              <a:t> </a:t>
            </a:r>
            <a:r>
              <a:rPr sz="2400" dirty="0">
                <a:latin typeface="Calibri"/>
                <a:cs typeface="Calibri"/>
              </a:rPr>
              <a:t>from</a:t>
            </a:r>
            <a:r>
              <a:rPr sz="2400" spc="-75" dirty="0">
                <a:latin typeface="Calibri"/>
                <a:cs typeface="Calibri"/>
              </a:rPr>
              <a:t> </a:t>
            </a:r>
            <a:r>
              <a:rPr sz="2400" spc="-20" dirty="0">
                <a:latin typeface="Calibri"/>
                <a:cs typeface="Calibri"/>
              </a:rPr>
              <a:t>p(x)</a:t>
            </a:r>
            <a:endParaRPr sz="2400">
              <a:latin typeface="Calibri"/>
              <a:cs typeface="Calibri"/>
            </a:endParaRPr>
          </a:p>
        </p:txBody>
      </p:sp>
      <p:sp>
        <p:nvSpPr>
          <p:cNvPr id="29" name="object 29"/>
          <p:cNvSpPr txBox="1"/>
          <p:nvPr/>
        </p:nvSpPr>
        <p:spPr>
          <a:xfrm>
            <a:off x="696912" y="1360424"/>
            <a:ext cx="166370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Model </a:t>
            </a:r>
            <a:r>
              <a:rPr sz="2400" spc="-25" dirty="0">
                <a:latin typeface="Calibri"/>
                <a:cs typeface="Calibri"/>
              </a:rPr>
              <a:t>can</a:t>
            </a:r>
            <a:endParaRPr sz="2400">
              <a:latin typeface="Calibri"/>
              <a:cs typeface="Calibri"/>
            </a:endParaRPr>
          </a:p>
          <a:p>
            <a:pPr marL="12700">
              <a:lnSpc>
                <a:spcPct val="100000"/>
              </a:lnSpc>
              <a:spcBef>
                <a:spcPts val="85"/>
              </a:spcBef>
            </a:pPr>
            <a:r>
              <a:rPr sz="2400" dirty="0">
                <a:latin typeface="Calibri"/>
                <a:cs typeface="Calibri"/>
              </a:rPr>
              <a:t>compute</a:t>
            </a:r>
            <a:r>
              <a:rPr sz="2400" spc="-155" dirty="0">
                <a:latin typeface="Calibri"/>
                <a:cs typeface="Calibri"/>
              </a:rPr>
              <a:t> </a:t>
            </a:r>
            <a:r>
              <a:rPr sz="2400" spc="-20" dirty="0">
                <a:latin typeface="Calibri"/>
                <a:cs typeface="Calibri"/>
              </a:rPr>
              <a:t>p(x)</a:t>
            </a:r>
            <a:endParaRPr sz="2400">
              <a:latin typeface="Calibri"/>
              <a:cs typeface="Calibri"/>
            </a:endParaRPr>
          </a:p>
        </p:txBody>
      </p:sp>
      <p:sp>
        <p:nvSpPr>
          <p:cNvPr id="30" name="object 30"/>
          <p:cNvSpPr txBox="1"/>
          <p:nvPr/>
        </p:nvSpPr>
        <p:spPr>
          <a:xfrm>
            <a:off x="4043679" y="2523489"/>
            <a:ext cx="2247265" cy="636905"/>
          </a:xfrm>
          <a:prstGeom prst="rect">
            <a:avLst/>
          </a:prstGeom>
        </p:spPr>
        <p:txBody>
          <a:bodyPr vert="horz" wrap="square" lIns="0" tIns="13335" rIns="0" bIns="0" rtlCol="0">
            <a:spAutoFit/>
          </a:bodyPr>
          <a:lstStyle/>
          <a:p>
            <a:pPr marL="12700">
              <a:lnSpc>
                <a:spcPct val="100000"/>
              </a:lnSpc>
              <a:spcBef>
                <a:spcPts val="105"/>
              </a:spcBef>
            </a:pPr>
            <a:r>
              <a:rPr sz="2000" dirty="0">
                <a:latin typeface="Calibri"/>
                <a:cs typeface="Calibri"/>
              </a:rPr>
              <a:t>Can</a:t>
            </a:r>
            <a:r>
              <a:rPr sz="2000" spc="-15" dirty="0">
                <a:latin typeface="Calibri"/>
                <a:cs typeface="Calibri"/>
              </a:rPr>
              <a:t> </a:t>
            </a:r>
            <a:r>
              <a:rPr sz="2000" spc="-10" dirty="0">
                <a:latin typeface="Calibri"/>
                <a:cs typeface="Calibri"/>
              </a:rPr>
              <a:t>compute</a:t>
            </a:r>
            <a:endParaRPr sz="2000">
              <a:latin typeface="Calibri"/>
              <a:cs typeface="Calibri"/>
            </a:endParaRPr>
          </a:p>
          <a:p>
            <a:pPr marL="12700">
              <a:lnSpc>
                <a:spcPct val="100000"/>
              </a:lnSpc>
              <a:spcBef>
                <a:spcPts val="5"/>
              </a:spcBef>
            </a:pPr>
            <a:r>
              <a:rPr sz="2000" spc="-10" dirty="0">
                <a:latin typeface="Calibri"/>
                <a:cs typeface="Calibri"/>
              </a:rPr>
              <a:t>approximation</a:t>
            </a:r>
            <a:r>
              <a:rPr sz="2000" spc="-105" dirty="0">
                <a:latin typeface="Calibri"/>
                <a:cs typeface="Calibri"/>
              </a:rPr>
              <a:t> </a:t>
            </a:r>
            <a:r>
              <a:rPr sz="2000" dirty="0">
                <a:latin typeface="Calibri"/>
                <a:cs typeface="Calibri"/>
              </a:rPr>
              <a:t>to</a:t>
            </a:r>
            <a:r>
              <a:rPr sz="2000" spc="-40" dirty="0">
                <a:latin typeface="Calibri"/>
                <a:cs typeface="Calibri"/>
              </a:rPr>
              <a:t> </a:t>
            </a:r>
            <a:r>
              <a:rPr sz="2000" spc="-20" dirty="0">
                <a:latin typeface="Calibri"/>
                <a:cs typeface="Calibri"/>
              </a:rPr>
              <a:t>p(x)</a:t>
            </a:r>
            <a:endParaRPr sz="20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5365750" cy="1369060"/>
          </a:xfrm>
          <a:prstGeom prst="rect">
            <a:avLst/>
          </a:prstGeom>
        </p:spPr>
        <p:txBody>
          <a:bodyPr vert="horz" wrap="square" lIns="0" tIns="13335" rIns="0" bIns="0" rtlCol="0">
            <a:spAutoFit/>
          </a:bodyPr>
          <a:lstStyle/>
          <a:p>
            <a:pPr marL="12700" marR="5080">
              <a:lnSpc>
                <a:spcPct val="100000"/>
              </a:lnSpc>
              <a:spcBef>
                <a:spcPts val="105"/>
              </a:spcBef>
            </a:pPr>
            <a:r>
              <a:rPr spc="-130" dirty="0"/>
              <a:t>Taxonomy</a:t>
            </a:r>
            <a:r>
              <a:rPr spc="-60" dirty="0"/>
              <a:t> </a:t>
            </a:r>
            <a:r>
              <a:rPr dirty="0"/>
              <a:t>of</a:t>
            </a:r>
            <a:r>
              <a:rPr spc="-145" dirty="0"/>
              <a:t> </a:t>
            </a:r>
            <a:r>
              <a:rPr spc="-25" dirty="0"/>
              <a:t>Generative </a:t>
            </a:r>
            <a:r>
              <a:rPr spc="-10" dirty="0"/>
              <a:t>Models</a:t>
            </a:r>
          </a:p>
        </p:txBody>
      </p:sp>
      <p:sp>
        <p:nvSpPr>
          <p:cNvPr id="3" name="object 3"/>
          <p:cNvSpPr txBox="1"/>
          <p:nvPr/>
        </p:nvSpPr>
        <p:spPr>
          <a:xfrm>
            <a:off x="4384040" y="1386839"/>
            <a:ext cx="3159760" cy="528320"/>
          </a:xfrm>
          <a:prstGeom prst="rect">
            <a:avLst/>
          </a:prstGeom>
          <a:solidFill>
            <a:srgbClr val="C8DAF8"/>
          </a:solidFill>
          <a:ln w="9525">
            <a:solidFill>
              <a:srgbClr val="44536A"/>
            </a:solidFill>
          </a:ln>
        </p:spPr>
        <p:txBody>
          <a:bodyPr vert="horz" wrap="square" lIns="0" tIns="33655" rIns="0" bIns="0" rtlCol="0">
            <a:spAutoFit/>
          </a:bodyPr>
          <a:lstStyle/>
          <a:p>
            <a:pPr marL="382905">
              <a:lnSpc>
                <a:spcPct val="100000"/>
              </a:lnSpc>
              <a:spcBef>
                <a:spcPts val="265"/>
              </a:spcBef>
            </a:pPr>
            <a:r>
              <a:rPr sz="2400" b="1" spc="-20" dirty="0">
                <a:latin typeface="Calibri"/>
                <a:cs typeface="Calibri"/>
              </a:rPr>
              <a:t>Generative</a:t>
            </a:r>
            <a:r>
              <a:rPr sz="2400" b="1" spc="-45" dirty="0">
                <a:latin typeface="Calibri"/>
                <a:cs typeface="Calibri"/>
              </a:rPr>
              <a:t> </a:t>
            </a:r>
            <a:r>
              <a:rPr sz="2400" b="1" spc="-10" dirty="0">
                <a:latin typeface="Calibri"/>
                <a:cs typeface="Calibri"/>
              </a:rPr>
              <a:t>models</a:t>
            </a:r>
            <a:endParaRPr sz="2400">
              <a:latin typeface="Calibri"/>
              <a:cs typeface="Calibri"/>
            </a:endParaRPr>
          </a:p>
        </p:txBody>
      </p:sp>
      <p:sp>
        <p:nvSpPr>
          <p:cNvPr id="4" name="object 4"/>
          <p:cNvSpPr txBox="1"/>
          <p:nvPr/>
        </p:nvSpPr>
        <p:spPr>
          <a:xfrm>
            <a:off x="706119" y="2321560"/>
            <a:ext cx="3159760" cy="528320"/>
          </a:xfrm>
          <a:prstGeom prst="rect">
            <a:avLst/>
          </a:prstGeom>
          <a:solidFill>
            <a:srgbClr val="C8DAF8"/>
          </a:solidFill>
          <a:ln w="9525">
            <a:solidFill>
              <a:srgbClr val="44536A"/>
            </a:solidFill>
          </a:ln>
        </p:spPr>
        <p:txBody>
          <a:bodyPr vert="horz" wrap="square" lIns="0" tIns="36195" rIns="0" bIns="0" rtlCol="0">
            <a:spAutoFit/>
          </a:bodyPr>
          <a:lstStyle/>
          <a:p>
            <a:pPr marL="650875">
              <a:lnSpc>
                <a:spcPct val="100000"/>
              </a:lnSpc>
              <a:spcBef>
                <a:spcPts val="285"/>
              </a:spcBef>
            </a:pPr>
            <a:r>
              <a:rPr sz="2400" dirty="0">
                <a:latin typeface="Calibri"/>
                <a:cs typeface="Calibri"/>
              </a:rPr>
              <a:t>Explicit</a:t>
            </a:r>
            <a:r>
              <a:rPr sz="2400" spc="-65" dirty="0">
                <a:latin typeface="Calibri"/>
                <a:cs typeface="Calibri"/>
              </a:rPr>
              <a:t> </a:t>
            </a:r>
            <a:r>
              <a:rPr sz="2400" spc="-10" dirty="0">
                <a:latin typeface="Calibri"/>
                <a:cs typeface="Calibri"/>
              </a:rPr>
              <a:t>density</a:t>
            </a:r>
            <a:endParaRPr sz="2400">
              <a:latin typeface="Calibri"/>
              <a:cs typeface="Calibri"/>
            </a:endParaRPr>
          </a:p>
        </p:txBody>
      </p:sp>
      <p:sp>
        <p:nvSpPr>
          <p:cNvPr id="5" name="object 5"/>
          <p:cNvSpPr txBox="1"/>
          <p:nvPr/>
        </p:nvSpPr>
        <p:spPr>
          <a:xfrm>
            <a:off x="7218680" y="2331720"/>
            <a:ext cx="2225040" cy="518159"/>
          </a:xfrm>
          <a:prstGeom prst="rect">
            <a:avLst/>
          </a:prstGeom>
          <a:solidFill>
            <a:srgbClr val="C8DAF8"/>
          </a:solidFill>
          <a:ln w="9525">
            <a:solidFill>
              <a:srgbClr val="44536A"/>
            </a:solidFill>
          </a:ln>
        </p:spPr>
        <p:txBody>
          <a:bodyPr vert="horz" wrap="square" lIns="0" tIns="28575" rIns="0" bIns="0" rtlCol="0">
            <a:spAutoFit/>
          </a:bodyPr>
          <a:lstStyle/>
          <a:p>
            <a:pPr marL="166370">
              <a:lnSpc>
                <a:spcPct val="100000"/>
              </a:lnSpc>
              <a:spcBef>
                <a:spcPts val="225"/>
              </a:spcBef>
            </a:pPr>
            <a:r>
              <a:rPr sz="2400" dirty="0">
                <a:latin typeface="Calibri"/>
                <a:cs typeface="Calibri"/>
              </a:rPr>
              <a:t>Implicit</a:t>
            </a:r>
            <a:r>
              <a:rPr sz="2400" spc="-50" dirty="0">
                <a:latin typeface="Calibri"/>
                <a:cs typeface="Calibri"/>
              </a:rPr>
              <a:t> </a:t>
            </a:r>
            <a:r>
              <a:rPr sz="2400" spc="-10" dirty="0">
                <a:latin typeface="Calibri"/>
                <a:cs typeface="Calibri"/>
              </a:rPr>
              <a:t>density</a:t>
            </a:r>
            <a:endParaRPr sz="2400">
              <a:latin typeface="Calibri"/>
              <a:cs typeface="Calibri"/>
            </a:endParaRPr>
          </a:p>
        </p:txBody>
      </p:sp>
      <p:sp>
        <p:nvSpPr>
          <p:cNvPr id="6" name="object 6"/>
          <p:cNvSpPr txBox="1"/>
          <p:nvPr/>
        </p:nvSpPr>
        <p:spPr>
          <a:xfrm>
            <a:off x="9362440" y="3368040"/>
            <a:ext cx="1981200" cy="528320"/>
          </a:xfrm>
          <a:prstGeom prst="rect">
            <a:avLst/>
          </a:prstGeom>
          <a:solidFill>
            <a:srgbClr val="C8DAF8"/>
          </a:solidFill>
          <a:ln w="9525">
            <a:solidFill>
              <a:srgbClr val="44536A"/>
            </a:solidFill>
          </a:ln>
        </p:spPr>
        <p:txBody>
          <a:bodyPr vert="horz" wrap="square" lIns="0" tIns="33655" rIns="0" bIns="0" rtlCol="0">
            <a:spAutoFit/>
          </a:bodyPr>
          <a:lstStyle/>
          <a:p>
            <a:pPr marL="627380">
              <a:lnSpc>
                <a:spcPct val="100000"/>
              </a:lnSpc>
              <a:spcBef>
                <a:spcPts val="265"/>
              </a:spcBef>
            </a:pPr>
            <a:r>
              <a:rPr sz="2400" spc="-10" dirty="0">
                <a:latin typeface="Calibri"/>
                <a:cs typeface="Calibri"/>
              </a:rPr>
              <a:t>Direct</a:t>
            </a:r>
            <a:endParaRPr sz="2400">
              <a:latin typeface="Calibri"/>
              <a:cs typeface="Calibri"/>
            </a:endParaRPr>
          </a:p>
        </p:txBody>
      </p:sp>
      <p:sp>
        <p:nvSpPr>
          <p:cNvPr id="7" name="object 7"/>
          <p:cNvSpPr txBox="1"/>
          <p:nvPr/>
        </p:nvSpPr>
        <p:spPr>
          <a:xfrm>
            <a:off x="309879" y="3368040"/>
            <a:ext cx="2346960" cy="528320"/>
          </a:xfrm>
          <a:prstGeom prst="rect">
            <a:avLst/>
          </a:prstGeom>
          <a:solidFill>
            <a:srgbClr val="C8DAF8"/>
          </a:solidFill>
          <a:ln w="9525">
            <a:solidFill>
              <a:srgbClr val="44536A"/>
            </a:solidFill>
          </a:ln>
        </p:spPr>
        <p:txBody>
          <a:bodyPr vert="horz" wrap="square" lIns="0" tIns="33655" rIns="0" bIns="0" rtlCol="0">
            <a:spAutoFit/>
          </a:bodyPr>
          <a:lstStyle/>
          <a:p>
            <a:pPr marL="116839">
              <a:lnSpc>
                <a:spcPct val="100000"/>
              </a:lnSpc>
              <a:spcBef>
                <a:spcPts val="265"/>
              </a:spcBef>
            </a:pPr>
            <a:r>
              <a:rPr sz="2400" spc="-40" dirty="0">
                <a:latin typeface="Calibri"/>
                <a:cs typeface="Calibri"/>
              </a:rPr>
              <a:t>Tractable</a:t>
            </a:r>
            <a:r>
              <a:rPr sz="2400" spc="-145" dirty="0">
                <a:latin typeface="Calibri"/>
                <a:cs typeface="Calibri"/>
              </a:rPr>
              <a:t> </a:t>
            </a:r>
            <a:r>
              <a:rPr sz="2400" spc="-10" dirty="0">
                <a:latin typeface="Calibri"/>
                <a:cs typeface="Calibri"/>
              </a:rPr>
              <a:t>density</a:t>
            </a:r>
            <a:endParaRPr sz="2400">
              <a:latin typeface="Calibri"/>
              <a:cs typeface="Calibri"/>
            </a:endParaRPr>
          </a:p>
        </p:txBody>
      </p:sp>
      <p:sp>
        <p:nvSpPr>
          <p:cNvPr id="8" name="object 8"/>
          <p:cNvSpPr txBox="1"/>
          <p:nvPr/>
        </p:nvSpPr>
        <p:spPr>
          <a:xfrm>
            <a:off x="3378200" y="3368040"/>
            <a:ext cx="2844800" cy="528320"/>
          </a:xfrm>
          <a:prstGeom prst="rect">
            <a:avLst/>
          </a:prstGeom>
          <a:solidFill>
            <a:srgbClr val="C8DAF8"/>
          </a:solidFill>
          <a:ln w="9525">
            <a:solidFill>
              <a:srgbClr val="44536A"/>
            </a:solidFill>
          </a:ln>
        </p:spPr>
        <p:txBody>
          <a:bodyPr vert="horz" wrap="square" lIns="0" tIns="33655" rIns="0" bIns="0" rtlCol="0">
            <a:spAutoFit/>
          </a:bodyPr>
          <a:lstStyle/>
          <a:p>
            <a:pPr marL="141605">
              <a:lnSpc>
                <a:spcPct val="100000"/>
              </a:lnSpc>
              <a:spcBef>
                <a:spcPts val="265"/>
              </a:spcBef>
            </a:pPr>
            <a:r>
              <a:rPr sz="2400" spc="-20" dirty="0">
                <a:latin typeface="Calibri"/>
                <a:cs typeface="Calibri"/>
              </a:rPr>
              <a:t>Approximate</a:t>
            </a:r>
            <a:r>
              <a:rPr sz="2400" spc="-150" dirty="0">
                <a:latin typeface="Calibri"/>
                <a:cs typeface="Calibri"/>
              </a:rPr>
              <a:t> </a:t>
            </a:r>
            <a:r>
              <a:rPr sz="2400" spc="-10" dirty="0">
                <a:latin typeface="Calibri"/>
                <a:cs typeface="Calibri"/>
              </a:rPr>
              <a:t>density</a:t>
            </a:r>
            <a:endParaRPr sz="2400">
              <a:latin typeface="Calibri"/>
              <a:cs typeface="Calibri"/>
            </a:endParaRPr>
          </a:p>
        </p:txBody>
      </p:sp>
      <p:sp>
        <p:nvSpPr>
          <p:cNvPr id="9" name="object 9"/>
          <p:cNvSpPr txBox="1"/>
          <p:nvPr/>
        </p:nvSpPr>
        <p:spPr>
          <a:xfrm>
            <a:off x="6771640" y="3368040"/>
            <a:ext cx="1981200" cy="528320"/>
          </a:xfrm>
          <a:prstGeom prst="rect">
            <a:avLst/>
          </a:prstGeom>
          <a:solidFill>
            <a:srgbClr val="C8DAF8"/>
          </a:solidFill>
          <a:ln w="9525">
            <a:solidFill>
              <a:srgbClr val="44536A"/>
            </a:solidFill>
          </a:ln>
        </p:spPr>
        <p:txBody>
          <a:bodyPr vert="horz" wrap="square" lIns="0" tIns="40005" rIns="0" bIns="0" rtlCol="0">
            <a:spAutoFit/>
          </a:bodyPr>
          <a:lstStyle/>
          <a:p>
            <a:pPr marL="136525">
              <a:lnSpc>
                <a:spcPct val="100000"/>
              </a:lnSpc>
              <a:spcBef>
                <a:spcPts val="315"/>
              </a:spcBef>
            </a:pPr>
            <a:r>
              <a:rPr sz="2400" spc="-20" dirty="0">
                <a:latin typeface="Calibri"/>
                <a:cs typeface="Calibri"/>
              </a:rPr>
              <a:t>Markov</a:t>
            </a:r>
            <a:r>
              <a:rPr sz="2400" spc="-75" dirty="0">
                <a:latin typeface="Calibri"/>
                <a:cs typeface="Calibri"/>
              </a:rPr>
              <a:t> </a:t>
            </a:r>
            <a:r>
              <a:rPr sz="2400" spc="-20" dirty="0">
                <a:latin typeface="Calibri"/>
                <a:cs typeface="Calibri"/>
              </a:rPr>
              <a:t>Chain</a:t>
            </a:r>
            <a:endParaRPr sz="2400">
              <a:latin typeface="Calibri"/>
              <a:cs typeface="Calibri"/>
            </a:endParaRPr>
          </a:p>
        </p:txBody>
      </p:sp>
      <p:sp>
        <p:nvSpPr>
          <p:cNvPr id="10" name="object 10"/>
          <p:cNvSpPr txBox="1"/>
          <p:nvPr/>
        </p:nvSpPr>
        <p:spPr>
          <a:xfrm>
            <a:off x="3307079" y="4800600"/>
            <a:ext cx="2316480" cy="528320"/>
          </a:xfrm>
          <a:prstGeom prst="rect">
            <a:avLst/>
          </a:prstGeom>
          <a:solidFill>
            <a:srgbClr val="C8DAF8"/>
          </a:solidFill>
          <a:ln w="9525">
            <a:solidFill>
              <a:srgbClr val="44536A"/>
            </a:solidFill>
          </a:ln>
        </p:spPr>
        <p:txBody>
          <a:bodyPr vert="horz" wrap="square" lIns="0" tIns="35560" rIns="0" bIns="0" rtlCol="0">
            <a:spAutoFit/>
          </a:bodyPr>
          <a:lstStyle/>
          <a:p>
            <a:pPr marL="490220">
              <a:lnSpc>
                <a:spcPct val="100000"/>
              </a:lnSpc>
              <a:spcBef>
                <a:spcPts val="280"/>
              </a:spcBef>
            </a:pPr>
            <a:r>
              <a:rPr sz="2400" spc="-10" dirty="0">
                <a:latin typeface="Calibri"/>
                <a:cs typeface="Calibri"/>
              </a:rPr>
              <a:t>Variational</a:t>
            </a:r>
            <a:endParaRPr sz="2400">
              <a:latin typeface="Calibri"/>
              <a:cs typeface="Calibri"/>
            </a:endParaRPr>
          </a:p>
        </p:txBody>
      </p:sp>
      <p:sp>
        <p:nvSpPr>
          <p:cNvPr id="11" name="object 11"/>
          <p:cNvSpPr txBox="1"/>
          <p:nvPr/>
        </p:nvSpPr>
        <p:spPr>
          <a:xfrm>
            <a:off x="5958840" y="4800600"/>
            <a:ext cx="2814320" cy="528320"/>
          </a:xfrm>
          <a:prstGeom prst="rect">
            <a:avLst/>
          </a:prstGeom>
          <a:solidFill>
            <a:srgbClr val="C8DAF8"/>
          </a:solidFill>
          <a:ln w="9525">
            <a:solidFill>
              <a:srgbClr val="44536A"/>
            </a:solidFill>
          </a:ln>
        </p:spPr>
        <p:txBody>
          <a:bodyPr vert="horz" wrap="square" lIns="0" tIns="35560" rIns="0" bIns="0" rtlCol="0">
            <a:spAutoFit/>
          </a:bodyPr>
          <a:lstStyle/>
          <a:p>
            <a:pPr marL="558165">
              <a:lnSpc>
                <a:spcPct val="100000"/>
              </a:lnSpc>
              <a:spcBef>
                <a:spcPts val="280"/>
              </a:spcBef>
            </a:pPr>
            <a:r>
              <a:rPr sz="2400" spc="-20" dirty="0">
                <a:latin typeface="Calibri"/>
                <a:cs typeface="Calibri"/>
              </a:rPr>
              <a:t>Markov</a:t>
            </a:r>
            <a:r>
              <a:rPr sz="2400" spc="-85" dirty="0">
                <a:latin typeface="Calibri"/>
                <a:cs typeface="Calibri"/>
              </a:rPr>
              <a:t> </a:t>
            </a:r>
            <a:r>
              <a:rPr sz="2400" spc="-10" dirty="0">
                <a:latin typeface="Calibri"/>
                <a:cs typeface="Calibri"/>
              </a:rPr>
              <a:t>Chain</a:t>
            </a:r>
            <a:endParaRPr sz="2400">
              <a:latin typeface="Calibri"/>
              <a:cs typeface="Calibri"/>
            </a:endParaRPr>
          </a:p>
        </p:txBody>
      </p:sp>
      <p:sp>
        <p:nvSpPr>
          <p:cNvPr id="12" name="object 12"/>
          <p:cNvSpPr txBox="1"/>
          <p:nvPr/>
        </p:nvSpPr>
        <p:spPr>
          <a:xfrm>
            <a:off x="3035935" y="5396865"/>
            <a:ext cx="2668270"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Variational</a:t>
            </a:r>
            <a:r>
              <a:rPr sz="2050" spc="-10" dirty="0">
                <a:latin typeface="Calibri"/>
                <a:cs typeface="Calibri"/>
              </a:rPr>
              <a:t> Autoencoder</a:t>
            </a:r>
            <a:endParaRPr sz="2050">
              <a:latin typeface="Calibri"/>
              <a:cs typeface="Calibri"/>
            </a:endParaRPr>
          </a:p>
        </p:txBody>
      </p:sp>
      <p:sp>
        <p:nvSpPr>
          <p:cNvPr id="13" name="object 13"/>
          <p:cNvSpPr txBox="1"/>
          <p:nvPr/>
        </p:nvSpPr>
        <p:spPr>
          <a:xfrm>
            <a:off x="6192901" y="5396865"/>
            <a:ext cx="220027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Boltzmann</a:t>
            </a:r>
            <a:r>
              <a:rPr sz="2050" spc="285" dirty="0">
                <a:latin typeface="Calibri"/>
                <a:cs typeface="Calibri"/>
              </a:rPr>
              <a:t> </a:t>
            </a:r>
            <a:r>
              <a:rPr sz="2050" spc="-10" dirty="0">
                <a:latin typeface="Calibri"/>
                <a:cs typeface="Calibri"/>
              </a:rPr>
              <a:t>Machine</a:t>
            </a:r>
            <a:endParaRPr sz="2050">
              <a:latin typeface="Calibri"/>
              <a:cs typeface="Calibri"/>
            </a:endParaRPr>
          </a:p>
        </p:txBody>
      </p:sp>
      <p:sp>
        <p:nvSpPr>
          <p:cNvPr id="14" name="object 14"/>
          <p:cNvSpPr txBox="1"/>
          <p:nvPr/>
        </p:nvSpPr>
        <p:spPr>
          <a:xfrm>
            <a:off x="7549133" y="3928681"/>
            <a:ext cx="480695" cy="342900"/>
          </a:xfrm>
          <a:prstGeom prst="rect">
            <a:avLst/>
          </a:prstGeom>
        </p:spPr>
        <p:txBody>
          <a:bodyPr vert="horz" wrap="square" lIns="0" tIns="16510" rIns="0" bIns="0" rtlCol="0">
            <a:spAutoFit/>
          </a:bodyPr>
          <a:lstStyle/>
          <a:p>
            <a:pPr marL="12700">
              <a:lnSpc>
                <a:spcPct val="100000"/>
              </a:lnSpc>
              <a:spcBef>
                <a:spcPts val="130"/>
              </a:spcBef>
            </a:pPr>
            <a:r>
              <a:rPr sz="2050" spc="-25" dirty="0">
                <a:latin typeface="Calibri"/>
                <a:cs typeface="Calibri"/>
              </a:rPr>
              <a:t>GSN</a:t>
            </a:r>
            <a:endParaRPr sz="2050">
              <a:latin typeface="Calibri"/>
              <a:cs typeface="Calibri"/>
            </a:endParaRPr>
          </a:p>
        </p:txBody>
      </p:sp>
      <p:sp>
        <p:nvSpPr>
          <p:cNvPr id="15" name="object 15"/>
          <p:cNvSpPr txBox="1"/>
          <p:nvPr/>
        </p:nvSpPr>
        <p:spPr>
          <a:xfrm>
            <a:off x="9086850" y="3939095"/>
            <a:ext cx="2485390" cy="697230"/>
          </a:xfrm>
          <a:prstGeom prst="rect">
            <a:avLst/>
          </a:prstGeom>
        </p:spPr>
        <p:txBody>
          <a:bodyPr vert="horz" wrap="square" lIns="0" tIns="11430" rIns="0" bIns="0" rtlCol="0">
            <a:spAutoFit/>
          </a:bodyPr>
          <a:lstStyle/>
          <a:p>
            <a:pPr marL="12700" marR="5080">
              <a:lnSpc>
                <a:spcPct val="107500"/>
              </a:lnSpc>
              <a:spcBef>
                <a:spcPts val="90"/>
              </a:spcBef>
            </a:pPr>
            <a:r>
              <a:rPr sz="2050" dirty="0">
                <a:latin typeface="Calibri"/>
                <a:cs typeface="Calibri"/>
              </a:rPr>
              <a:t>Generative</a:t>
            </a:r>
            <a:r>
              <a:rPr sz="2050" spc="175" dirty="0">
                <a:latin typeface="Calibri"/>
                <a:cs typeface="Calibri"/>
              </a:rPr>
              <a:t> </a:t>
            </a:r>
            <a:r>
              <a:rPr sz="2050" spc="-10" dirty="0">
                <a:latin typeface="Calibri"/>
                <a:cs typeface="Calibri"/>
              </a:rPr>
              <a:t>Adversarial </a:t>
            </a:r>
            <a:r>
              <a:rPr sz="2050" dirty="0">
                <a:latin typeface="Calibri"/>
                <a:cs typeface="Calibri"/>
              </a:rPr>
              <a:t>Networks</a:t>
            </a:r>
            <a:r>
              <a:rPr sz="2050" spc="175" dirty="0">
                <a:latin typeface="Calibri"/>
                <a:cs typeface="Calibri"/>
              </a:rPr>
              <a:t> </a:t>
            </a:r>
            <a:r>
              <a:rPr sz="2050" spc="-10" dirty="0">
                <a:latin typeface="Calibri"/>
                <a:cs typeface="Calibri"/>
              </a:rPr>
              <a:t>(GANs)</a:t>
            </a:r>
            <a:endParaRPr sz="2050">
              <a:latin typeface="Calibri"/>
              <a:cs typeface="Calibri"/>
            </a:endParaRPr>
          </a:p>
        </p:txBody>
      </p:sp>
      <p:grpSp>
        <p:nvGrpSpPr>
          <p:cNvPr id="16" name="object 16"/>
          <p:cNvGrpSpPr/>
          <p:nvPr/>
        </p:nvGrpSpPr>
        <p:grpSpPr>
          <a:xfrm>
            <a:off x="1473200" y="2834639"/>
            <a:ext cx="812800" cy="528320"/>
            <a:chOff x="1473200" y="2834639"/>
            <a:chExt cx="812800" cy="528320"/>
          </a:xfrm>
        </p:grpSpPr>
        <p:pic>
          <p:nvPicPr>
            <p:cNvPr id="17" name="object 17"/>
            <p:cNvPicPr/>
            <p:nvPr/>
          </p:nvPicPr>
          <p:blipFill>
            <a:blip r:embed="rId2" cstate="print"/>
            <a:stretch>
              <a:fillRect/>
            </a:stretch>
          </p:blipFill>
          <p:spPr>
            <a:xfrm>
              <a:off x="1473200" y="3289299"/>
              <a:ext cx="84709" cy="73533"/>
            </a:xfrm>
            <a:prstGeom prst="rect">
              <a:avLst/>
            </a:prstGeom>
          </p:spPr>
        </p:pic>
        <p:sp>
          <p:nvSpPr>
            <p:cNvPr id="18" name="object 18"/>
            <p:cNvSpPr/>
            <p:nvPr/>
          </p:nvSpPr>
          <p:spPr>
            <a:xfrm>
              <a:off x="1532127" y="2834639"/>
              <a:ext cx="753745" cy="495300"/>
            </a:xfrm>
            <a:custGeom>
              <a:avLst/>
              <a:gdLst/>
              <a:ahLst/>
              <a:cxnLst/>
              <a:rect l="l" t="t" r="r" b="b"/>
              <a:pathLst>
                <a:path w="753744" h="495300">
                  <a:moveTo>
                    <a:pt x="743204" y="0"/>
                  </a:moveTo>
                  <a:lnTo>
                    <a:pt x="0" y="478789"/>
                  </a:lnTo>
                  <a:lnTo>
                    <a:pt x="10287" y="494919"/>
                  </a:lnTo>
                  <a:lnTo>
                    <a:pt x="753491" y="16001"/>
                  </a:lnTo>
                  <a:lnTo>
                    <a:pt x="743204" y="0"/>
                  </a:lnTo>
                  <a:close/>
                </a:path>
              </a:pathLst>
            </a:custGeom>
            <a:solidFill>
              <a:srgbClr val="44536A"/>
            </a:solidFill>
          </p:spPr>
          <p:txBody>
            <a:bodyPr wrap="square" lIns="0" tIns="0" rIns="0" bIns="0" rtlCol="0"/>
            <a:lstStyle/>
            <a:p>
              <a:endParaRPr/>
            </a:p>
          </p:txBody>
        </p:sp>
      </p:grpSp>
      <p:grpSp>
        <p:nvGrpSpPr>
          <p:cNvPr id="19" name="object 19"/>
          <p:cNvGrpSpPr/>
          <p:nvPr/>
        </p:nvGrpSpPr>
        <p:grpSpPr>
          <a:xfrm>
            <a:off x="2570479" y="2834639"/>
            <a:ext cx="2225040" cy="548640"/>
            <a:chOff x="2570479" y="2834639"/>
            <a:chExt cx="2225040" cy="548640"/>
          </a:xfrm>
        </p:grpSpPr>
        <p:pic>
          <p:nvPicPr>
            <p:cNvPr id="20" name="object 20"/>
            <p:cNvPicPr/>
            <p:nvPr/>
          </p:nvPicPr>
          <p:blipFill>
            <a:blip r:embed="rId3" cstate="print"/>
            <a:stretch>
              <a:fillRect/>
            </a:stretch>
          </p:blipFill>
          <p:spPr>
            <a:xfrm>
              <a:off x="4712207" y="3308476"/>
              <a:ext cx="82930" cy="74295"/>
            </a:xfrm>
            <a:prstGeom prst="rect">
              <a:avLst/>
            </a:prstGeom>
          </p:spPr>
        </p:pic>
        <p:sp>
          <p:nvSpPr>
            <p:cNvPr id="21" name="object 21"/>
            <p:cNvSpPr/>
            <p:nvPr/>
          </p:nvSpPr>
          <p:spPr>
            <a:xfrm>
              <a:off x="2570479" y="2834639"/>
              <a:ext cx="2152650" cy="520700"/>
            </a:xfrm>
            <a:custGeom>
              <a:avLst/>
              <a:gdLst/>
              <a:ahLst/>
              <a:cxnLst/>
              <a:rect l="l" t="t" r="r" b="b"/>
              <a:pathLst>
                <a:path w="2152650" h="520700">
                  <a:moveTo>
                    <a:pt x="4318" y="0"/>
                  </a:moveTo>
                  <a:lnTo>
                    <a:pt x="0" y="18542"/>
                  </a:lnTo>
                  <a:lnTo>
                    <a:pt x="2148205" y="520319"/>
                  </a:lnTo>
                  <a:lnTo>
                    <a:pt x="2152649" y="501776"/>
                  </a:lnTo>
                  <a:lnTo>
                    <a:pt x="4318" y="0"/>
                  </a:lnTo>
                  <a:close/>
                </a:path>
              </a:pathLst>
            </a:custGeom>
            <a:solidFill>
              <a:srgbClr val="44536A"/>
            </a:solidFill>
          </p:spPr>
          <p:txBody>
            <a:bodyPr wrap="square" lIns="0" tIns="0" rIns="0" bIns="0" rtlCol="0"/>
            <a:lstStyle/>
            <a:p>
              <a:endParaRPr/>
            </a:p>
          </p:txBody>
        </p:sp>
      </p:grpSp>
      <p:grpSp>
        <p:nvGrpSpPr>
          <p:cNvPr id="22" name="object 22"/>
          <p:cNvGrpSpPr/>
          <p:nvPr/>
        </p:nvGrpSpPr>
        <p:grpSpPr>
          <a:xfrm>
            <a:off x="2286000" y="1899920"/>
            <a:ext cx="2743200" cy="447040"/>
            <a:chOff x="2286000" y="1899920"/>
            <a:chExt cx="2743200" cy="447040"/>
          </a:xfrm>
        </p:grpSpPr>
        <p:pic>
          <p:nvPicPr>
            <p:cNvPr id="23" name="object 23"/>
            <p:cNvPicPr/>
            <p:nvPr/>
          </p:nvPicPr>
          <p:blipFill>
            <a:blip r:embed="rId4" cstate="print"/>
            <a:stretch>
              <a:fillRect/>
            </a:stretch>
          </p:blipFill>
          <p:spPr>
            <a:xfrm>
              <a:off x="2286000" y="2271014"/>
              <a:ext cx="81025" cy="75691"/>
            </a:xfrm>
            <a:prstGeom prst="rect">
              <a:avLst/>
            </a:prstGeom>
          </p:spPr>
        </p:pic>
        <p:sp>
          <p:nvSpPr>
            <p:cNvPr id="24" name="object 24"/>
            <p:cNvSpPr/>
            <p:nvPr/>
          </p:nvSpPr>
          <p:spPr>
            <a:xfrm>
              <a:off x="2360040" y="1899920"/>
              <a:ext cx="2668905" cy="418465"/>
            </a:xfrm>
            <a:custGeom>
              <a:avLst/>
              <a:gdLst/>
              <a:ahLst/>
              <a:cxnLst/>
              <a:rect l="l" t="t" r="r" b="b"/>
              <a:pathLst>
                <a:path w="2668904" h="418464">
                  <a:moveTo>
                    <a:pt x="2665857" y="0"/>
                  </a:moveTo>
                  <a:lnTo>
                    <a:pt x="0" y="399541"/>
                  </a:lnTo>
                  <a:lnTo>
                    <a:pt x="2793" y="418464"/>
                  </a:lnTo>
                  <a:lnTo>
                    <a:pt x="2668650" y="18922"/>
                  </a:lnTo>
                  <a:lnTo>
                    <a:pt x="2665857" y="0"/>
                  </a:lnTo>
                  <a:close/>
                </a:path>
              </a:pathLst>
            </a:custGeom>
            <a:solidFill>
              <a:srgbClr val="44536A"/>
            </a:solidFill>
          </p:spPr>
          <p:txBody>
            <a:bodyPr wrap="square" lIns="0" tIns="0" rIns="0" bIns="0" rtlCol="0"/>
            <a:lstStyle/>
            <a:p>
              <a:endParaRPr/>
            </a:p>
          </p:txBody>
        </p:sp>
      </p:grpSp>
      <p:grpSp>
        <p:nvGrpSpPr>
          <p:cNvPr id="25" name="object 25"/>
          <p:cNvGrpSpPr/>
          <p:nvPr/>
        </p:nvGrpSpPr>
        <p:grpSpPr>
          <a:xfrm>
            <a:off x="5953759" y="1899920"/>
            <a:ext cx="2377440" cy="447040"/>
            <a:chOff x="5953759" y="1899920"/>
            <a:chExt cx="2377440" cy="447040"/>
          </a:xfrm>
        </p:grpSpPr>
        <p:pic>
          <p:nvPicPr>
            <p:cNvPr id="26" name="object 26"/>
            <p:cNvPicPr/>
            <p:nvPr/>
          </p:nvPicPr>
          <p:blipFill>
            <a:blip r:embed="rId5" cstate="print"/>
            <a:stretch>
              <a:fillRect/>
            </a:stretch>
          </p:blipFill>
          <p:spPr>
            <a:xfrm>
              <a:off x="8249284" y="2271649"/>
              <a:ext cx="81915" cy="74929"/>
            </a:xfrm>
            <a:prstGeom prst="rect">
              <a:avLst/>
            </a:prstGeom>
          </p:spPr>
        </p:pic>
        <p:sp>
          <p:nvSpPr>
            <p:cNvPr id="27" name="object 27"/>
            <p:cNvSpPr/>
            <p:nvPr/>
          </p:nvSpPr>
          <p:spPr>
            <a:xfrm>
              <a:off x="5953759" y="1899920"/>
              <a:ext cx="2303780" cy="419100"/>
            </a:xfrm>
            <a:custGeom>
              <a:avLst/>
              <a:gdLst/>
              <a:ahLst/>
              <a:cxnLst/>
              <a:rect l="l" t="t" r="r" b="b"/>
              <a:pathLst>
                <a:path w="2303779" h="419100">
                  <a:moveTo>
                    <a:pt x="3301" y="0"/>
                  </a:moveTo>
                  <a:lnTo>
                    <a:pt x="0" y="18668"/>
                  </a:lnTo>
                  <a:lnTo>
                    <a:pt x="2300478" y="418591"/>
                  </a:lnTo>
                  <a:lnTo>
                    <a:pt x="2303780" y="399795"/>
                  </a:lnTo>
                  <a:lnTo>
                    <a:pt x="3301" y="0"/>
                  </a:lnTo>
                  <a:close/>
                </a:path>
              </a:pathLst>
            </a:custGeom>
            <a:solidFill>
              <a:srgbClr val="44536A"/>
            </a:solidFill>
          </p:spPr>
          <p:txBody>
            <a:bodyPr wrap="square" lIns="0" tIns="0" rIns="0" bIns="0" rtlCol="0"/>
            <a:lstStyle/>
            <a:p>
              <a:endParaRPr/>
            </a:p>
          </p:txBody>
        </p:sp>
      </p:grpSp>
      <p:sp>
        <p:nvSpPr>
          <p:cNvPr id="28" name="object 28"/>
          <p:cNvSpPr/>
          <p:nvPr/>
        </p:nvSpPr>
        <p:spPr>
          <a:xfrm>
            <a:off x="7762240" y="2834639"/>
            <a:ext cx="2590800" cy="548640"/>
          </a:xfrm>
          <a:custGeom>
            <a:avLst/>
            <a:gdLst/>
            <a:ahLst/>
            <a:cxnLst/>
            <a:rect l="l" t="t" r="r" b="b"/>
            <a:pathLst>
              <a:path w="2590800" h="548639">
                <a:moveTo>
                  <a:pt x="570229" y="0"/>
                </a:moveTo>
                <a:lnTo>
                  <a:pt x="567943" y="9398"/>
                </a:lnTo>
                <a:lnTo>
                  <a:pt x="561466" y="2286"/>
                </a:lnTo>
                <a:lnTo>
                  <a:pt x="49783" y="475614"/>
                </a:lnTo>
                <a:lnTo>
                  <a:pt x="30606" y="454279"/>
                </a:lnTo>
                <a:lnTo>
                  <a:pt x="0" y="534797"/>
                </a:lnTo>
                <a:lnTo>
                  <a:pt x="82041" y="511301"/>
                </a:lnTo>
                <a:lnTo>
                  <a:pt x="62737" y="489838"/>
                </a:lnTo>
                <a:lnTo>
                  <a:pt x="570610" y="19938"/>
                </a:lnTo>
                <a:lnTo>
                  <a:pt x="2514218" y="520192"/>
                </a:lnTo>
                <a:lnTo>
                  <a:pt x="2507106" y="548132"/>
                </a:lnTo>
                <a:lnTo>
                  <a:pt x="2590418" y="529844"/>
                </a:lnTo>
                <a:lnTo>
                  <a:pt x="2525903" y="473329"/>
                </a:lnTo>
                <a:lnTo>
                  <a:pt x="2518917" y="501396"/>
                </a:lnTo>
                <a:lnTo>
                  <a:pt x="570229" y="0"/>
                </a:lnTo>
                <a:close/>
              </a:path>
            </a:pathLst>
          </a:custGeom>
          <a:solidFill>
            <a:srgbClr val="44536A"/>
          </a:solidFill>
        </p:spPr>
        <p:txBody>
          <a:bodyPr wrap="square" lIns="0" tIns="0" rIns="0" bIns="0" rtlCol="0"/>
          <a:lstStyle/>
          <a:p>
            <a:endParaRPr/>
          </a:p>
        </p:txBody>
      </p:sp>
      <p:sp>
        <p:nvSpPr>
          <p:cNvPr id="29" name="object 29"/>
          <p:cNvSpPr/>
          <p:nvPr/>
        </p:nvSpPr>
        <p:spPr>
          <a:xfrm>
            <a:off x="4450079" y="3881120"/>
            <a:ext cx="2905760" cy="924560"/>
          </a:xfrm>
          <a:custGeom>
            <a:avLst/>
            <a:gdLst/>
            <a:ahLst/>
            <a:cxnLst/>
            <a:rect l="l" t="t" r="r" b="b"/>
            <a:pathLst>
              <a:path w="2905759" h="924560">
                <a:moveTo>
                  <a:pt x="347091" y="0"/>
                </a:moveTo>
                <a:lnTo>
                  <a:pt x="343916" y="9016"/>
                </a:lnTo>
                <a:lnTo>
                  <a:pt x="335025" y="5714"/>
                </a:lnTo>
                <a:lnTo>
                  <a:pt x="26797" y="839215"/>
                </a:lnTo>
                <a:lnTo>
                  <a:pt x="0" y="829309"/>
                </a:lnTo>
                <a:lnTo>
                  <a:pt x="9398" y="913764"/>
                </a:lnTo>
                <a:lnTo>
                  <a:pt x="71500" y="855598"/>
                </a:lnTo>
                <a:lnTo>
                  <a:pt x="44704" y="845819"/>
                </a:lnTo>
                <a:lnTo>
                  <a:pt x="349631" y="21081"/>
                </a:lnTo>
                <a:lnTo>
                  <a:pt x="2830829" y="897381"/>
                </a:lnTo>
                <a:lnTo>
                  <a:pt x="2821304" y="924305"/>
                </a:lnTo>
                <a:lnTo>
                  <a:pt x="2905760" y="913764"/>
                </a:lnTo>
                <a:lnTo>
                  <a:pt x="2846704" y="852550"/>
                </a:lnTo>
                <a:lnTo>
                  <a:pt x="2837179" y="879474"/>
                </a:lnTo>
                <a:lnTo>
                  <a:pt x="347091" y="0"/>
                </a:lnTo>
                <a:close/>
              </a:path>
            </a:pathLst>
          </a:custGeom>
          <a:solidFill>
            <a:srgbClr val="44536A"/>
          </a:solidFill>
        </p:spPr>
        <p:txBody>
          <a:bodyPr wrap="square" lIns="0" tIns="0" rIns="0" bIns="0" rtlCol="0"/>
          <a:lstStyle/>
          <a:p>
            <a:endParaRPr/>
          </a:p>
        </p:txBody>
      </p:sp>
      <p:sp>
        <p:nvSpPr>
          <p:cNvPr id="30" name="object 30"/>
          <p:cNvSpPr txBox="1"/>
          <p:nvPr/>
        </p:nvSpPr>
        <p:spPr>
          <a:xfrm>
            <a:off x="375602" y="3983037"/>
            <a:ext cx="1840864"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Calibri"/>
                <a:cs typeface="Calibri"/>
              </a:rPr>
              <a:t>Can</a:t>
            </a:r>
            <a:r>
              <a:rPr sz="2000" spc="20" dirty="0">
                <a:latin typeface="Calibri"/>
                <a:cs typeface="Calibri"/>
              </a:rPr>
              <a:t> </a:t>
            </a:r>
            <a:r>
              <a:rPr sz="2000" spc="-10" dirty="0">
                <a:latin typeface="Calibri"/>
                <a:cs typeface="Calibri"/>
              </a:rPr>
              <a:t>compute</a:t>
            </a:r>
            <a:r>
              <a:rPr sz="2000" spc="-95" dirty="0">
                <a:latin typeface="Calibri"/>
                <a:cs typeface="Calibri"/>
              </a:rPr>
              <a:t> </a:t>
            </a:r>
            <a:r>
              <a:rPr sz="2000" spc="-20" dirty="0">
                <a:latin typeface="Calibri"/>
                <a:cs typeface="Calibri"/>
              </a:rPr>
              <a:t>p(x)</a:t>
            </a:r>
            <a:endParaRPr sz="2000">
              <a:latin typeface="Calibri"/>
              <a:cs typeface="Calibri"/>
            </a:endParaRPr>
          </a:p>
        </p:txBody>
      </p:sp>
      <p:sp>
        <p:nvSpPr>
          <p:cNvPr id="31" name="object 31"/>
          <p:cNvSpPr txBox="1"/>
          <p:nvPr/>
        </p:nvSpPr>
        <p:spPr>
          <a:xfrm>
            <a:off x="5996304" y="6084570"/>
            <a:ext cx="5995035" cy="220979"/>
          </a:xfrm>
          <a:prstGeom prst="rect">
            <a:avLst/>
          </a:prstGeom>
        </p:spPr>
        <p:txBody>
          <a:bodyPr vert="horz" wrap="square" lIns="0" tIns="16510" rIns="0" bIns="0" rtlCol="0">
            <a:spAutoFit/>
          </a:bodyPr>
          <a:lstStyle/>
          <a:p>
            <a:pPr marL="12700">
              <a:lnSpc>
                <a:spcPct val="100000"/>
              </a:lnSpc>
              <a:spcBef>
                <a:spcPts val="130"/>
              </a:spcBef>
            </a:pPr>
            <a:r>
              <a:rPr sz="1250" dirty="0">
                <a:latin typeface="Calibri"/>
                <a:cs typeface="Calibri"/>
              </a:rPr>
              <a:t>Figure</a:t>
            </a:r>
            <a:r>
              <a:rPr sz="1250" spc="120" dirty="0">
                <a:latin typeface="Calibri"/>
                <a:cs typeface="Calibri"/>
              </a:rPr>
              <a:t> </a:t>
            </a:r>
            <a:r>
              <a:rPr sz="1250" dirty="0">
                <a:latin typeface="Calibri"/>
                <a:cs typeface="Calibri"/>
              </a:rPr>
              <a:t>adapted</a:t>
            </a:r>
            <a:r>
              <a:rPr sz="1250" spc="165" dirty="0">
                <a:latin typeface="Calibri"/>
                <a:cs typeface="Calibri"/>
              </a:rPr>
              <a:t> </a:t>
            </a:r>
            <a:r>
              <a:rPr sz="1250" dirty="0">
                <a:latin typeface="Calibri"/>
                <a:cs typeface="Calibri"/>
              </a:rPr>
              <a:t>from</a:t>
            </a:r>
            <a:r>
              <a:rPr sz="1250" spc="210" dirty="0">
                <a:latin typeface="Calibri"/>
                <a:cs typeface="Calibri"/>
              </a:rPr>
              <a:t> </a:t>
            </a:r>
            <a:r>
              <a:rPr sz="1250" dirty="0">
                <a:latin typeface="Calibri"/>
                <a:cs typeface="Calibri"/>
              </a:rPr>
              <a:t>Ian Goodfellow,</a:t>
            </a:r>
            <a:r>
              <a:rPr sz="1250" spc="254" dirty="0">
                <a:latin typeface="Calibri"/>
                <a:cs typeface="Calibri"/>
              </a:rPr>
              <a:t> </a:t>
            </a:r>
            <a:r>
              <a:rPr sz="1250" dirty="0">
                <a:latin typeface="Calibri"/>
                <a:cs typeface="Calibri"/>
              </a:rPr>
              <a:t>Tutorial</a:t>
            </a:r>
            <a:r>
              <a:rPr sz="1250" spc="140" dirty="0">
                <a:latin typeface="Calibri"/>
                <a:cs typeface="Calibri"/>
              </a:rPr>
              <a:t> </a:t>
            </a:r>
            <a:r>
              <a:rPr sz="1250" dirty="0">
                <a:latin typeface="Calibri"/>
                <a:cs typeface="Calibri"/>
              </a:rPr>
              <a:t>on</a:t>
            </a:r>
            <a:r>
              <a:rPr sz="1250" spc="160" dirty="0">
                <a:latin typeface="Calibri"/>
                <a:cs typeface="Calibri"/>
              </a:rPr>
              <a:t> </a:t>
            </a:r>
            <a:r>
              <a:rPr sz="1250" dirty="0">
                <a:latin typeface="Calibri"/>
                <a:cs typeface="Calibri"/>
              </a:rPr>
              <a:t>Generative</a:t>
            </a:r>
            <a:r>
              <a:rPr sz="1250" spc="200" dirty="0">
                <a:latin typeface="Calibri"/>
                <a:cs typeface="Calibri"/>
              </a:rPr>
              <a:t> </a:t>
            </a:r>
            <a:r>
              <a:rPr sz="1250" dirty="0">
                <a:latin typeface="Calibri"/>
                <a:cs typeface="Calibri"/>
              </a:rPr>
              <a:t>Adversarial</a:t>
            </a:r>
            <a:r>
              <a:rPr sz="1250" spc="145" dirty="0">
                <a:latin typeface="Calibri"/>
                <a:cs typeface="Calibri"/>
              </a:rPr>
              <a:t> </a:t>
            </a:r>
            <a:r>
              <a:rPr sz="1250" dirty="0">
                <a:latin typeface="Calibri"/>
                <a:cs typeface="Calibri"/>
              </a:rPr>
              <a:t>Networks,</a:t>
            </a:r>
            <a:r>
              <a:rPr sz="1250" spc="195" dirty="0">
                <a:latin typeface="Calibri"/>
                <a:cs typeface="Calibri"/>
              </a:rPr>
              <a:t> </a:t>
            </a:r>
            <a:r>
              <a:rPr sz="1250" spc="-10" dirty="0">
                <a:latin typeface="Calibri"/>
                <a:cs typeface="Calibri"/>
              </a:rPr>
              <a:t>2017.</a:t>
            </a:r>
            <a:endParaRPr sz="1250">
              <a:latin typeface="Calibri"/>
              <a:cs typeface="Calibri"/>
            </a:endParaRPr>
          </a:p>
        </p:txBody>
      </p:sp>
      <p:sp>
        <p:nvSpPr>
          <p:cNvPr id="32" name="object 32"/>
          <p:cNvSpPr txBox="1"/>
          <p:nvPr/>
        </p:nvSpPr>
        <p:spPr>
          <a:xfrm>
            <a:off x="375602" y="4287901"/>
            <a:ext cx="2038350" cy="1551940"/>
          </a:xfrm>
          <a:prstGeom prst="rect">
            <a:avLst/>
          </a:prstGeom>
        </p:spPr>
        <p:txBody>
          <a:bodyPr vert="horz" wrap="square" lIns="0" tIns="13335" rIns="0" bIns="0" rtlCol="0">
            <a:spAutoFit/>
          </a:bodyPr>
          <a:lstStyle/>
          <a:p>
            <a:pPr marL="449580" indent="-437515">
              <a:lnSpc>
                <a:spcPct val="100000"/>
              </a:lnSpc>
              <a:spcBef>
                <a:spcPts val="105"/>
              </a:spcBef>
              <a:buSzPct val="75000"/>
              <a:buChar char="-"/>
              <a:tabLst>
                <a:tab pos="449580" algn="l"/>
                <a:tab pos="450215" algn="l"/>
              </a:tabLst>
            </a:pPr>
            <a:r>
              <a:rPr sz="2000" spc="-10" dirty="0">
                <a:latin typeface="Calibri"/>
                <a:cs typeface="Calibri"/>
              </a:rPr>
              <a:t>Autoregressive</a:t>
            </a:r>
            <a:endParaRPr sz="2000">
              <a:latin typeface="Calibri"/>
              <a:cs typeface="Calibri"/>
            </a:endParaRPr>
          </a:p>
          <a:p>
            <a:pPr marL="449580" indent="-437515">
              <a:lnSpc>
                <a:spcPct val="100000"/>
              </a:lnSpc>
              <a:spcBef>
                <a:spcPts val="5"/>
              </a:spcBef>
              <a:buSzPct val="75000"/>
              <a:buChar char="-"/>
              <a:tabLst>
                <a:tab pos="449580" algn="l"/>
                <a:tab pos="450215" algn="l"/>
              </a:tabLst>
            </a:pPr>
            <a:r>
              <a:rPr sz="2000" dirty="0">
                <a:latin typeface="Calibri"/>
                <a:cs typeface="Calibri"/>
              </a:rPr>
              <a:t>NADE</a:t>
            </a:r>
            <a:r>
              <a:rPr sz="2000" spc="30" dirty="0">
                <a:latin typeface="Calibri"/>
                <a:cs typeface="Calibri"/>
              </a:rPr>
              <a:t> </a:t>
            </a:r>
            <a:r>
              <a:rPr sz="2000" dirty="0">
                <a:latin typeface="Calibri"/>
                <a:cs typeface="Calibri"/>
              </a:rPr>
              <a:t>/</a:t>
            </a:r>
            <a:r>
              <a:rPr sz="2000" spc="-65" dirty="0">
                <a:latin typeface="Calibri"/>
                <a:cs typeface="Calibri"/>
              </a:rPr>
              <a:t> </a:t>
            </a:r>
            <a:r>
              <a:rPr sz="2000" spc="-20" dirty="0">
                <a:latin typeface="Calibri"/>
                <a:cs typeface="Calibri"/>
              </a:rPr>
              <a:t>MADE</a:t>
            </a:r>
            <a:endParaRPr sz="2000">
              <a:latin typeface="Calibri"/>
              <a:cs typeface="Calibri"/>
            </a:endParaRPr>
          </a:p>
          <a:p>
            <a:pPr marL="449580" indent="-437515">
              <a:lnSpc>
                <a:spcPct val="100000"/>
              </a:lnSpc>
              <a:buSzPct val="75000"/>
              <a:buChar char="-"/>
              <a:tabLst>
                <a:tab pos="449580" algn="l"/>
                <a:tab pos="450215" algn="l"/>
              </a:tabLst>
            </a:pPr>
            <a:r>
              <a:rPr sz="2000" dirty="0">
                <a:latin typeface="Calibri"/>
                <a:cs typeface="Calibri"/>
              </a:rPr>
              <a:t>NICE</a:t>
            </a:r>
            <a:r>
              <a:rPr sz="2000" spc="-30" dirty="0">
                <a:latin typeface="Calibri"/>
                <a:cs typeface="Calibri"/>
              </a:rPr>
              <a:t> </a:t>
            </a:r>
            <a:r>
              <a:rPr sz="2000" dirty="0">
                <a:latin typeface="Calibri"/>
                <a:cs typeface="Calibri"/>
              </a:rPr>
              <a:t>/</a:t>
            </a:r>
            <a:r>
              <a:rPr sz="2000" spc="-60" dirty="0">
                <a:latin typeface="Calibri"/>
                <a:cs typeface="Calibri"/>
              </a:rPr>
              <a:t> </a:t>
            </a:r>
            <a:r>
              <a:rPr sz="2000" spc="-10" dirty="0">
                <a:latin typeface="Calibri"/>
                <a:cs typeface="Calibri"/>
              </a:rPr>
              <a:t>RealNVP</a:t>
            </a:r>
            <a:endParaRPr sz="2000">
              <a:latin typeface="Calibri"/>
              <a:cs typeface="Calibri"/>
            </a:endParaRPr>
          </a:p>
          <a:p>
            <a:pPr marL="449580" indent="-437515">
              <a:lnSpc>
                <a:spcPct val="100000"/>
              </a:lnSpc>
              <a:spcBef>
                <a:spcPts val="5"/>
              </a:spcBef>
              <a:buSzPct val="75000"/>
              <a:buChar char="-"/>
              <a:tabLst>
                <a:tab pos="449580" algn="l"/>
                <a:tab pos="450215" algn="l"/>
              </a:tabLst>
            </a:pPr>
            <a:r>
              <a:rPr sz="2000" spc="-20" dirty="0">
                <a:latin typeface="Calibri"/>
                <a:cs typeface="Calibri"/>
              </a:rPr>
              <a:t>Glow</a:t>
            </a:r>
            <a:endParaRPr sz="2000">
              <a:latin typeface="Calibri"/>
              <a:cs typeface="Calibri"/>
            </a:endParaRPr>
          </a:p>
          <a:p>
            <a:pPr marL="449580" indent="-437515">
              <a:lnSpc>
                <a:spcPct val="100000"/>
              </a:lnSpc>
              <a:spcBef>
                <a:spcPts val="5"/>
              </a:spcBef>
              <a:buSzPct val="75000"/>
              <a:buChar char="-"/>
              <a:tabLst>
                <a:tab pos="449580" algn="l"/>
                <a:tab pos="450215" algn="l"/>
              </a:tabLst>
            </a:pPr>
            <a:r>
              <a:rPr sz="2000" spc="-10" dirty="0">
                <a:latin typeface="Calibri"/>
                <a:cs typeface="Calibri"/>
              </a:rPr>
              <a:t>Ffjord</a:t>
            </a:r>
            <a:endParaRPr sz="2000">
              <a:latin typeface="Calibri"/>
              <a:cs typeface="Calibri"/>
            </a:endParaRPr>
          </a:p>
        </p:txBody>
      </p:sp>
      <p:sp>
        <p:nvSpPr>
          <p:cNvPr id="33" name="object 33"/>
          <p:cNvSpPr txBox="1"/>
          <p:nvPr/>
        </p:nvSpPr>
        <p:spPr>
          <a:xfrm>
            <a:off x="7892415" y="993393"/>
            <a:ext cx="3141345" cy="1125220"/>
          </a:xfrm>
          <a:prstGeom prst="rect">
            <a:avLst/>
          </a:prstGeom>
        </p:spPr>
        <p:txBody>
          <a:bodyPr vert="horz" wrap="square" lIns="0" tIns="13335" rIns="0" bIns="0" rtlCol="0">
            <a:spAutoFit/>
          </a:bodyPr>
          <a:lstStyle/>
          <a:p>
            <a:pPr marL="12700" marR="5080">
              <a:lnSpc>
                <a:spcPct val="100000"/>
              </a:lnSpc>
              <a:spcBef>
                <a:spcPts val="105"/>
              </a:spcBef>
            </a:pPr>
            <a:r>
              <a:rPr sz="2400" dirty="0">
                <a:latin typeface="Calibri"/>
                <a:cs typeface="Calibri"/>
              </a:rPr>
              <a:t>Model</a:t>
            </a:r>
            <a:r>
              <a:rPr sz="2400" spc="-15" dirty="0">
                <a:latin typeface="Calibri"/>
                <a:cs typeface="Calibri"/>
              </a:rPr>
              <a:t> </a:t>
            </a:r>
            <a:r>
              <a:rPr sz="2400" dirty="0">
                <a:latin typeface="Calibri"/>
                <a:cs typeface="Calibri"/>
              </a:rPr>
              <a:t>does</a:t>
            </a:r>
            <a:r>
              <a:rPr sz="2400" spc="-90" dirty="0">
                <a:latin typeface="Calibri"/>
                <a:cs typeface="Calibri"/>
              </a:rPr>
              <a:t> </a:t>
            </a:r>
            <a:r>
              <a:rPr sz="2400" dirty="0">
                <a:latin typeface="Calibri"/>
                <a:cs typeface="Calibri"/>
              </a:rPr>
              <a:t>not</a:t>
            </a:r>
            <a:r>
              <a:rPr sz="2400" spc="-35" dirty="0">
                <a:latin typeface="Calibri"/>
                <a:cs typeface="Calibri"/>
              </a:rPr>
              <a:t> </a:t>
            </a:r>
            <a:r>
              <a:rPr sz="2400" spc="-10" dirty="0">
                <a:latin typeface="Calibri"/>
                <a:cs typeface="Calibri"/>
              </a:rPr>
              <a:t>explicitly </a:t>
            </a:r>
            <a:r>
              <a:rPr sz="2400" dirty="0">
                <a:latin typeface="Calibri"/>
                <a:cs typeface="Calibri"/>
              </a:rPr>
              <a:t>compute</a:t>
            </a:r>
            <a:r>
              <a:rPr sz="2400" spc="-114" dirty="0">
                <a:latin typeface="Calibri"/>
                <a:cs typeface="Calibri"/>
              </a:rPr>
              <a:t> </a:t>
            </a:r>
            <a:r>
              <a:rPr sz="2400" dirty="0">
                <a:latin typeface="Calibri"/>
                <a:cs typeface="Calibri"/>
              </a:rPr>
              <a:t>p(x),</a:t>
            </a:r>
            <a:r>
              <a:rPr sz="2400" spc="-70" dirty="0">
                <a:latin typeface="Calibri"/>
                <a:cs typeface="Calibri"/>
              </a:rPr>
              <a:t> </a:t>
            </a:r>
            <a:r>
              <a:rPr sz="2400" dirty="0">
                <a:latin typeface="Calibri"/>
                <a:cs typeface="Calibri"/>
              </a:rPr>
              <a:t>but</a:t>
            </a:r>
            <a:r>
              <a:rPr sz="2400" spc="-35" dirty="0">
                <a:latin typeface="Calibri"/>
                <a:cs typeface="Calibri"/>
              </a:rPr>
              <a:t> </a:t>
            </a:r>
            <a:r>
              <a:rPr sz="2400" spc="-25" dirty="0">
                <a:latin typeface="Calibri"/>
                <a:cs typeface="Calibri"/>
              </a:rPr>
              <a:t>can </a:t>
            </a:r>
            <a:r>
              <a:rPr sz="2400" dirty="0">
                <a:latin typeface="Calibri"/>
                <a:cs typeface="Calibri"/>
              </a:rPr>
              <a:t>sample</a:t>
            </a:r>
            <a:r>
              <a:rPr sz="2400" spc="-75" dirty="0">
                <a:latin typeface="Calibri"/>
                <a:cs typeface="Calibri"/>
              </a:rPr>
              <a:t> </a:t>
            </a:r>
            <a:r>
              <a:rPr sz="2400" dirty="0">
                <a:latin typeface="Calibri"/>
                <a:cs typeface="Calibri"/>
              </a:rPr>
              <a:t>from</a:t>
            </a:r>
            <a:r>
              <a:rPr sz="2400" spc="-75" dirty="0">
                <a:latin typeface="Calibri"/>
                <a:cs typeface="Calibri"/>
              </a:rPr>
              <a:t> </a:t>
            </a:r>
            <a:r>
              <a:rPr sz="2400" spc="-20" dirty="0">
                <a:latin typeface="Calibri"/>
                <a:cs typeface="Calibri"/>
              </a:rPr>
              <a:t>p(x)</a:t>
            </a:r>
            <a:endParaRPr sz="2400">
              <a:latin typeface="Calibri"/>
              <a:cs typeface="Calibri"/>
            </a:endParaRPr>
          </a:p>
        </p:txBody>
      </p:sp>
      <p:sp>
        <p:nvSpPr>
          <p:cNvPr id="34" name="object 34"/>
          <p:cNvSpPr txBox="1"/>
          <p:nvPr/>
        </p:nvSpPr>
        <p:spPr>
          <a:xfrm>
            <a:off x="696912" y="1360424"/>
            <a:ext cx="166370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Model </a:t>
            </a:r>
            <a:r>
              <a:rPr sz="2400" spc="-25" dirty="0">
                <a:latin typeface="Calibri"/>
                <a:cs typeface="Calibri"/>
              </a:rPr>
              <a:t>can</a:t>
            </a:r>
            <a:endParaRPr sz="2400">
              <a:latin typeface="Calibri"/>
              <a:cs typeface="Calibri"/>
            </a:endParaRPr>
          </a:p>
          <a:p>
            <a:pPr marL="12700">
              <a:lnSpc>
                <a:spcPct val="100000"/>
              </a:lnSpc>
              <a:spcBef>
                <a:spcPts val="85"/>
              </a:spcBef>
            </a:pPr>
            <a:r>
              <a:rPr sz="2400" dirty="0">
                <a:latin typeface="Calibri"/>
                <a:cs typeface="Calibri"/>
              </a:rPr>
              <a:t>compute</a:t>
            </a:r>
            <a:r>
              <a:rPr sz="2400" spc="-155" dirty="0">
                <a:latin typeface="Calibri"/>
                <a:cs typeface="Calibri"/>
              </a:rPr>
              <a:t> </a:t>
            </a:r>
            <a:r>
              <a:rPr sz="2400" spc="-20" dirty="0">
                <a:latin typeface="Calibri"/>
                <a:cs typeface="Calibri"/>
              </a:rPr>
              <a:t>p(x)</a:t>
            </a:r>
            <a:endParaRPr sz="2400">
              <a:latin typeface="Calibri"/>
              <a:cs typeface="Calibri"/>
            </a:endParaRPr>
          </a:p>
        </p:txBody>
      </p:sp>
      <p:sp>
        <p:nvSpPr>
          <p:cNvPr id="35" name="object 35"/>
          <p:cNvSpPr txBox="1"/>
          <p:nvPr/>
        </p:nvSpPr>
        <p:spPr>
          <a:xfrm>
            <a:off x="4043679" y="2523489"/>
            <a:ext cx="2247265" cy="636905"/>
          </a:xfrm>
          <a:prstGeom prst="rect">
            <a:avLst/>
          </a:prstGeom>
        </p:spPr>
        <p:txBody>
          <a:bodyPr vert="horz" wrap="square" lIns="0" tIns="13335" rIns="0" bIns="0" rtlCol="0">
            <a:spAutoFit/>
          </a:bodyPr>
          <a:lstStyle/>
          <a:p>
            <a:pPr marL="12700">
              <a:lnSpc>
                <a:spcPct val="100000"/>
              </a:lnSpc>
              <a:spcBef>
                <a:spcPts val="105"/>
              </a:spcBef>
            </a:pPr>
            <a:r>
              <a:rPr sz="2000" dirty="0">
                <a:latin typeface="Calibri"/>
                <a:cs typeface="Calibri"/>
              </a:rPr>
              <a:t>Can</a:t>
            </a:r>
            <a:r>
              <a:rPr sz="2000" spc="-15" dirty="0">
                <a:latin typeface="Calibri"/>
                <a:cs typeface="Calibri"/>
              </a:rPr>
              <a:t> </a:t>
            </a:r>
            <a:r>
              <a:rPr sz="2000" spc="-10" dirty="0">
                <a:latin typeface="Calibri"/>
                <a:cs typeface="Calibri"/>
              </a:rPr>
              <a:t>compute</a:t>
            </a:r>
            <a:endParaRPr sz="2000">
              <a:latin typeface="Calibri"/>
              <a:cs typeface="Calibri"/>
            </a:endParaRPr>
          </a:p>
          <a:p>
            <a:pPr marL="12700">
              <a:lnSpc>
                <a:spcPct val="100000"/>
              </a:lnSpc>
              <a:spcBef>
                <a:spcPts val="5"/>
              </a:spcBef>
            </a:pPr>
            <a:r>
              <a:rPr sz="2000" spc="-10" dirty="0">
                <a:latin typeface="Calibri"/>
                <a:cs typeface="Calibri"/>
              </a:rPr>
              <a:t>approximation</a:t>
            </a:r>
            <a:r>
              <a:rPr sz="2000" spc="-105" dirty="0">
                <a:latin typeface="Calibri"/>
                <a:cs typeface="Calibri"/>
              </a:rPr>
              <a:t> </a:t>
            </a:r>
            <a:r>
              <a:rPr sz="2000" dirty="0">
                <a:latin typeface="Calibri"/>
                <a:cs typeface="Calibri"/>
              </a:rPr>
              <a:t>to</a:t>
            </a:r>
            <a:r>
              <a:rPr sz="2000" spc="-40" dirty="0">
                <a:latin typeface="Calibri"/>
                <a:cs typeface="Calibri"/>
              </a:rPr>
              <a:t> </a:t>
            </a:r>
            <a:r>
              <a:rPr sz="2000" spc="-20" dirty="0">
                <a:latin typeface="Calibri"/>
                <a:cs typeface="Calibri"/>
              </a:rPr>
              <a:t>p(x)</a:t>
            </a:r>
            <a:endParaRPr sz="20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5365750" cy="1369060"/>
          </a:xfrm>
          <a:prstGeom prst="rect">
            <a:avLst/>
          </a:prstGeom>
        </p:spPr>
        <p:txBody>
          <a:bodyPr vert="horz" wrap="square" lIns="0" tIns="13335" rIns="0" bIns="0" rtlCol="0">
            <a:spAutoFit/>
          </a:bodyPr>
          <a:lstStyle/>
          <a:p>
            <a:pPr marL="12700" marR="5080">
              <a:lnSpc>
                <a:spcPct val="100000"/>
              </a:lnSpc>
              <a:spcBef>
                <a:spcPts val="105"/>
              </a:spcBef>
            </a:pPr>
            <a:r>
              <a:rPr spc="-130" dirty="0"/>
              <a:t>Taxonomy</a:t>
            </a:r>
            <a:r>
              <a:rPr spc="-60" dirty="0"/>
              <a:t> </a:t>
            </a:r>
            <a:r>
              <a:rPr dirty="0"/>
              <a:t>of</a:t>
            </a:r>
            <a:r>
              <a:rPr spc="-145" dirty="0"/>
              <a:t> </a:t>
            </a:r>
            <a:r>
              <a:rPr spc="-25" dirty="0"/>
              <a:t>Generative </a:t>
            </a:r>
            <a:r>
              <a:rPr spc="-10" dirty="0"/>
              <a:t>Models</a:t>
            </a:r>
          </a:p>
        </p:txBody>
      </p:sp>
      <p:sp>
        <p:nvSpPr>
          <p:cNvPr id="3" name="object 3"/>
          <p:cNvSpPr txBox="1"/>
          <p:nvPr/>
        </p:nvSpPr>
        <p:spPr>
          <a:xfrm>
            <a:off x="4384040" y="1386839"/>
            <a:ext cx="3159760" cy="528320"/>
          </a:xfrm>
          <a:prstGeom prst="rect">
            <a:avLst/>
          </a:prstGeom>
          <a:solidFill>
            <a:srgbClr val="C8DAF8"/>
          </a:solidFill>
          <a:ln w="9525">
            <a:solidFill>
              <a:srgbClr val="44536A"/>
            </a:solidFill>
          </a:ln>
        </p:spPr>
        <p:txBody>
          <a:bodyPr vert="horz" wrap="square" lIns="0" tIns="33655" rIns="0" bIns="0" rtlCol="0">
            <a:spAutoFit/>
          </a:bodyPr>
          <a:lstStyle/>
          <a:p>
            <a:pPr marL="382905">
              <a:lnSpc>
                <a:spcPct val="100000"/>
              </a:lnSpc>
              <a:spcBef>
                <a:spcPts val="265"/>
              </a:spcBef>
            </a:pPr>
            <a:r>
              <a:rPr sz="2400" b="1" spc="-20" dirty="0">
                <a:latin typeface="Calibri"/>
                <a:cs typeface="Calibri"/>
              </a:rPr>
              <a:t>Generative</a:t>
            </a:r>
            <a:r>
              <a:rPr sz="2400" b="1" spc="-45" dirty="0">
                <a:latin typeface="Calibri"/>
                <a:cs typeface="Calibri"/>
              </a:rPr>
              <a:t> </a:t>
            </a:r>
            <a:r>
              <a:rPr sz="2400" b="1" spc="-10" dirty="0">
                <a:latin typeface="Calibri"/>
                <a:cs typeface="Calibri"/>
              </a:rPr>
              <a:t>models</a:t>
            </a:r>
            <a:endParaRPr sz="2400">
              <a:latin typeface="Calibri"/>
              <a:cs typeface="Calibri"/>
            </a:endParaRPr>
          </a:p>
        </p:txBody>
      </p:sp>
      <p:sp>
        <p:nvSpPr>
          <p:cNvPr id="4" name="object 4"/>
          <p:cNvSpPr txBox="1"/>
          <p:nvPr/>
        </p:nvSpPr>
        <p:spPr>
          <a:xfrm>
            <a:off x="706119" y="2321560"/>
            <a:ext cx="3159760" cy="528320"/>
          </a:xfrm>
          <a:prstGeom prst="rect">
            <a:avLst/>
          </a:prstGeom>
          <a:solidFill>
            <a:srgbClr val="C8DAF8"/>
          </a:solidFill>
          <a:ln w="9525">
            <a:solidFill>
              <a:srgbClr val="44536A"/>
            </a:solidFill>
          </a:ln>
        </p:spPr>
        <p:txBody>
          <a:bodyPr vert="horz" wrap="square" lIns="0" tIns="36195" rIns="0" bIns="0" rtlCol="0">
            <a:spAutoFit/>
          </a:bodyPr>
          <a:lstStyle/>
          <a:p>
            <a:pPr marL="650875">
              <a:lnSpc>
                <a:spcPct val="100000"/>
              </a:lnSpc>
              <a:spcBef>
                <a:spcPts val="285"/>
              </a:spcBef>
            </a:pPr>
            <a:r>
              <a:rPr sz="2400" dirty="0">
                <a:latin typeface="Calibri"/>
                <a:cs typeface="Calibri"/>
              </a:rPr>
              <a:t>Explicit</a:t>
            </a:r>
            <a:r>
              <a:rPr sz="2400" spc="-65" dirty="0">
                <a:latin typeface="Calibri"/>
                <a:cs typeface="Calibri"/>
              </a:rPr>
              <a:t> </a:t>
            </a:r>
            <a:r>
              <a:rPr sz="2400" spc="-10" dirty="0">
                <a:latin typeface="Calibri"/>
                <a:cs typeface="Calibri"/>
              </a:rPr>
              <a:t>density</a:t>
            </a:r>
            <a:endParaRPr sz="2400">
              <a:latin typeface="Calibri"/>
              <a:cs typeface="Calibri"/>
            </a:endParaRPr>
          </a:p>
        </p:txBody>
      </p:sp>
      <p:sp>
        <p:nvSpPr>
          <p:cNvPr id="5" name="object 5"/>
          <p:cNvSpPr txBox="1"/>
          <p:nvPr/>
        </p:nvSpPr>
        <p:spPr>
          <a:xfrm>
            <a:off x="7218680" y="2331720"/>
            <a:ext cx="2225040" cy="518159"/>
          </a:xfrm>
          <a:prstGeom prst="rect">
            <a:avLst/>
          </a:prstGeom>
          <a:solidFill>
            <a:srgbClr val="C8DAF8"/>
          </a:solidFill>
          <a:ln w="9525">
            <a:solidFill>
              <a:srgbClr val="44536A"/>
            </a:solidFill>
          </a:ln>
        </p:spPr>
        <p:txBody>
          <a:bodyPr vert="horz" wrap="square" lIns="0" tIns="28575" rIns="0" bIns="0" rtlCol="0">
            <a:spAutoFit/>
          </a:bodyPr>
          <a:lstStyle/>
          <a:p>
            <a:pPr marL="166370">
              <a:lnSpc>
                <a:spcPct val="100000"/>
              </a:lnSpc>
              <a:spcBef>
                <a:spcPts val="225"/>
              </a:spcBef>
            </a:pPr>
            <a:r>
              <a:rPr sz="2400" dirty="0">
                <a:latin typeface="Calibri"/>
                <a:cs typeface="Calibri"/>
              </a:rPr>
              <a:t>Implicit</a:t>
            </a:r>
            <a:r>
              <a:rPr sz="2400" spc="-50" dirty="0">
                <a:latin typeface="Calibri"/>
                <a:cs typeface="Calibri"/>
              </a:rPr>
              <a:t> </a:t>
            </a:r>
            <a:r>
              <a:rPr sz="2400" spc="-10" dirty="0">
                <a:latin typeface="Calibri"/>
                <a:cs typeface="Calibri"/>
              </a:rPr>
              <a:t>density</a:t>
            </a:r>
            <a:endParaRPr sz="2400">
              <a:latin typeface="Calibri"/>
              <a:cs typeface="Calibri"/>
            </a:endParaRPr>
          </a:p>
        </p:txBody>
      </p:sp>
      <p:sp>
        <p:nvSpPr>
          <p:cNvPr id="6" name="object 6"/>
          <p:cNvSpPr txBox="1"/>
          <p:nvPr/>
        </p:nvSpPr>
        <p:spPr>
          <a:xfrm>
            <a:off x="9362440" y="3368040"/>
            <a:ext cx="1981200" cy="528320"/>
          </a:xfrm>
          <a:prstGeom prst="rect">
            <a:avLst/>
          </a:prstGeom>
          <a:solidFill>
            <a:srgbClr val="C8DAF8"/>
          </a:solidFill>
          <a:ln w="9525">
            <a:solidFill>
              <a:srgbClr val="44536A"/>
            </a:solidFill>
          </a:ln>
        </p:spPr>
        <p:txBody>
          <a:bodyPr vert="horz" wrap="square" lIns="0" tIns="33655" rIns="0" bIns="0" rtlCol="0">
            <a:spAutoFit/>
          </a:bodyPr>
          <a:lstStyle/>
          <a:p>
            <a:pPr marL="627380">
              <a:lnSpc>
                <a:spcPct val="100000"/>
              </a:lnSpc>
              <a:spcBef>
                <a:spcPts val="265"/>
              </a:spcBef>
            </a:pPr>
            <a:r>
              <a:rPr sz="2400" spc="-10" dirty="0">
                <a:latin typeface="Calibri"/>
                <a:cs typeface="Calibri"/>
              </a:rPr>
              <a:t>Direct</a:t>
            </a:r>
            <a:endParaRPr sz="2400">
              <a:latin typeface="Calibri"/>
              <a:cs typeface="Calibri"/>
            </a:endParaRPr>
          </a:p>
        </p:txBody>
      </p:sp>
      <p:sp>
        <p:nvSpPr>
          <p:cNvPr id="7" name="object 7"/>
          <p:cNvSpPr txBox="1"/>
          <p:nvPr/>
        </p:nvSpPr>
        <p:spPr>
          <a:xfrm>
            <a:off x="309879" y="3368040"/>
            <a:ext cx="2346960" cy="528320"/>
          </a:xfrm>
          <a:prstGeom prst="rect">
            <a:avLst/>
          </a:prstGeom>
          <a:solidFill>
            <a:srgbClr val="C8DAF8"/>
          </a:solidFill>
          <a:ln w="9525">
            <a:solidFill>
              <a:srgbClr val="44536A"/>
            </a:solidFill>
          </a:ln>
        </p:spPr>
        <p:txBody>
          <a:bodyPr vert="horz" wrap="square" lIns="0" tIns="33655" rIns="0" bIns="0" rtlCol="0">
            <a:spAutoFit/>
          </a:bodyPr>
          <a:lstStyle/>
          <a:p>
            <a:pPr marL="116839">
              <a:lnSpc>
                <a:spcPct val="100000"/>
              </a:lnSpc>
              <a:spcBef>
                <a:spcPts val="265"/>
              </a:spcBef>
            </a:pPr>
            <a:r>
              <a:rPr sz="2400" spc="-40" dirty="0">
                <a:latin typeface="Calibri"/>
                <a:cs typeface="Calibri"/>
              </a:rPr>
              <a:t>Tractable</a:t>
            </a:r>
            <a:r>
              <a:rPr sz="2400" spc="-145" dirty="0">
                <a:latin typeface="Calibri"/>
                <a:cs typeface="Calibri"/>
              </a:rPr>
              <a:t> </a:t>
            </a:r>
            <a:r>
              <a:rPr sz="2400" spc="-10" dirty="0">
                <a:latin typeface="Calibri"/>
                <a:cs typeface="Calibri"/>
              </a:rPr>
              <a:t>density</a:t>
            </a:r>
            <a:endParaRPr sz="2400">
              <a:latin typeface="Calibri"/>
              <a:cs typeface="Calibri"/>
            </a:endParaRPr>
          </a:p>
        </p:txBody>
      </p:sp>
      <p:sp>
        <p:nvSpPr>
          <p:cNvPr id="8" name="object 8"/>
          <p:cNvSpPr txBox="1"/>
          <p:nvPr/>
        </p:nvSpPr>
        <p:spPr>
          <a:xfrm>
            <a:off x="3378200" y="3368040"/>
            <a:ext cx="2844800" cy="528320"/>
          </a:xfrm>
          <a:prstGeom prst="rect">
            <a:avLst/>
          </a:prstGeom>
          <a:solidFill>
            <a:srgbClr val="C8DAF8"/>
          </a:solidFill>
          <a:ln w="9525">
            <a:solidFill>
              <a:srgbClr val="44536A"/>
            </a:solidFill>
          </a:ln>
        </p:spPr>
        <p:txBody>
          <a:bodyPr vert="horz" wrap="square" lIns="0" tIns="33655" rIns="0" bIns="0" rtlCol="0">
            <a:spAutoFit/>
          </a:bodyPr>
          <a:lstStyle/>
          <a:p>
            <a:pPr marL="141605">
              <a:lnSpc>
                <a:spcPct val="100000"/>
              </a:lnSpc>
              <a:spcBef>
                <a:spcPts val="265"/>
              </a:spcBef>
            </a:pPr>
            <a:r>
              <a:rPr sz="2400" spc="-20" dirty="0">
                <a:latin typeface="Calibri"/>
                <a:cs typeface="Calibri"/>
              </a:rPr>
              <a:t>Approximate</a:t>
            </a:r>
            <a:r>
              <a:rPr sz="2400" spc="-150" dirty="0">
                <a:latin typeface="Calibri"/>
                <a:cs typeface="Calibri"/>
              </a:rPr>
              <a:t> </a:t>
            </a:r>
            <a:r>
              <a:rPr sz="2400" spc="-10" dirty="0">
                <a:latin typeface="Calibri"/>
                <a:cs typeface="Calibri"/>
              </a:rPr>
              <a:t>density</a:t>
            </a:r>
            <a:endParaRPr sz="2400">
              <a:latin typeface="Calibri"/>
              <a:cs typeface="Calibri"/>
            </a:endParaRPr>
          </a:p>
        </p:txBody>
      </p:sp>
      <p:sp>
        <p:nvSpPr>
          <p:cNvPr id="9" name="object 9"/>
          <p:cNvSpPr txBox="1"/>
          <p:nvPr/>
        </p:nvSpPr>
        <p:spPr>
          <a:xfrm>
            <a:off x="6771640" y="3368040"/>
            <a:ext cx="1981200" cy="528320"/>
          </a:xfrm>
          <a:prstGeom prst="rect">
            <a:avLst/>
          </a:prstGeom>
          <a:solidFill>
            <a:srgbClr val="C8DAF8"/>
          </a:solidFill>
          <a:ln w="9525">
            <a:solidFill>
              <a:srgbClr val="44536A"/>
            </a:solidFill>
          </a:ln>
        </p:spPr>
        <p:txBody>
          <a:bodyPr vert="horz" wrap="square" lIns="0" tIns="40005" rIns="0" bIns="0" rtlCol="0">
            <a:spAutoFit/>
          </a:bodyPr>
          <a:lstStyle/>
          <a:p>
            <a:pPr marL="136525">
              <a:lnSpc>
                <a:spcPct val="100000"/>
              </a:lnSpc>
              <a:spcBef>
                <a:spcPts val="315"/>
              </a:spcBef>
            </a:pPr>
            <a:r>
              <a:rPr sz="2400" spc="-20" dirty="0">
                <a:latin typeface="Calibri"/>
                <a:cs typeface="Calibri"/>
              </a:rPr>
              <a:t>Markov</a:t>
            </a:r>
            <a:r>
              <a:rPr sz="2400" spc="-75" dirty="0">
                <a:latin typeface="Calibri"/>
                <a:cs typeface="Calibri"/>
              </a:rPr>
              <a:t> </a:t>
            </a:r>
            <a:r>
              <a:rPr sz="2400" spc="-20" dirty="0">
                <a:latin typeface="Calibri"/>
                <a:cs typeface="Calibri"/>
              </a:rPr>
              <a:t>Chain</a:t>
            </a:r>
            <a:endParaRPr sz="2400">
              <a:latin typeface="Calibri"/>
              <a:cs typeface="Calibri"/>
            </a:endParaRPr>
          </a:p>
        </p:txBody>
      </p:sp>
      <p:sp>
        <p:nvSpPr>
          <p:cNvPr id="10" name="object 10"/>
          <p:cNvSpPr txBox="1"/>
          <p:nvPr/>
        </p:nvSpPr>
        <p:spPr>
          <a:xfrm>
            <a:off x="3307079" y="4800600"/>
            <a:ext cx="2316480" cy="528320"/>
          </a:xfrm>
          <a:prstGeom prst="rect">
            <a:avLst/>
          </a:prstGeom>
          <a:solidFill>
            <a:srgbClr val="C8DAF8"/>
          </a:solidFill>
          <a:ln w="9525">
            <a:solidFill>
              <a:srgbClr val="44536A"/>
            </a:solidFill>
          </a:ln>
        </p:spPr>
        <p:txBody>
          <a:bodyPr vert="horz" wrap="square" lIns="0" tIns="35560" rIns="0" bIns="0" rtlCol="0">
            <a:spAutoFit/>
          </a:bodyPr>
          <a:lstStyle/>
          <a:p>
            <a:pPr marL="490220">
              <a:lnSpc>
                <a:spcPct val="100000"/>
              </a:lnSpc>
              <a:spcBef>
                <a:spcPts val="280"/>
              </a:spcBef>
            </a:pPr>
            <a:r>
              <a:rPr sz="2400" spc="-10" dirty="0">
                <a:latin typeface="Calibri"/>
                <a:cs typeface="Calibri"/>
              </a:rPr>
              <a:t>Variational</a:t>
            </a:r>
            <a:endParaRPr sz="2400">
              <a:latin typeface="Calibri"/>
              <a:cs typeface="Calibri"/>
            </a:endParaRPr>
          </a:p>
        </p:txBody>
      </p:sp>
      <p:sp>
        <p:nvSpPr>
          <p:cNvPr id="11" name="object 11"/>
          <p:cNvSpPr txBox="1"/>
          <p:nvPr/>
        </p:nvSpPr>
        <p:spPr>
          <a:xfrm>
            <a:off x="5958840" y="4800600"/>
            <a:ext cx="2814320" cy="528320"/>
          </a:xfrm>
          <a:prstGeom prst="rect">
            <a:avLst/>
          </a:prstGeom>
          <a:solidFill>
            <a:srgbClr val="C8DAF8"/>
          </a:solidFill>
          <a:ln w="9525">
            <a:solidFill>
              <a:srgbClr val="44536A"/>
            </a:solidFill>
          </a:ln>
        </p:spPr>
        <p:txBody>
          <a:bodyPr vert="horz" wrap="square" lIns="0" tIns="35560" rIns="0" bIns="0" rtlCol="0">
            <a:spAutoFit/>
          </a:bodyPr>
          <a:lstStyle/>
          <a:p>
            <a:pPr marL="558165">
              <a:lnSpc>
                <a:spcPct val="100000"/>
              </a:lnSpc>
              <a:spcBef>
                <a:spcPts val="280"/>
              </a:spcBef>
            </a:pPr>
            <a:r>
              <a:rPr sz="2400" spc="-20" dirty="0">
                <a:latin typeface="Calibri"/>
                <a:cs typeface="Calibri"/>
              </a:rPr>
              <a:t>Markov</a:t>
            </a:r>
            <a:r>
              <a:rPr sz="2400" spc="-85" dirty="0">
                <a:latin typeface="Calibri"/>
                <a:cs typeface="Calibri"/>
              </a:rPr>
              <a:t> </a:t>
            </a:r>
            <a:r>
              <a:rPr sz="2400" spc="-10" dirty="0">
                <a:latin typeface="Calibri"/>
                <a:cs typeface="Calibri"/>
              </a:rPr>
              <a:t>Chain</a:t>
            </a:r>
            <a:endParaRPr sz="2400">
              <a:latin typeface="Calibri"/>
              <a:cs typeface="Calibri"/>
            </a:endParaRPr>
          </a:p>
        </p:txBody>
      </p:sp>
      <p:sp>
        <p:nvSpPr>
          <p:cNvPr id="12" name="object 12"/>
          <p:cNvSpPr txBox="1"/>
          <p:nvPr/>
        </p:nvSpPr>
        <p:spPr>
          <a:xfrm>
            <a:off x="2788920" y="5400040"/>
            <a:ext cx="3037840" cy="365760"/>
          </a:xfrm>
          <a:prstGeom prst="rect">
            <a:avLst/>
          </a:prstGeom>
          <a:ln w="25400">
            <a:solidFill>
              <a:srgbClr val="C00000"/>
            </a:solidFill>
          </a:ln>
        </p:spPr>
        <p:txBody>
          <a:bodyPr vert="horz" wrap="square" lIns="0" tIns="13335" rIns="0" bIns="0" rtlCol="0">
            <a:spAutoFit/>
          </a:bodyPr>
          <a:lstStyle/>
          <a:p>
            <a:pPr marL="263525">
              <a:lnSpc>
                <a:spcPct val="100000"/>
              </a:lnSpc>
              <a:spcBef>
                <a:spcPts val="105"/>
              </a:spcBef>
            </a:pPr>
            <a:r>
              <a:rPr sz="2050" dirty="0">
                <a:latin typeface="Calibri"/>
                <a:cs typeface="Calibri"/>
              </a:rPr>
              <a:t>Variational</a:t>
            </a:r>
            <a:r>
              <a:rPr sz="2050" spc="-15" dirty="0">
                <a:latin typeface="Calibri"/>
                <a:cs typeface="Calibri"/>
              </a:rPr>
              <a:t> </a:t>
            </a:r>
            <a:r>
              <a:rPr sz="2050" spc="-10" dirty="0">
                <a:latin typeface="Calibri"/>
                <a:cs typeface="Calibri"/>
              </a:rPr>
              <a:t>Autoencoder</a:t>
            </a:r>
            <a:endParaRPr sz="2050">
              <a:latin typeface="Calibri"/>
              <a:cs typeface="Calibri"/>
            </a:endParaRPr>
          </a:p>
        </p:txBody>
      </p:sp>
      <p:sp>
        <p:nvSpPr>
          <p:cNvPr id="13" name="object 13"/>
          <p:cNvSpPr txBox="1"/>
          <p:nvPr/>
        </p:nvSpPr>
        <p:spPr>
          <a:xfrm>
            <a:off x="6192901" y="5396865"/>
            <a:ext cx="2200275" cy="342900"/>
          </a:xfrm>
          <a:prstGeom prst="rect">
            <a:avLst/>
          </a:prstGeom>
        </p:spPr>
        <p:txBody>
          <a:bodyPr vert="horz" wrap="square" lIns="0" tIns="16510" rIns="0" bIns="0" rtlCol="0">
            <a:spAutoFit/>
          </a:bodyPr>
          <a:lstStyle/>
          <a:p>
            <a:pPr marL="12700">
              <a:lnSpc>
                <a:spcPct val="100000"/>
              </a:lnSpc>
              <a:spcBef>
                <a:spcPts val="130"/>
              </a:spcBef>
            </a:pPr>
            <a:r>
              <a:rPr sz="2050" dirty="0">
                <a:latin typeface="Calibri"/>
                <a:cs typeface="Calibri"/>
              </a:rPr>
              <a:t>Boltzmann</a:t>
            </a:r>
            <a:r>
              <a:rPr sz="2050" spc="285" dirty="0">
                <a:latin typeface="Calibri"/>
                <a:cs typeface="Calibri"/>
              </a:rPr>
              <a:t> </a:t>
            </a:r>
            <a:r>
              <a:rPr sz="2050" spc="-10" dirty="0">
                <a:latin typeface="Calibri"/>
                <a:cs typeface="Calibri"/>
              </a:rPr>
              <a:t>Machine</a:t>
            </a:r>
            <a:endParaRPr sz="2050">
              <a:latin typeface="Calibri"/>
              <a:cs typeface="Calibri"/>
            </a:endParaRPr>
          </a:p>
        </p:txBody>
      </p:sp>
      <p:sp>
        <p:nvSpPr>
          <p:cNvPr id="14" name="object 14"/>
          <p:cNvSpPr txBox="1"/>
          <p:nvPr/>
        </p:nvSpPr>
        <p:spPr>
          <a:xfrm>
            <a:off x="7549133" y="3928681"/>
            <a:ext cx="480695" cy="342900"/>
          </a:xfrm>
          <a:prstGeom prst="rect">
            <a:avLst/>
          </a:prstGeom>
        </p:spPr>
        <p:txBody>
          <a:bodyPr vert="horz" wrap="square" lIns="0" tIns="16510" rIns="0" bIns="0" rtlCol="0">
            <a:spAutoFit/>
          </a:bodyPr>
          <a:lstStyle/>
          <a:p>
            <a:pPr marL="12700">
              <a:lnSpc>
                <a:spcPct val="100000"/>
              </a:lnSpc>
              <a:spcBef>
                <a:spcPts val="130"/>
              </a:spcBef>
            </a:pPr>
            <a:r>
              <a:rPr sz="2050" spc="-25" dirty="0">
                <a:latin typeface="Calibri"/>
                <a:cs typeface="Calibri"/>
              </a:rPr>
              <a:t>GSN</a:t>
            </a:r>
            <a:endParaRPr sz="2050">
              <a:latin typeface="Calibri"/>
              <a:cs typeface="Calibri"/>
            </a:endParaRPr>
          </a:p>
        </p:txBody>
      </p:sp>
      <p:sp>
        <p:nvSpPr>
          <p:cNvPr id="15" name="object 15"/>
          <p:cNvSpPr txBox="1"/>
          <p:nvPr/>
        </p:nvSpPr>
        <p:spPr>
          <a:xfrm>
            <a:off x="8945880" y="3977640"/>
            <a:ext cx="2834640" cy="772160"/>
          </a:xfrm>
          <a:prstGeom prst="rect">
            <a:avLst/>
          </a:prstGeom>
          <a:ln w="25400">
            <a:solidFill>
              <a:srgbClr val="C00000"/>
            </a:solidFill>
          </a:ln>
        </p:spPr>
        <p:txBody>
          <a:bodyPr vert="horz" wrap="square" lIns="0" tIns="0" rIns="0" bIns="0" rtlCol="0">
            <a:spAutoFit/>
          </a:bodyPr>
          <a:lstStyle/>
          <a:p>
            <a:pPr marL="153670">
              <a:lnSpc>
                <a:spcPts val="2435"/>
              </a:lnSpc>
            </a:pPr>
            <a:r>
              <a:rPr sz="2050" dirty="0">
                <a:latin typeface="Calibri"/>
                <a:cs typeface="Calibri"/>
              </a:rPr>
              <a:t>Generative</a:t>
            </a:r>
            <a:r>
              <a:rPr sz="2050" spc="180" dirty="0">
                <a:latin typeface="Calibri"/>
                <a:cs typeface="Calibri"/>
              </a:rPr>
              <a:t> </a:t>
            </a:r>
            <a:r>
              <a:rPr sz="2050" spc="-10" dirty="0">
                <a:latin typeface="Calibri"/>
                <a:cs typeface="Calibri"/>
              </a:rPr>
              <a:t>Adversarial</a:t>
            </a:r>
            <a:endParaRPr sz="2050">
              <a:latin typeface="Calibri"/>
              <a:cs typeface="Calibri"/>
            </a:endParaRPr>
          </a:p>
          <a:p>
            <a:pPr marL="153670">
              <a:lnSpc>
                <a:spcPct val="100000"/>
              </a:lnSpc>
              <a:spcBef>
                <a:spcPts val="180"/>
              </a:spcBef>
            </a:pPr>
            <a:r>
              <a:rPr sz="2050" dirty="0">
                <a:latin typeface="Calibri"/>
                <a:cs typeface="Calibri"/>
              </a:rPr>
              <a:t>Networks</a:t>
            </a:r>
            <a:r>
              <a:rPr sz="2050" spc="165" dirty="0">
                <a:latin typeface="Calibri"/>
                <a:cs typeface="Calibri"/>
              </a:rPr>
              <a:t> </a:t>
            </a:r>
            <a:r>
              <a:rPr sz="2050" spc="-10" dirty="0">
                <a:latin typeface="Calibri"/>
                <a:cs typeface="Calibri"/>
              </a:rPr>
              <a:t>(GANs)</a:t>
            </a:r>
            <a:endParaRPr sz="2050">
              <a:latin typeface="Calibri"/>
              <a:cs typeface="Calibri"/>
            </a:endParaRPr>
          </a:p>
        </p:txBody>
      </p:sp>
      <p:grpSp>
        <p:nvGrpSpPr>
          <p:cNvPr id="16" name="object 16"/>
          <p:cNvGrpSpPr/>
          <p:nvPr/>
        </p:nvGrpSpPr>
        <p:grpSpPr>
          <a:xfrm>
            <a:off x="1473200" y="2834639"/>
            <a:ext cx="812800" cy="528320"/>
            <a:chOff x="1473200" y="2834639"/>
            <a:chExt cx="812800" cy="528320"/>
          </a:xfrm>
        </p:grpSpPr>
        <p:pic>
          <p:nvPicPr>
            <p:cNvPr id="17" name="object 17"/>
            <p:cNvPicPr/>
            <p:nvPr/>
          </p:nvPicPr>
          <p:blipFill>
            <a:blip r:embed="rId3" cstate="print"/>
            <a:stretch>
              <a:fillRect/>
            </a:stretch>
          </p:blipFill>
          <p:spPr>
            <a:xfrm>
              <a:off x="1473200" y="3289299"/>
              <a:ext cx="84709" cy="73533"/>
            </a:xfrm>
            <a:prstGeom prst="rect">
              <a:avLst/>
            </a:prstGeom>
          </p:spPr>
        </p:pic>
        <p:sp>
          <p:nvSpPr>
            <p:cNvPr id="18" name="object 18"/>
            <p:cNvSpPr/>
            <p:nvPr/>
          </p:nvSpPr>
          <p:spPr>
            <a:xfrm>
              <a:off x="1532127" y="2834639"/>
              <a:ext cx="753745" cy="495300"/>
            </a:xfrm>
            <a:custGeom>
              <a:avLst/>
              <a:gdLst/>
              <a:ahLst/>
              <a:cxnLst/>
              <a:rect l="l" t="t" r="r" b="b"/>
              <a:pathLst>
                <a:path w="753744" h="495300">
                  <a:moveTo>
                    <a:pt x="743204" y="0"/>
                  </a:moveTo>
                  <a:lnTo>
                    <a:pt x="0" y="478789"/>
                  </a:lnTo>
                  <a:lnTo>
                    <a:pt x="10287" y="494919"/>
                  </a:lnTo>
                  <a:lnTo>
                    <a:pt x="753491" y="16001"/>
                  </a:lnTo>
                  <a:lnTo>
                    <a:pt x="743204" y="0"/>
                  </a:lnTo>
                  <a:close/>
                </a:path>
              </a:pathLst>
            </a:custGeom>
            <a:solidFill>
              <a:srgbClr val="44536A"/>
            </a:solidFill>
          </p:spPr>
          <p:txBody>
            <a:bodyPr wrap="square" lIns="0" tIns="0" rIns="0" bIns="0" rtlCol="0"/>
            <a:lstStyle/>
            <a:p>
              <a:endParaRPr/>
            </a:p>
          </p:txBody>
        </p:sp>
      </p:grpSp>
      <p:grpSp>
        <p:nvGrpSpPr>
          <p:cNvPr id="19" name="object 19"/>
          <p:cNvGrpSpPr/>
          <p:nvPr/>
        </p:nvGrpSpPr>
        <p:grpSpPr>
          <a:xfrm>
            <a:off x="2570479" y="2834639"/>
            <a:ext cx="2225040" cy="548640"/>
            <a:chOff x="2570479" y="2834639"/>
            <a:chExt cx="2225040" cy="548640"/>
          </a:xfrm>
        </p:grpSpPr>
        <p:pic>
          <p:nvPicPr>
            <p:cNvPr id="20" name="object 20"/>
            <p:cNvPicPr/>
            <p:nvPr/>
          </p:nvPicPr>
          <p:blipFill>
            <a:blip r:embed="rId4" cstate="print"/>
            <a:stretch>
              <a:fillRect/>
            </a:stretch>
          </p:blipFill>
          <p:spPr>
            <a:xfrm>
              <a:off x="4712207" y="3308476"/>
              <a:ext cx="82930" cy="74295"/>
            </a:xfrm>
            <a:prstGeom prst="rect">
              <a:avLst/>
            </a:prstGeom>
          </p:spPr>
        </p:pic>
        <p:sp>
          <p:nvSpPr>
            <p:cNvPr id="21" name="object 21"/>
            <p:cNvSpPr/>
            <p:nvPr/>
          </p:nvSpPr>
          <p:spPr>
            <a:xfrm>
              <a:off x="2570479" y="2834639"/>
              <a:ext cx="2152650" cy="520700"/>
            </a:xfrm>
            <a:custGeom>
              <a:avLst/>
              <a:gdLst/>
              <a:ahLst/>
              <a:cxnLst/>
              <a:rect l="l" t="t" r="r" b="b"/>
              <a:pathLst>
                <a:path w="2152650" h="520700">
                  <a:moveTo>
                    <a:pt x="4318" y="0"/>
                  </a:moveTo>
                  <a:lnTo>
                    <a:pt x="0" y="18542"/>
                  </a:lnTo>
                  <a:lnTo>
                    <a:pt x="2148205" y="520319"/>
                  </a:lnTo>
                  <a:lnTo>
                    <a:pt x="2152649" y="501776"/>
                  </a:lnTo>
                  <a:lnTo>
                    <a:pt x="4318" y="0"/>
                  </a:lnTo>
                  <a:close/>
                </a:path>
              </a:pathLst>
            </a:custGeom>
            <a:solidFill>
              <a:srgbClr val="44536A"/>
            </a:solidFill>
          </p:spPr>
          <p:txBody>
            <a:bodyPr wrap="square" lIns="0" tIns="0" rIns="0" bIns="0" rtlCol="0"/>
            <a:lstStyle/>
            <a:p>
              <a:endParaRPr/>
            </a:p>
          </p:txBody>
        </p:sp>
      </p:grpSp>
      <p:grpSp>
        <p:nvGrpSpPr>
          <p:cNvPr id="22" name="object 22"/>
          <p:cNvGrpSpPr/>
          <p:nvPr/>
        </p:nvGrpSpPr>
        <p:grpSpPr>
          <a:xfrm>
            <a:off x="2286000" y="1899920"/>
            <a:ext cx="2743200" cy="447040"/>
            <a:chOff x="2286000" y="1899920"/>
            <a:chExt cx="2743200" cy="447040"/>
          </a:xfrm>
        </p:grpSpPr>
        <p:pic>
          <p:nvPicPr>
            <p:cNvPr id="23" name="object 23"/>
            <p:cNvPicPr/>
            <p:nvPr/>
          </p:nvPicPr>
          <p:blipFill>
            <a:blip r:embed="rId5" cstate="print"/>
            <a:stretch>
              <a:fillRect/>
            </a:stretch>
          </p:blipFill>
          <p:spPr>
            <a:xfrm>
              <a:off x="2286000" y="2271014"/>
              <a:ext cx="81025" cy="75691"/>
            </a:xfrm>
            <a:prstGeom prst="rect">
              <a:avLst/>
            </a:prstGeom>
          </p:spPr>
        </p:pic>
        <p:sp>
          <p:nvSpPr>
            <p:cNvPr id="24" name="object 24"/>
            <p:cNvSpPr/>
            <p:nvPr/>
          </p:nvSpPr>
          <p:spPr>
            <a:xfrm>
              <a:off x="2360040" y="1899920"/>
              <a:ext cx="2668905" cy="418465"/>
            </a:xfrm>
            <a:custGeom>
              <a:avLst/>
              <a:gdLst/>
              <a:ahLst/>
              <a:cxnLst/>
              <a:rect l="l" t="t" r="r" b="b"/>
              <a:pathLst>
                <a:path w="2668904" h="418464">
                  <a:moveTo>
                    <a:pt x="2665857" y="0"/>
                  </a:moveTo>
                  <a:lnTo>
                    <a:pt x="0" y="399541"/>
                  </a:lnTo>
                  <a:lnTo>
                    <a:pt x="2793" y="418464"/>
                  </a:lnTo>
                  <a:lnTo>
                    <a:pt x="2668650" y="18922"/>
                  </a:lnTo>
                  <a:lnTo>
                    <a:pt x="2665857" y="0"/>
                  </a:lnTo>
                  <a:close/>
                </a:path>
              </a:pathLst>
            </a:custGeom>
            <a:solidFill>
              <a:srgbClr val="44536A"/>
            </a:solidFill>
          </p:spPr>
          <p:txBody>
            <a:bodyPr wrap="square" lIns="0" tIns="0" rIns="0" bIns="0" rtlCol="0"/>
            <a:lstStyle/>
            <a:p>
              <a:endParaRPr/>
            </a:p>
          </p:txBody>
        </p:sp>
      </p:grpSp>
      <p:grpSp>
        <p:nvGrpSpPr>
          <p:cNvPr id="25" name="object 25"/>
          <p:cNvGrpSpPr/>
          <p:nvPr/>
        </p:nvGrpSpPr>
        <p:grpSpPr>
          <a:xfrm>
            <a:off x="5953759" y="1899920"/>
            <a:ext cx="2377440" cy="447040"/>
            <a:chOff x="5953759" y="1899920"/>
            <a:chExt cx="2377440" cy="447040"/>
          </a:xfrm>
        </p:grpSpPr>
        <p:pic>
          <p:nvPicPr>
            <p:cNvPr id="26" name="object 26"/>
            <p:cNvPicPr/>
            <p:nvPr/>
          </p:nvPicPr>
          <p:blipFill>
            <a:blip r:embed="rId6" cstate="print"/>
            <a:stretch>
              <a:fillRect/>
            </a:stretch>
          </p:blipFill>
          <p:spPr>
            <a:xfrm>
              <a:off x="8249284" y="2271649"/>
              <a:ext cx="81915" cy="74929"/>
            </a:xfrm>
            <a:prstGeom prst="rect">
              <a:avLst/>
            </a:prstGeom>
          </p:spPr>
        </p:pic>
        <p:sp>
          <p:nvSpPr>
            <p:cNvPr id="27" name="object 27"/>
            <p:cNvSpPr/>
            <p:nvPr/>
          </p:nvSpPr>
          <p:spPr>
            <a:xfrm>
              <a:off x="5953759" y="1899920"/>
              <a:ext cx="2303780" cy="419100"/>
            </a:xfrm>
            <a:custGeom>
              <a:avLst/>
              <a:gdLst/>
              <a:ahLst/>
              <a:cxnLst/>
              <a:rect l="l" t="t" r="r" b="b"/>
              <a:pathLst>
                <a:path w="2303779" h="419100">
                  <a:moveTo>
                    <a:pt x="3301" y="0"/>
                  </a:moveTo>
                  <a:lnTo>
                    <a:pt x="0" y="18668"/>
                  </a:lnTo>
                  <a:lnTo>
                    <a:pt x="2300478" y="418591"/>
                  </a:lnTo>
                  <a:lnTo>
                    <a:pt x="2303780" y="399795"/>
                  </a:lnTo>
                  <a:lnTo>
                    <a:pt x="3301" y="0"/>
                  </a:lnTo>
                  <a:close/>
                </a:path>
              </a:pathLst>
            </a:custGeom>
            <a:solidFill>
              <a:srgbClr val="44536A"/>
            </a:solidFill>
          </p:spPr>
          <p:txBody>
            <a:bodyPr wrap="square" lIns="0" tIns="0" rIns="0" bIns="0" rtlCol="0"/>
            <a:lstStyle/>
            <a:p>
              <a:endParaRPr/>
            </a:p>
          </p:txBody>
        </p:sp>
      </p:grpSp>
      <p:sp>
        <p:nvSpPr>
          <p:cNvPr id="28" name="object 28"/>
          <p:cNvSpPr/>
          <p:nvPr/>
        </p:nvSpPr>
        <p:spPr>
          <a:xfrm>
            <a:off x="7762240" y="2834639"/>
            <a:ext cx="2590800" cy="548640"/>
          </a:xfrm>
          <a:custGeom>
            <a:avLst/>
            <a:gdLst/>
            <a:ahLst/>
            <a:cxnLst/>
            <a:rect l="l" t="t" r="r" b="b"/>
            <a:pathLst>
              <a:path w="2590800" h="548639">
                <a:moveTo>
                  <a:pt x="570229" y="0"/>
                </a:moveTo>
                <a:lnTo>
                  <a:pt x="567943" y="9398"/>
                </a:lnTo>
                <a:lnTo>
                  <a:pt x="561466" y="2286"/>
                </a:lnTo>
                <a:lnTo>
                  <a:pt x="49783" y="475614"/>
                </a:lnTo>
                <a:lnTo>
                  <a:pt x="30606" y="454279"/>
                </a:lnTo>
                <a:lnTo>
                  <a:pt x="0" y="534797"/>
                </a:lnTo>
                <a:lnTo>
                  <a:pt x="82041" y="511301"/>
                </a:lnTo>
                <a:lnTo>
                  <a:pt x="62737" y="489838"/>
                </a:lnTo>
                <a:lnTo>
                  <a:pt x="570610" y="19938"/>
                </a:lnTo>
                <a:lnTo>
                  <a:pt x="2514218" y="520192"/>
                </a:lnTo>
                <a:lnTo>
                  <a:pt x="2507106" y="548132"/>
                </a:lnTo>
                <a:lnTo>
                  <a:pt x="2590418" y="529844"/>
                </a:lnTo>
                <a:lnTo>
                  <a:pt x="2525903" y="473329"/>
                </a:lnTo>
                <a:lnTo>
                  <a:pt x="2518917" y="501396"/>
                </a:lnTo>
                <a:lnTo>
                  <a:pt x="570229" y="0"/>
                </a:lnTo>
                <a:close/>
              </a:path>
            </a:pathLst>
          </a:custGeom>
          <a:solidFill>
            <a:srgbClr val="44536A"/>
          </a:solidFill>
        </p:spPr>
        <p:txBody>
          <a:bodyPr wrap="square" lIns="0" tIns="0" rIns="0" bIns="0" rtlCol="0"/>
          <a:lstStyle/>
          <a:p>
            <a:endParaRPr/>
          </a:p>
        </p:txBody>
      </p:sp>
      <p:sp>
        <p:nvSpPr>
          <p:cNvPr id="29" name="object 29"/>
          <p:cNvSpPr/>
          <p:nvPr/>
        </p:nvSpPr>
        <p:spPr>
          <a:xfrm>
            <a:off x="4450079" y="3881120"/>
            <a:ext cx="2905760" cy="924560"/>
          </a:xfrm>
          <a:custGeom>
            <a:avLst/>
            <a:gdLst/>
            <a:ahLst/>
            <a:cxnLst/>
            <a:rect l="l" t="t" r="r" b="b"/>
            <a:pathLst>
              <a:path w="2905759" h="924560">
                <a:moveTo>
                  <a:pt x="347091" y="0"/>
                </a:moveTo>
                <a:lnTo>
                  <a:pt x="343916" y="9016"/>
                </a:lnTo>
                <a:lnTo>
                  <a:pt x="335025" y="5714"/>
                </a:lnTo>
                <a:lnTo>
                  <a:pt x="26797" y="839215"/>
                </a:lnTo>
                <a:lnTo>
                  <a:pt x="0" y="829309"/>
                </a:lnTo>
                <a:lnTo>
                  <a:pt x="9398" y="913764"/>
                </a:lnTo>
                <a:lnTo>
                  <a:pt x="71500" y="855598"/>
                </a:lnTo>
                <a:lnTo>
                  <a:pt x="44704" y="845819"/>
                </a:lnTo>
                <a:lnTo>
                  <a:pt x="349631" y="21081"/>
                </a:lnTo>
                <a:lnTo>
                  <a:pt x="2830829" y="897381"/>
                </a:lnTo>
                <a:lnTo>
                  <a:pt x="2821304" y="924305"/>
                </a:lnTo>
                <a:lnTo>
                  <a:pt x="2905760" y="913764"/>
                </a:lnTo>
                <a:lnTo>
                  <a:pt x="2846704" y="852550"/>
                </a:lnTo>
                <a:lnTo>
                  <a:pt x="2837179" y="879474"/>
                </a:lnTo>
                <a:lnTo>
                  <a:pt x="347091" y="0"/>
                </a:lnTo>
                <a:close/>
              </a:path>
            </a:pathLst>
          </a:custGeom>
          <a:solidFill>
            <a:srgbClr val="44536A"/>
          </a:solidFill>
        </p:spPr>
        <p:txBody>
          <a:bodyPr wrap="square" lIns="0" tIns="0" rIns="0" bIns="0" rtlCol="0"/>
          <a:lstStyle/>
          <a:p>
            <a:endParaRPr/>
          </a:p>
        </p:txBody>
      </p:sp>
      <p:sp>
        <p:nvSpPr>
          <p:cNvPr id="30" name="object 30"/>
          <p:cNvSpPr txBox="1"/>
          <p:nvPr/>
        </p:nvSpPr>
        <p:spPr>
          <a:xfrm>
            <a:off x="375602" y="3983037"/>
            <a:ext cx="1840864"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Calibri"/>
                <a:cs typeface="Calibri"/>
              </a:rPr>
              <a:t>Can</a:t>
            </a:r>
            <a:r>
              <a:rPr sz="2000" spc="20" dirty="0">
                <a:latin typeface="Calibri"/>
                <a:cs typeface="Calibri"/>
              </a:rPr>
              <a:t> </a:t>
            </a:r>
            <a:r>
              <a:rPr sz="2000" spc="-10" dirty="0">
                <a:latin typeface="Calibri"/>
                <a:cs typeface="Calibri"/>
              </a:rPr>
              <a:t>compute</a:t>
            </a:r>
            <a:r>
              <a:rPr sz="2000" spc="-95" dirty="0">
                <a:latin typeface="Calibri"/>
                <a:cs typeface="Calibri"/>
              </a:rPr>
              <a:t> </a:t>
            </a:r>
            <a:r>
              <a:rPr sz="2000" spc="-20" dirty="0">
                <a:latin typeface="Calibri"/>
                <a:cs typeface="Calibri"/>
              </a:rPr>
              <a:t>p(x)</a:t>
            </a:r>
            <a:endParaRPr sz="2000">
              <a:latin typeface="Calibri"/>
              <a:cs typeface="Calibri"/>
            </a:endParaRPr>
          </a:p>
        </p:txBody>
      </p:sp>
      <p:sp>
        <p:nvSpPr>
          <p:cNvPr id="31" name="object 31"/>
          <p:cNvSpPr txBox="1"/>
          <p:nvPr/>
        </p:nvSpPr>
        <p:spPr>
          <a:xfrm>
            <a:off x="5996304" y="6084570"/>
            <a:ext cx="5993765" cy="220979"/>
          </a:xfrm>
          <a:prstGeom prst="rect">
            <a:avLst/>
          </a:prstGeom>
        </p:spPr>
        <p:txBody>
          <a:bodyPr vert="horz" wrap="square" lIns="0" tIns="16510" rIns="0" bIns="0" rtlCol="0">
            <a:spAutoFit/>
          </a:bodyPr>
          <a:lstStyle/>
          <a:p>
            <a:pPr marL="12700">
              <a:lnSpc>
                <a:spcPct val="100000"/>
              </a:lnSpc>
              <a:spcBef>
                <a:spcPts val="130"/>
              </a:spcBef>
            </a:pPr>
            <a:r>
              <a:rPr sz="1250" dirty="0">
                <a:latin typeface="Calibri"/>
                <a:cs typeface="Calibri"/>
              </a:rPr>
              <a:t>Figure</a:t>
            </a:r>
            <a:r>
              <a:rPr sz="1250" spc="120" dirty="0">
                <a:latin typeface="Calibri"/>
                <a:cs typeface="Calibri"/>
              </a:rPr>
              <a:t> </a:t>
            </a:r>
            <a:r>
              <a:rPr sz="1250" dirty="0">
                <a:latin typeface="Calibri"/>
                <a:cs typeface="Calibri"/>
              </a:rPr>
              <a:t>adapted</a:t>
            </a:r>
            <a:r>
              <a:rPr sz="1250" spc="165" dirty="0">
                <a:latin typeface="Calibri"/>
                <a:cs typeface="Calibri"/>
              </a:rPr>
              <a:t> </a:t>
            </a:r>
            <a:r>
              <a:rPr sz="1250" dirty="0">
                <a:latin typeface="Calibri"/>
                <a:cs typeface="Calibri"/>
              </a:rPr>
              <a:t>from</a:t>
            </a:r>
            <a:r>
              <a:rPr sz="1250" spc="210" dirty="0">
                <a:latin typeface="Calibri"/>
                <a:cs typeface="Calibri"/>
              </a:rPr>
              <a:t> </a:t>
            </a:r>
            <a:r>
              <a:rPr sz="1250" dirty="0">
                <a:latin typeface="Calibri"/>
                <a:cs typeface="Calibri"/>
              </a:rPr>
              <a:t>Ian Goodfellow,</a:t>
            </a:r>
            <a:r>
              <a:rPr sz="1250" spc="254" dirty="0">
                <a:latin typeface="Calibri"/>
                <a:cs typeface="Calibri"/>
              </a:rPr>
              <a:t> </a:t>
            </a:r>
            <a:r>
              <a:rPr sz="1250" dirty="0">
                <a:latin typeface="Calibri"/>
                <a:cs typeface="Calibri"/>
              </a:rPr>
              <a:t>Tutorial</a:t>
            </a:r>
            <a:r>
              <a:rPr sz="1250" spc="140" dirty="0">
                <a:latin typeface="Calibri"/>
                <a:cs typeface="Calibri"/>
              </a:rPr>
              <a:t> </a:t>
            </a:r>
            <a:r>
              <a:rPr sz="1250" dirty="0">
                <a:latin typeface="Calibri"/>
                <a:cs typeface="Calibri"/>
              </a:rPr>
              <a:t>on</a:t>
            </a:r>
            <a:r>
              <a:rPr sz="1250" spc="160" dirty="0">
                <a:latin typeface="Calibri"/>
                <a:cs typeface="Calibri"/>
              </a:rPr>
              <a:t> </a:t>
            </a:r>
            <a:r>
              <a:rPr sz="1250" dirty="0">
                <a:latin typeface="Calibri"/>
                <a:cs typeface="Calibri"/>
              </a:rPr>
              <a:t>Generative</a:t>
            </a:r>
            <a:r>
              <a:rPr sz="1250" spc="200" dirty="0">
                <a:latin typeface="Calibri"/>
                <a:cs typeface="Calibri"/>
              </a:rPr>
              <a:t> </a:t>
            </a:r>
            <a:r>
              <a:rPr sz="1250" dirty="0">
                <a:latin typeface="Calibri"/>
                <a:cs typeface="Calibri"/>
              </a:rPr>
              <a:t>Adversarial</a:t>
            </a:r>
            <a:r>
              <a:rPr sz="1250" spc="145" dirty="0">
                <a:latin typeface="Calibri"/>
                <a:cs typeface="Calibri"/>
              </a:rPr>
              <a:t> </a:t>
            </a:r>
            <a:r>
              <a:rPr sz="1250" dirty="0">
                <a:latin typeface="Calibri"/>
                <a:cs typeface="Calibri"/>
              </a:rPr>
              <a:t>Networks,</a:t>
            </a:r>
            <a:r>
              <a:rPr sz="1250" spc="195" dirty="0">
                <a:latin typeface="Calibri"/>
                <a:cs typeface="Calibri"/>
              </a:rPr>
              <a:t> </a:t>
            </a:r>
            <a:r>
              <a:rPr sz="1250" spc="-10" dirty="0">
                <a:latin typeface="Calibri"/>
                <a:cs typeface="Calibri"/>
              </a:rPr>
              <a:t>2017.</a:t>
            </a:r>
            <a:endParaRPr sz="1250">
              <a:latin typeface="Calibri"/>
              <a:cs typeface="Calibri"/>
            </a:endParaRPr>
          </a:p>
        </p:txBody>
      </p:sp>
      <p:sp>
        <p:nvSpPr>
          <p:cNvPr id="32" name="object 32"/>
          <p:cNvSpPr txBox="1"/>
          <p:nvPr/>
        </p:nvSpPr>
        <p:spPr>
          <a:xfrm>
            <a:off x="736600" y="4302759"/>
            <a:ext cx="1737360" cy="365760"/>
          </a:xfrm>
          <a:prstGeom prst="rect">
            <a:avLst/>
          </a:prstGeom>
          <a:ln w="25400">
            <a:solidFill>
              <a:srgbClr val="C00000"/>
            </a:solidFill>
          </a:ln>
        </p:spPr>
        <p:txBody>
          <a:bodyPr vert="horz" wrap="square" lIns="0" tIns="0" rIns="0" bIns="0" rtlCol="0">
            <a:spAutoFit/>
          </a:bodyPr>
          <a:lstStyle/>
          <a:p>
            <a:pPr marL="83820">
              <a:lnSpc>
                <a:spcPts val="2390"/>
              </a:lnSpc>
            </a:pPr>
            <a:r>
              <a:rPr sz="2000" spc="-10" dirty="0">
                <a:latin typeface="Calibri"/>
                <a:cs typeface="Calibri"/>
              </a:rPr>
              <a:t>Autoregressive</a:t>
            </a:r>
            <a:endParaRPr sz="2000">
              <a:latin typeface="Calibri"/>
              <a:cs typeface="Calibri"/>
            </a:endParaRPr>
          </a:p>
        </p:txBody>
      </p:sp>
      <p:sp>
        <p:nvSpPr>
          <p:cNvPr id="33" name="object 33"/>
          <p:cNvSpPr txBox="1"/>
          <p:nvPr/>
        </p:nvSpPr>
        <p:spPr>
          <a:xfrm>
            <a:off x="375602" y="4361878"/>
            <a:ext cx="2038350" cy="1480820"/>
          </a:xfrm>
          <a:prstGeom prst="rect">
            <a:avLst/>
          </a:prstGeom>
        </p:spPr>
        <p:txBody>
          <a:bodyPr vert="horz" wrap="square" lIns="0" tIns="15240" rIns="0" bIns="0" rtlCol="0">
            <a:spAutoFit/>
          </a:bodyPr>
          <a:lstStyle/>
          <a:p>
            <a:pPr marL="12700">
              <a:lnSpc>
                <a:spcPct val="100000"/>
              </a:lnSpc>
              <a:spcBef>
                <a:spcPts val="120"/>
              </a:spcBef>
            </a:pPr>
            <a:r>
              <a:rPr sz="1500" spc="5" dirty="0">
                <a:latin typeface="Calibri"/>
                <a:cs typeface="Calibri"/>
              </a:rPr>
              <a:t>-</a:t>
            </a:r>
            <a:endParaRPr sz="1500">
              <a:latin typeface="Calibri"/>
              <a:cs typeface="Calibri"/>
            </a:endParaRPr>
          </a:p>
          <a:p>
            <a:pPr marL="449580" indent="-437515">
              <a:lnSpc>
                <a:spcPct val="100000"/>
              </a:lnSpc>
              <a:spcBef>
                <a:spcPts val="25"/>
              </a:spcBef>
              <a:buSzPct val="75000"/>
              <a:buChar char="-"/>
              <a:tabLst>
                <a:tab pos="449580" algn="l"/>
                <a:tab pos="450215" algn="l"/>
              </a:tabLst>
            </a:pPr>
            <a:r>
              <a:rPr sz="2000" dirty="0">
                <a:latin typeface="Calibri"/>
                <a:cs typeface="Calibri"/>
              </a:rPr>
              <a:t>NADE</a:t>
            </a:r>
            <a:r>
              <a:rPr sz="2000" spc="30" dirty="0">
                <a:latin typeface="Calibri"/>
                <a:cs typeface="Calibri"/>
              </a:rPr>
              <a:t> </a:t>
            </a:r>
            <a:r>
              <a:rPr sz="2000" dirty="0">
                <a:latin typeface="Calibri"/>
                <a:cs typeface="Calibri"/>
              </a:rPr>
              <a:t>/</a:t>
            </a:r>
            <a:r>
              <a:rPr sz="2000" spc="-65" dirty="0">
                <a:latin typeface="Calibri"/>
                <a:cs typeface="Calibri"/>
              </a:rPr>
              <a:t> </a:t>
            </a:r>
            <a:r>
              <a:rPr sz="2000" spc="-20" dirty="0">
                <a:latin typeface="Calibri"/>
                <a:cs typeface="Calibri"/>
              </a:rPr>
              <a:t>MADE</a:t>
            </a:r>
            <a:endParaRPr sz="2000">
              <a:latin typeface="Calibri"/>
              <a:cs typeface="Calibri"/>
            </a:endParaRPr>
          </a:p>
          <a:p>
            <a:pPr marL="449580" indent="-437515">
              <a:lnSpc>
                <a:spcPct val="100000"/>
              </a:lnSpc>
              <a:spcBef>
                <a:spcPts val="5"/>
              </a:spcBef>
              <a:buSzPct val="75000"/>
              <a:buChar char="-"/>
              <a:tabLst>
                <a:tab pos="449580" algn="l"/>
                <a:tab pos="450215" algn="l"/>
              </a:tabLst>
            </a:pPr>
            <a:r>
              <a:rPr sz="2000" dirty="0">
                <a:latin typeface="Calibri"/>
                <a:cs typeface="Calibri"/>
              </a:rPr>
              <a:t>NICE</a:t>
            </a:r>
            <a:r>
              <a:rPr sz="2000" spc="-30" dirty="0">
                <a:latin typeface="Calibri"/>
                <a:cs typeface="Calibri"/>
              </a:rPr>
              <a:t> </a:t>
            </a:r>
            <a:r>
              <a:rPr sz="2000" dirty="0">
                <a:latin typeface="Calibri"/>
                <a:cs typeface="Calibri"/>
              </a:rPr>
              <a:t>/</a:t>
            </a:r>
            <a:r>
              <a:rPr sz="2000" spc="-60" dirty="0">
                <a:latin typeface="Calibri"/>
                <a:cs typeface="Calibri"/>
              </a:rPr>
              <a:t> </a:t>
            </a:r>
            <a:r>
              <a:rPr sz="2000" spc="-10" dirty="0">
                <a:latin typeface="Calibri"/>
                <a:cs typeface="Calibri"/>
              </a:rPr>
              <a:t>RealNVP</a:t>
            </a:r>
            <a:endParaRPr sz="2000">
              <a:latin typeface="Calibri"/>
              <a:cs typeface="Calibri"/>
            </a:endParaRPr>
          </a:p>
          <a:p>
            <a:pPr marL="449580" indent="-437515">
              <a:lnSpc>
                <a:spcPct val="100000"/>
              </a:lnSpc>
              <a:spcBef>
                <a:spcPts val="5"/>
              </a:spcBef>
              <a:buSzPct val="75000"/>
              <a:buChar char="-"/>
              <a:tabLst>
                <a:tab pos="449580" algn="l"/>
                <a:tab pos="450215" algn="l"/>
              </a:tabLst>
            </a:pPr>
            <a:r>
              <a:rPr sz="2000" spc="-20" dirty="0">
                <a:latin typeface="Calibri"/>
                <a:cs typeface="Calibri"/>
              </a:rPr>
              <a:t>Glow</a:t>
            </a:r>
            <a:endParaRPr sz="2000">
              <a:latin typeface="Calibri"/>
              <a:cs typeface="Calibri"/>
            </a:endParaRPr>
          </a:p>
          <a:p>
            <a:pPr marL="449580" indent="-437515">
              <a:lnSpc>
                <a:spcPct val="100000"/>
              </a:lnSpc>
              <a:buSzPct val="75000"/>
              <a:buChar char="-"/>
              <a:tabLst>
                <a:tab pos="449580" algn="l"/>
                <a:tab pos="450215" algn="l"/>
              </a:tabLst>
            </a:pPr>
            <a:r>
              <a:rPr sz="2000" spc="-10" dirty="0">
                <a:latin typeface="Calibri"/>
                <a:cs typeface="Calibri"/>
              </a:rPr>
              <a:t>Ffjord</a:t>
            </a:r>
            <a:endParaRPr sz="2000">
              <a:latin typeface="Calibri"/>
              <a:cs typeface="Calibri"/>
            </a:endParaRPr>
          </a:p>
        </p:txBody>
      </p:sp>
      <p:sp>
        <p:nvSpPr>
          <p:cNvPr id="34" name="object 34"/>
          <p:cNvSpPr txBox="1"/>
          <p:nvPr/>
        </p:nvSpPr>
        <p:spPr>
          <a:xfrm>
            <a:off x="7892415" y="993393"/>
            <a:ext cx="3141345" cy="1125220"/>
          </a:xfrm>
          <a:prstGeom prst="rect">
            <a:avLst/>
          </a:prstGeom>
        </p:spPr>
        <p:txBody>
          <a:bodyPr vert="horz" wrap="square" lIns="0" tIns="13335" rIns="0" bIns="0" rtlCol="0">
            <a:spAutoFit/>
          </a:bodyPr>
          <a:lstStyle/>
          <a:p>
            <a:pPr marL="12700" marR="5080">
              <a:lnSpc>
                <a:spcPct val="100000"/>
              </a:lnSpc>
              <a:spcBef>
                <a:spcPts val="105"/>
              </a:spcBef>
            </a:pPr>
            <a:r>
              <a:rPr sz="2400" dirty="0">
                <a:latin typeface="Calibri"/>
                <a:cs typeface="Calibri"/>
              </a:rPr>
              <a:t>Model</a:t>
            </a:r>
            <a:r>
              <a:rPr sz="2400" spc="-15" dirty="0">
                <a:latin typeface="Calibri"/>
                <a:cs typeface="Calibri"/>
              </a:rPr>
              <a:t> </a:t>
            </a:r>
            <a:r>
              <a:rPr sz="2400" dirty="0">
                <a:latin typeface="Calibri"/>
                <a:cs typeface="Calibri"/>
              </a:rPr>
              <a:t>does</a:t>
            </a:r>
            <a:r>
              <a:rPr sz="2400" spc="-90" dirty="0">
                <a:latin typeface="Calibri"/>
                <a:cs typeface="Calibri"/>
              </a:rPr>
              <a:t> </a:t>
            </a:r>
            <a:r>
              <a:rPr sz="2400" dirty="0">
                <a:latin typeface="Calibri"/>
                <a:cs typeface="Calibri"/>
              </a:rPr>
              <a:t>not</a:t>
            </a:r>
            <a:r>
              <a:rPr sz="2400" spc="-35" dirty="0">
                <a:latin typeface="Calibri"/>
                <a:cs typeface="Calibri"/>
              </a:rPr>
              <a:t> </a:t>
            </a:r>
            <a:r>
              <a:rPr sz="2400" spc="-10" dirty="0">
                <a:latin typeface="Calibri"/>
                <a:cs typeface="Calibri"/>
              </a:rPr>
              <a:t>explicitly </a:t>
            </a:r>
            <a:r>
              <a:rPr sz="2400" dirty="0">
                <a:latin typeface="Calibri"/>
                <a:cs typeface="Calibri"/>
              </a:rPr>
              <a:t>compute</a:t>
            </a:r>
            <a:r>
              <a:rPr sz="2400" spc="-114" dirty="0">
                <a:latin typeface="Calibri"/>
                <a:cs typeface="Calibri"/>
              </a:rPr>
              <a:t> </a:t>
            </a:r>
            <a:r>
              <a:rPr sz="2400" dirty="0">
                <a:latin typeface="Calibri"/>
                <a:cs typeface="Calibri"/>
              </a:rPr>
              <a:t>p(x),</a:t>
            </a:r>
            <a:r>
              <a:rPr sz="2400" spc="-70" dirty="0">
                <a:latin typeface="Calibri"/>
                <a:cs typeface="Calibri"/>
              </a:rPr>
              <a:t> </a:t>
            </a:r>
            <a:r>
              <a:rPr sz="2400" dirty="0">
                <a:latin typeface="Calibri"/>
                <a:cs typeface="Calibri"/>
              </a:rPr>
              <a:t>but</a:t>
            </a:r>
            <a:r>
              <a:rPr sz="2400" spc="-35" dirty="0">
                <a:latin typeface="Calibri"/>
                <a:cs typeface="Calibri"/>
              </a:rPr>
              <a:t> </a:t>
            </a:r>
            <a:r>
              <a:rPr sz="2400" spc="-25" dirty="0">
                <a:latin typeface="Calibri"/>
                <a:cs typeface="Calibri"/>
              </a:rPr>
              <a:t>can </a:t>
            </a:r>
            <a:r>
              <a:rPr sz="2400" dirty="0">
                <a:latin typeface="Calibri"/>
                <a:cs typeface="Calibri"/>
              </a:rPr>
              <a:t>sample</a:t>
            </a:r>
            <a:r>
              <a:rPr sz="2400" spc="-75" dirty="0">
                <a:latin typeface="Calibri"/>
                <a:cs typeface="Calibri"/>
              </a:rPr>
              <a:t> </a:t>
            </a:r>
            <a:r>
              <a:rPr sz="2400" dirty="0">
                <a:latin typeface="Calibri"/>
                <a:cs typeface="Calibri"/>
              </a:rPr>
              <a:t>from</a:t>
            </a:r>
            <a:r>
              <a:rPr sz="2400" spc="-75" dirty="0">
                <a:latin typeface="Calibri"/>
                <a:cs typeface="Calibri"/>
              </a:rPr>
              <a:t> </a:t>
            </a:r>
            <a:r>
              <a:rPr sz="2400" spc="-20" dirty="0">
                <a:latin typeface="Calibri"/>
                <a:cs typeface="Calibri"/>
              </a:rPr>
              <a:t>p(x)</a:t>
            </a:r>
            <a:endParaRPr sz="2400">
              <a:latin typeface="Calibri"/>
              <a:cs typeface="Calibri"/>
            </a:endParaRPr>
          </a:p>
        </p:txBody>
      </p:sp>
      <p:sp>
        <p:nvSpPr>
          <p:cNvPr id="35" name="object 35"/>
          <p:cNvSpPr txBox="1"/>
          <p:nvPr/>
        </p:nvSpPr>
        <p:spPr>
          <a:xfrm>
            <a:off x="696912" y="1360424"/>
            <a:ext cx="166370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Model </a:t>
            </a:r>
            <a:r>
              <a:rPr sz="2400" spc="-25" dirty="0">
                <a:latin typeface="Calibri"/>
                <a:cs typeface="Calibri"/>
              </a:rPr>
              <a:t>can</a:t>
            </a:r>
            <a:endParaRPr sz="2400">
              <a:latin typeface="Calibri"/>
              <a:cs typeface="Calibri"/>
            </a:endParaRPr>
          </a:p>
          <a:p>
            <a:pPr marL="12700">
              <a:lnSpc>
                <a:spcPct val="100000"/>
              </a:lnSpc>
              <a:spcBef>
                <a:spcPts val="85"/>
              </a:spcBef>
            </a:pPr>
            <a:r>
              <a:rPr sz="2400" dirty="0">
                <a:latin typeface="Calibri"/>
                <a:cs typeface="Calibri"/>
              </a:rPr>
              <a:t>compute</a:t>
            </a:r>
            <a:r>
              <a:rPr sz="2400" spc="-155" dirty="0">
                <a:latin typeface="Calibri"/>
                <a:cs typeface="Calibri"/>
              </a:rPr>
              <a:t> </a:t>
            </a:r>
            <a:r>
              <a:rPr sz="2400" spc="-20" dirty="0">
                <a:latin typeface="Calibri"/>
                <a:cs typeface="Calibri"/>
              </a:rPr>
              <a:t>p(x)</a:t>
            </a:r>
            <a:endParaRPr sz="2400">
              <a:latin typeface="Calibri"/>
              <a:cs typeface="Calibri"/>
            </a:endParaRPr>
          </a:p>
        </p:txBody>
      </p:sp>
      <p:sp>
        <p:nvSpPr>
          <p:cNvPr id="36" name="object 36"/>
          <p:cNvSpPr txBox="1"/>
          <p:nvPr/>
        </p:nvSpPr>
        <p:spPr>
          <a:xfrm>
            <a:off x="4043679" y="2523489"/>
            <a:ext cx="2247265" cy="636905"/>
          </a:xfrm>
          <a:prstGeom prst="rect">
            <a:avLst/>
          </a:prstGeom>
        </p:spPr>
        <p:txBody>
          <a:bodyPr vert="horz" wrap="square" lIns="0" tIns="13335" rIns="0" bIns="0" rtlCol="0">
            <a:spAutoFit/>
          </a:bodyPr>
          <a:lstStyle/>
          <a:p>
            <a:pPr marL="12700">
              <a:lnSpc>
                <a:spcPct val="100000"/>
              </a:lnSpc>
              <a:spcBef>
                <a:spcPts val="105"/>
              </a:spcBef>
            </a:pPr>
            <a:r>
              <a:rPr sz="2000" dirty="0">
                <a:latin typeface="Calibri"/>
                <a:cs typeface="Calibri"/>
              </a:rPr>
              <a:t>Can</a:t>
            </a:r>
            <a:r>
              <a:rPr sz="2000" spc="-15" dirty="0">
                <a:latin typeface="Calibri"/>
                <a:cs typeface="Calibri"/>
              </a:rPr>
              <a:t> </a:t>
            </a:r>
            <a:r>
              <a:rPr sz="2000" spc="-10" dirty="0">
                <a:latin typeface="Calibri"/>
                <a:cs typeface="Calibri"/>
              </a:rPr>
              <a:t>compute</a:t>
            </a:r>
            <a:endParaRPr sz="2000">
              <a:latin typeface="Calibri"/>
              <a:cs typeface="Calibri"/>
            </a:endParaRPr>
          </a:p>
          <a:p>
            <a:pPr marL="12700">
              <a:lnSpc>
                <a:spcPct val="100000"/>
              </a:lnSpc>
              <a:spcBef>
                <a:spcPts val="5"/>
              </a:spcBef>
            </a:pPr>
            <a:r>
              <a:rPr sz="2000" spc="-10" dirty="0">
                <a:latin typeface="Calibri"/>
                <a:cs typeface="Calibri"/>
              </a:rPr>
              <a:t>approximation</a:t>
            </a:r>
            <a:r>
              <a:rPr sz="2000" spc="-105" dirty="0">
                <a:latin typeface="Calibri"/>
                <a:cs typeface="Calibri"/>
              </a:rPr>
              <a:t> </a:t>
            </a:r>
            <a:r>
              <a:rPr sz="2000" dirty="0">
                <a:latin typeface="Calibri"/>
                <a:cs typeface="Calibri"/>
              </a:rPr>
              <a:t>to</a:t>
            </a:r>
            <a:r>
              <a:rPr sz="2000" spc="-40" dirty="0">
                <a:latin typeface="Calibri"/>
                <a:cs typeface="Calibri"/>
              </a:rPr>
              <a:t> </a:t>
            </a:r>
            <a:r>
              <a:rPr sz="2000" spc="-20" dirty="0">
                <a:latin typeface="Calibri"/>
                <a:cs typeface="Calibri"/>
              </a:rPr>
              <a:t>p(x)</a:t>
            </a:r>
            <a:endParaRPr sz="2000">
              <a:latin typeface="Calibri"/>
              <a:cs typeface="Calibri"/>
            </a:endParaRPr>
          </a:p>
        </p:txBody>
      </p:sp>
      <p:sp>
        <p:nvSpPr>
          <p:cNvPr id="37" name="object 37"/>
          <p:cNvSpPr txBox="1"/>
          <p:nvPr/>
        </p:nvSpPr>
        <p:spPr>
          <a:xfrm>
            <a:off x="9421494" y="4982273"/>
            <a:ext cx="1758314" cy="880110"/>
          </a:xfrm>
          <a:prstGeom prst="rect">
            <a:avLst/>
          </a:prstGeom>
        </p:spPr>
        <p:txBody>
          <a:bodyPr vert="horz" wrap="square" lIns="0" tIns="12700" rIns="0" bIns="0" rtlCol="0">
            <a:spAutoFit/>
          </a:bodyPr>
          <a:lstStyle/>
          <a:p>
            <a:pPr marL="12700" marR="5080">
              <a:lnSpc>
                <a:spcPct val="100000"/>
              </a:lnSpc>
              <a:spcBef>
                <a:spcPts val="100"/>
              </a:spcBef>
            </a:pPr>
            <a:r>
              <a:rPr sz="2800" spc="-50" dirty="0">
                <a:solidFill>
                  <a:srgbClr val="C00000"/>
                </a:solidFill>
                <a:latin typeface="Calibri"/>
                <a:cs typeface="Calibri"/>
              </a:rPr>
              <a:t>We</a:t>
            </a:r>
            <a:r>
              <a:rPr sz="2800" spc="-110" dirty="0">
                <a:solidFill>
                  <a:srgbClr val="C00000"/>
                </a:solidFill>
                <a:latin typeface="Calibri"/>
                <a:cs typeface="Calibri"/>
              </a:rPr>
              <a:t> </a:t>
            </a:r>
            <a:r>
              <a:rPr sz="2800" dirty="0">
                <a:solidFill>
                  <a:srgbClr val="C00000"/>
                </a:solidFill>
                <a:latin typeface="Calibri"/>
                <a:cs typeface="Calibri"/>
              </a:rPr>
              <a:t>will</a:t>
            </a:r>
            <a:r>
              <a:rPr sz="2800" spc="-80" dirty="0">
                <a:solidFill>
                  <a:srgbClr val="C00000"/>
                </a:solidFill>
                <a:latin typeface="Calibri"/>
                <a:cs typeface="Calibri"/>
              </a:rPr>
              <a:t> </a:t>
            </a:r>
            <a:r>
              <a:rPr sz="2800" spc="-20" dirty="0">
                <a:solidFill>
                  <a:srgbClr val="C00000"/>
                </a:solidFill>
                <a:latin typeface="Calibri"/>
                <a:cs typeface="Calibri"/>
              </a:rPr>
              <a:t>talk </a:t>
            </a:r>
            <a:r>
              <a:rPr sz="2800" dirty="0">
                <a:solidFill>
                  <a:srgbClr val="C00000"/>
                </a:solidFill>
                <a:latin typeface="Calibri"/>
                <a:cs typeface="Calibri"/>
              </a:rPr>
              <a:t>about</a:t>
            </a:r>
            <a:r>
              <a:rPr sz="2800" spc="15" dirty="0">
                <a:solidFill>
                  <a:srgbClr val="C00000"/>
                </a:solidFill>
                <a:latin typeface="Calibri"/>
                <a:cs typeface="Calibri"/>
              </a:rPr>
              <a:t> </a:t>
            </a:r>
            <a:r>
              <a:rPr sz="2800" spc="-10" dirty="0">
                <a:solidFill>
                  <a:srgbClr val="C00000"/>
                </a:solidFill>
                <a:latin typeface="Calibri"/>
                <a:cs typeface="Calibri"/>
              </a:rPr>
              <a:t>these</a:t>
            </a:r>
            <a:endParaRPr sz="28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685" y="2735579"/>
            <a:ext cx="7661909" cy="941705"/>
          </a:xfrm>
          <a:prstGeom prst="rect">
            <a:avLst/>
          </a:prstGeom>
        </p:spPr>
        <p:txBody>
          <a:bodyPr vert="horz" wrap="square" lIns="0" tIns="13970" rIns="0" bIns="0" rtlCol="0">
            <a:spAutoFit/>
          </a:bodyPr>
          <a:lstStyle/>
          <a:p>
            <a:pPr marL="12700">
              <a:lnSpc>
                <a:spcPct val="100000"/>
              </a:lnSpc>
              <a:spcBef>
                <a:spcPts val="110"/>
              </a:spcBef>
            </a:pPr>
            <a:r>
              <a:rPr sz="6000" spc="-35" dirty="0"/>
              <a:t>Variational</a:t>
            </a:r>
            <a:r>
              <a:rPr sz="6000" spc="-509" dirty="0"/>
              <a:t> </a:t>
            </a:r>
            <a:r>
              <a:rPr sz="6000" spc="-20" dirty="0"/>
              <a:t>Autoencoders</a:t>
            </a:r>
            <a:endParaRPr sz="60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3887" y="-67627"/>
            <a:ext cx="10197465" cy="2236470"/>
          </a:xfrm>
          <a:prstGeom prst="rect">
            <a:avLst/>
          </a:prstGeom>
        </p:spPr>
        <p:txBody>
          <a:bodyPr vert="horz" wrap="square" lIns="0" tIns="13335" rIns="0" bIns="0" rtlCol="0">
            <a:spAutoFit/>
          </a:bodyPr>
          <a:lstStyle/>
          <a:p>
            <a:pPr marL="303530" marR="6751955">
              <a:lnSpc>
                <a:spcPct val="100000"/>
              </a:lnSpc>
              <a:spcBef>
                <a:spcPts val="105"/>
              </a:spcBef>
            </a:pPr>
            <a:r>
              <a:rPr spc="-10" dirty="0"/>
              <a:t>Variational </a:t>
            </a:r>
            <a:r>
              <a:rPr spc="-20" dirty="0"/>
              <a:t>Autoencoders</a:t>
            </a:r>
          </a:p>
          <a:p>
            <a:pPr marL="12700" marR="5080">
              <a:lnSpc>
                <a:spcPct val="100000"/>
              </a:lnSpc>
              <a:spcBef>
                <a:spcPts val="114"/>
              </a:spcBef>
            </a:pPr>
            <a:r>
              <a:rPr sz="2800" b="0" spc="-10" dirty="0">
                <a:latin typeface="Calibri"/>
                <a:cs typeface="Calibri"/>
              </a:rPr>
              <a:t>Typical</a:t>
            </a:r>
            <a:r>
              <a:rPr sz="2800" b="0" spc="-100" dirty="0">
                <a:latin typeface="Calibri"/>
                <a:cs typeface="Calibri"/>
              </a:rPr>
              <a:t> </a:t>
            </a:r>
            <a:r>
              <a:rPr sz="2800" b="0" dirty="0">
                <a:latin typeface="Calibri"/>
                <a:cs typeface="Calibri"/>
              </a:rPr>
              <a:t>density</a:t>
            </a:r>
            <a:r>
              <a:rPr sz="2800" b="0" spc="-40" dirty="0">
                <a:latin typeface="Calibri"/>
                <a:cs typeface="Calibri"/>
              </a:rPr>
              <a:t> </a:t>
            </a:r>
            <a:r>
              <a:rPr sz="2800" b="0" dirty="0">
                <a:latin typeface="Calibri"/>
                <a:cs typeface="Calibri"/>
              </a:rPr>
              <a:t>models</a:t>
            </a:r>
            <a:r>
              <a:rPr sz="2800" b="0" spc="25" dirty="0">
                <a:latin typeface="Calibri"/>
                <a:cs typeface="Calibri"/>
              </a:rPr>
              <a:t> </a:t>
            </a:r>
            <a:r>
              <a:rPr sz="2800" b="0" dirty="0">
                <a:latin typeface="Calibri"/>
                <a:cs typeface="Calibri"/>
              </a:rPr>
              <a:t>explicitly</a:t>
            </a:r>
            <a:r>
              <a:rPr sz="2800" b="0" spc="-45" dirty="0">
                <a:latin typeface="Calibri"/>
                <a:cs typeface="Calibri"/>
              </a:rPr>
              <a:t> </a:t>
            </a:r>
            <a:r>
              <a:rPr sz="2800" b="0" spc="-30" dirty="0">
                <a:latin typeface="Calibri"/>
                <a:cs typeface="Calibri"/>
              </a:rPr>
              <a:t>parameterize</a:t>
            </a:r>
            <a:r>
              <a:rPr sz="2800" b="0" spc="-170" dirty="0">
                <a:latin typeface="Calibri"/>
                <a:cs typeface="Calibri"/>
              </a:rPr>
              <a:t> </a:t>
            </a:r>
            <a:r>
              <a:rPr sz="2800" b="0" dirty="0">
                <a:latin typeface="Calibri"/>
                <a:cs typeface="Calibri"/>
              </a:rPr>
              <a:t>density</a:t>
            </a:r>
            <a:r>
              <a:rPr sz="2800" b="0" spc="-30" dirty="0">
                <a:latin typeface="Calibri"/>
                <a:cs typeface="Calibri"/>
              </a:rPr>
              <a:t> </a:t>
            </a:r>
            <a:r>
              <a:rPr sz="2800" b="0" dirty="0">
                <a:latin typeface="Calibri"/>
                <a:cs typeface="Calibri"/>
              </a:rPr>
              <a:t>function</a:t>
            </a:r>
            <a:r>
              <a:rPr sz="2800" b="0" spc="-70" dirty="0">
                <a:latin typeface="Calibri"/>
                <a:cs typeface="Calibri"/>
              </a:rPr>
              <a:t> </a:t>
            </a:r>
            <a:r>
              <a:rPr sz="2800" b="0" dirty="0">
                <a:latin typeface="Calibri"/>
                <a:cs typeface="Calibri"/>
              </a:rPr>
              <a:t>with</a:t>
            </a:r>
            <a:r>
              <a:rPr sz="2800" b="0" spc="-70" dirty="0">
                <a:latin typeface="Calibri"/>
                <a:cs typeface="Calibri"/>
              </a:rPr>
              <a:t> </a:t>
            </a:r>
            <a:r>
              <a:rPr sz="2800" b="0" spc="-50" dirty="0">
                <a:latin typeface="Calibri"/>
                <a:cs typeface="Calibri"/>
              </a:rPr>
              <a:t>a </a:t>
            </a:r>
            <a:r>
              <a:rPr sz="2800" b="0" spc="-10" dirty="0">
                <a:latin typeface="Calibri"/>
                <a:cs typeface="Calibri"/>
              </a:rPr>
              <a:t>neural</a:t>
            </a:r>
            <a:r>
              <a:rPr sz="2800" b="0" spc="-55" dirty="0">
                <a:latin typeface="Calibri"/>
                <a:cs typeface="Calibri"/>
              </a:rPr>
              <a:t> </a:t>
            </a:r>
            <a:r>
              <a:rPr sz="2800" b="0" dirty="0">
                <a:latin typeface="Calibri"/>
                <a:cs typeface="Calibri"/>
              </a:rPr>
              <a:t>network,</a:t>
            </a:r>
            <a:r>
              <a:rPr sz="2800" b="0" spc="-10" dirty="0">
                <a:latin typeface="Calibri"/>
                <a:cs typeface="Calibri"/>
              </a:rPr>
              <a:t> </a:t>
            </a:r>
            <a:r>
              <a:rPr sz="2800" b="0" dirty="0">
                <a:latin typeface="Calibri"/>
                <a:cs typeface="Calibri"/>
              </a:rPr>
              <a:t>so</a:t>
            </a:r>
            <a:r>
              <a:rPr sz="2800" b="0" spc="-70" dirty="0">
                <a:latin typeface="Calibri"/>
                <a:cs typeface="Calibri"/>
              </a:rPr>
              <a:t> </a:t>
            </a:r>
            <a:r>
              <a:rPr sz="2800" b="0" dirty="0">
                <a:latin typeface="Calibri"/>
                <a:cs typeface="Calibri"/>
              </a:rPr>
              <a:t>we</a:t>
            </a:r>
            <a:r>
              <a:rPr sz="2800" b="0" spc="-140" dirty="0">
                <a:latin typeface="Calibri"/>
                <a:cs typeface="Calibri"/>
              </a:rPr>
              <a:t> </a:t>
            </a:r>
            <a:r>
              <a:rPr sz="2800" b="0" dirty="0">
                <a:latin typeface="Calibri"/>
                <a:cs typeface="Calibri"/>
              </a:rPr>
              <a:t>can</a:t>
            </a:r>
            <a:r>
              <a:rPr sz="2800" b="0" spc="-130" dirty="0">
                <a:latin typeface="Calibri"/>
                <a:cs typeface="Calibri"/>
              </a:rPr>
              <a:t> </a:t>
            </a:r>
            <a:r>
              <a:rPr sz="2800" b="0" spc="-10" dirty="0">
                <a:latin typeface="Calibri"/>
                <a:cs typeface="Calibri"/>
              </a:rPr>
              <a:t>train</a:t>
            </a:r>
            <a:r>
              <a:rPr sz="2800" b="0" spc="-135" dirty="0">
                <a:latin typeface="Calibri"/>
                <a:cs typeface="Calibri"/>
              </a:rPr>
              <a:t> </a:t>
            </a:r>
            <a:r>
              <a:rPr sz="2800" b="0" dirty="0">
                <a:latin typeface="Calibri"/>
                <a:cs typeface="Calibri"/>
              </a:rPr>
              <a:t>to</a:t>
            </a:r>
            <a:r>
              <a:rPr sz="2800" b="0" spc="-70" dirty="0">
                <a:latin typeface="Calibri"/>
                <a:cs typeface="Calibri"/>
              </a:rPr>
              <a:t> </a:t>
            </a:r>
            <a:r>
              <a:rPr sz="2800" b="0" spc="-10" dirty="0">
                <a:latin typeface="Calibri"/>
                <a:cs typeface="Calibri"/>
              </a:rPr>
              <a:t>maximize</a:t>
            </a:r>
            <a:r>
              <a:rPr sz="2800" b="0" spc="-135" dirty="0">
                <a:latin typeface="Calibri"/>
                <a:cs typeface="Calibri"/>
              </a:rPr>
              <a:t> </a:t>
            </a:r>
            <a:r>
              <a:rPr sz="2800" b="0" spc="-10" dirty="0">
                <a:latin typeface="Calibri"/>
                <a:cs typeface="Calibri"/>
              </a:rPr>
              <a:t>likelihood</a:t>
            </a:r>
            <a:r>
              <a:rPr sz="2800" b="0" dirty="0">
                <a:latin typeface="Calibri"/>
                <a:cs typeface="Calibri"/>
              </a:rPr>
              <a:t> of</a:t>
            </a:r>
            <a:r>
              <a:rPr sz="2800" b="0" spc="-90" dirty="0">
                <a:latin typeface="Calibri"/>
                <a:cs typeface="Calibri"/>
              </a:rPr>
              <a:t> </a:t>
            </a:r>
            <a:r>
              <a:rPr sz="2800" b="0" spc="-10" dirty="0">
                <a:latin typeface="Calibri"/>
                <a:cs typeface="Calibri"/>
              </a:rPr>
              <a:t>training</a:t>
            </a:r>
            <a:r>
              <a:rPr sz="2800" b="0" spc="-65" dirty="0">
                <a:latin typeface="Calibri"/>
                <a:cs typeface="Calibri"/>
              </a:rPr>
              <a:t> </a:t>
            </a:r>
            <a:r>
              <a:rPr sz="2800" b="0" spc="-10" dirty="0">
                <a:latin typeface="Calibri"/>
                <a:cs typeface="Calibri"/>
              </a:rPr>
              <a:t>data:</a:t>
            </a:r>
            <a:endParaRPr sz="2800">
              <a:latin typeface="Calibri"/>
              <a:cs typeface="Calibri"/>
            </a:endParaRPr>
          </a:p>
        </p:txBody>
      </p:sp>
      <p:pic>
        <p:nvPicPr>
          <p:cNvPr id="3" name="object 3"/>
          <p:cNvPicPr/>
          <p:nvPr/>
        </p:nvPicPr>
        <p:blipFill>
          <a:blip r:embed="rId3" cstate="print"/>
          <a:stretch>
            <a:fillRect/>
          </a:stretch>
        </p:blipFill>
        <p:spPr>
          <a:xfrm>
            <a:off x="3647440" y="2407920"/>
            <a:ext cx="4897120" cy="1076960"/>
          </a:xfrm>
          <a:prstGeom prst="rect">
            <a:avLst/>
          </a:prstGeom>
        </p:spPr>
      </p:pic>
      <p:sp>
        <p:nvSpPr>
          <p:cNvPr id="4" name="object 4"/>
          <p:cNvSpPr txBox="1"/>
          <p:nvPr/>
        </p:nvSpPr>
        <p:spPr>
          <a:xfrm>
            <a:off x="993775" y="3705860"/>
            <a:ext cx="9926955" cy="1745614"/>
          </a:xfrm>
          <a:prstGeom prst="rect">
            <a:avLst/>
          </a:prstGeom>
        </p:spPr>
        <p:txBody>
          <a:bodyPr vert="horz" wrap="square" lIns="0" tIns="13335" rIns="0" bIns="0" rtlCol="0">
            <a:spAutoFit/>
          </a:bodyPr>
          <a:lstStyle/>
          <a:p>
            <a:pPr marL="12700" marR="17145">
              <a:lnSpc>
                <a:spcPct val="100000"/>
              </a:lnSpc>
              <a:spcBef>
                <a:spcPts val="105"/>
              </a:spcBef>
            </a:pPr>
            <a:r>
              <a:rPr sz="2800" spc="-25" dirty="0">
                <a:latin typeface="Calibri"/>
                <a:cs typeface="Calibri"/>
              </a:rPr>
              <a:t>Variational</a:t>
            </a:r>
            <a:r>
              <a:rPr sz="2800" spc="-215" dirty="0">
                <a:latin typeface="Calibri"/>
                <a:cs typeface="Calibri"/>
              </a:rPr>
              <a:t> </a:t>
            </a:r>
            <a:r>
              <a:rPr sz="2800" spc="-10" dirty="0">
                <a:latin typeface="Calibri"/>
                <a:cs typeface="Calibri"/>
              </a:rPr>
              <a:t>Autoencoders</a:t>
            </a:r>
            <a:r>
              <a:rPr sz="2800" spc="95" dirty="0">
                <a:latin typeface="Calibri"/>
                <a:cs typeface="Calibri"/>
              </a:rPr>
              <a:t> </a:t>
            </a:r>
            <a:r>
              <a:rPr sz="2800" spc="-20" dirty="0">
                <a:latin typeface="Calibri"/>
                <a:cs typeface="Calibri"/>
              </a:rPr>
              <a:t>(VAE)</a:t>
            </a:r>
            <a:r>
              <a:rPr sz="2800" spc="-80" dirty="0">
                <a:latin typeface="Calibri"/>
                <a:cs typeface="Calibri"/>
              </a:rPr>
              <a:t> </a:t>
            </a:r>
            <a:r>
              <a:rPr sz="2800" dirty="0">
                <a:latin typeface="Calibri"/>
                <a:cs typeface="Calibri"/>
              </a:rPr>
              <a:t>define</a:t>
            </a:r>
            <a:r>
              <a:rPr sz="2800" spc="-60" dirty="0">
                <a:latin typeface="Calibri"/>
                <a:cs typeface="Calibri"/>
              </a:rPr>
              <a:t> </a:t>
            </a:r>
            <a:r>
              <a:rPr sz="2800" dirty="0">
                <a:latin typeface="Calibri"/>
                <a:cs typeface="Calibri"/>
              </a:rPr>
              <a:t>an</a:t>
            </a:r>
            <a:r>
              <a:rPr sz="2800" spc="-140" dirty="0">
                <a:latin typeface="Calibri"/>
                <a:cs typeface="Calibri"/>
              </a:rPr>
              <a:t> </a:t>
            </a:r>
            <a:r>
              <a:rPr sz="2800" b="1" spc="-10" dirty="0">
                <a:latin typeface="Calibri"/>
                <a:cs typeface="Calibri"/>
              </a:rPr>
              <a:t>intractable</a:t>
            </a:r>
            <a:r>
              <a:rPr sz="2800" b="1" spc="-150" dirty="0">
                <a:latin typeface="Calibri"/>
                <a:cs typeface="Calibri"/>
              </a:rPr>
              <a:t> </a:t>
            </a:r>
            <a:r>
              <a:rPr sz="2800" b="1" dirty="0">
                <a:latin typeface="Calibri"/>
                <a:cs typeface="Calibri"/>
              </a:rPr>
              <a:t>density</a:t>
            </a:r>
            <a:r>
              <a:rPr sz="2800" b="1" spc="-185" dirty="0">
                <a:latin typeface="Calibri"/>
                <a:cs typeface="Calibri"/>
              </a:rPr>
              <a:t> </a:t>
            </a:r>
            <a:r>
              <a:rPr sz="2800" dirty="0">
                <a:latin typeface="Calibri"/>
                <a:cs typeface="Calibri"/>
              </a:rPr>
              <a:t>that</a:t>
            </a:r>
            <a:r>
              <a:rPr sz="2800" spc="-70" dirty="0">
                <a:latin typeface="Calibri"/>
                <a:cs typeface="Calibri"/>
              </a:rPr>
              <a:t> </a:t>
            </a:r>
            <a:r>
              <a:rPr sz="2800" spc="-25" dirty="0">
                <a:latin typeface="Calibri"/>
                <a:cs typeface="Calibri"/>
              </a:rPr>
              <a:t>we </a:t>
            </a:r>
            <a:r>
              <a:rPr sz="2800" dirty="0">
                <a:latin typeface="Calibri"/>
                <a:cs typeface="Calibri"/>
              </a:rPr>
              <a:t>cannot</a:t>
            </a:r>
            <a:r>
              <a:rPr sz="2800" spc="-70" dirty="0">
                <a:latin typeface="Calibri"/>
                <a:cs typeface="Calibri"/>
              </a:rPr>
              <a:t> </a:t>
            </a:r>
            <a:r>
              <a:rPr sz="2800" dirty="0">
                <a:latin typeface="Calibri"/>
                <a:cs typeface="Calibri"/>
              </a:rPr>
              <a:t>explicitly</a:t>
            </a:r>
            <a:r>
              <a:rPr sz="2800" spc="-55" dirty="0">
                <a:latin typeface="Calibri"/>
                <a:cs typeface="Calibri"/>
              </a:rPr>
              <a:t> </a:t>
            </a:r>
            <a:r>
              <a:rPr sz="2800" spc="-10" dirty="0">
                <a:latin typeface="Calibri"/>
                <a:cs typeface="Calibri"/>
              </a:rPr>
              <a:t>compute</a:t>
            </a:r>
            <a:r>
              <a:rPr sz="2800" spc="-150" dirty="0">
                <a:latin typeface="Calibri"/>
                <a:cs typeface="Calibri"/>
              </a:rPr>
              <a:t> </a:t>
            </a:r>
            <a:r>
              <a:rPr sz="2800" dirty="0">
                <a:latin typeface="Calibri"/>
                <a:cs typeface="Calibri"/>
              </a:rPr>
              <a:t>or</a:t>
            </a:r>
            <a:r>
              <a:rPr sz="2800" spc="-10" dirty="0">
                <a:latin typeface="Calibri"/>
                <a:cs typeface="Calibri"/>
              </a:rPr>
              <a:t> optimize</a:t>
            </a:r>
            <a:endParaRPr sz="2800" dirty="0">
              <a:latin typeface="Calibri"/>
              <a:cs typeface="Calibri"/>
            </a:endParaRPr>
          </a:p>
          <a:p>
            <a:pPr>
              <a:lnSpc>
                <a:spcPct val="100000"/>
              </a:lnSpc>
              <a:spcBef>
                <a:spcPts val="35"/>
              </a:spcBef>
            </a:pPr>
            <a:endParaRPr sz="2800" dirty="0">
              <a:latin typeface="Calibri"/>
              <a:cs typeface="Calibri"/>
            </a:endParaRPr>
          </a:p>
          <a:p>
            <a:pPr marL="12700">
              <a:lnSpc>
                <a:spcPct val="100000"/>
              </a:lnSpc>
            </a:pPr>
            <a:r>
              <a:rPr sz="2800" dirty="0">
                <a:latin typeface="Calibri"/>
                <a:cs typeface="Calibri"/>
              </a:rPr>
              <a:t>But we</a:t>
            </a:r>
            <a:r>
              <a:rPr sz="2800" spc="-125" dirty="0">
                <a:latin typeface="Calibri"/>
                <a:cs typeface="Calibri"/>
              </a:rPr>
              <a:t> </a:t>
            </a:r>
            <a:r>
              <a:rPr sz="2800" dirty="0">
                <a:latin typeface="Calibri"/>
                <a:cs typeface="Calibri"/>
              </a:rPr>
              <a:t>will</a:t>
            </a:r>
            <a:r>
              <a:rPr sz="2800" spc="-10" dirty="0">
                <a:latin typeface="Calibri"/>
                <a:cs typeface="Calibri"/>
              </a:rPr>
              <a:t> </a:t>
            </a:r>
            <a:r>
              <a:rPr sz="2800" dirty="0">
                <a:latin typeface="Calibri"/>
                <a:cs typeface="Calibri"/>
              </a:rPr>
              <a:t>be</a:t>
            </a:r>
            <a:r>
              <a:rPr sz="2800" spc="-50" dirty="0">
                <a:latin typeface="Calibri"/>
                <a:cs typeface="Calibri"/>
              </a:rPr>
              <a:t> </a:t>
            </a:r>
            <a:r>
              <a:rPr sz="2800" dirty="0">
                <a:latin typeface="Calibri"/>
                <a:cs typeface="Calibri"/>
              </a:rPr>
              <a:t>able</a:t>
            </a:r>
            <a:r>
              <a:rPr sz="2800" spc="-50" dirty="0">
                <a:latin typeface="Calibri"/>
                <a:cs typeface="Calibri"/>
              </a:rPr>
              <a:t> </a:t>
            </a:r>
            <a:r>
              <a:rPr sz="2800" dirty="0">
                <a:latin typeface="Calibri"/>
                <a:cs typeface="Calibri"/>
              </a:rPr>
              <a:t>to</a:t>
            </a:r>
            <a:r>
              <a:rPr sz="2800" spc="-50" dirty="0">
                <a:latin typeface="Calibri"/>
                <a:cs typeface="Calibri"/>
              </a:rPr>
              <a:t> </a:t>
            </a:r>
            <a:r>
              <a:rPr sz="2800" dirty="0">
                <a:latin typeface="Calibri"/>
                <a:cs typeface="Calibri"/>
              </a:rPr>
              <a:t>directly</a:t>
            </a:r>
            <a:r>
              <a:rPr sz="2800" spc="-75" dirty="0">
                <a:latin typeface="Calibri"/>
                <a:cs typeface="Calibri"/>
              </a:rPr>
              <a:t> </a:t>
            </a:r>
            <a:r>
              <a:rPr sz="2800" spc="-10" dirty="0">
                <a:latin typeface="Calibri"/>
                <a:cs typeface="Calibri"/>
              </a:rPr>
              <a:t>optimize</a:t>
            </a:r>
            <a:r>
              <a:rPr sz="2800" spc="-45" dirty="0">
                <a:latin typeface="Calibri"/>
                <a:cs typeface="Calibri"/>
              </a:rPr>
              <a:t> </a:t>
            </a:r>
            <a:r>
              <a:rPr sz="2800" dirty="0">
                <a:latin typeface="Calibri"/>
                <a:cs typeface="Calibri"/>
              </a:rPr>
              <a:t>a</a:t>
            </a:r>
            <a:r>
              <a:rPr sz="2800" spc="-75" dirty="0">
                <a:latin typeface="Calibri"/>
                <a:cs typeface="Calibri"/>
              </a:rPr>
              <a:t> </a:t>
            </a:r>
            <a:r>
              <a:rPr sz="2800" b="1" dirty="0">
                <a:latin typeface="Calibri"/>
                <a:cs typeface="Calibri"/>
              </a:rPr>
              <a:t>lower</a:t>
            </a:r>
            <a:r>
              <a:rPr sz="2800" b="1" spc="-120" dirty="0">
                <a:latin typeface="Calibri"/>
                <a:cs typeface="Calibri"/>
              </a:rPr>
              <a:t> </a:t>
            </a:r>
            <a:r>
              <a:rPr sz="2800" b="1" dirty="0">
                <a:latin typeface="Calibri"/>
                <a:cs typeface="Calibri"/>
              </a:rPr>
              <a:t>bound</a:t>
            </a:r>
            <a:r>
              <a:rPr sz="2800" b="1" spc="-60" dirty="0">
                <a:latin typeface="Calibri"/>
                <a:cs typeface="Calibri"/>
              </a:rPr>
              <a:t> </a:t>
            </a:r>
            <a:r>
              <a:rPr sz="2800" dirty="0">
                <a:latin typeface="Calibri"/>
                <a:cs typeface="Calibri"/>
              </a:rPr>
              <a:t>on</a:t>
            </a:r>
            <a:r>
              <a:rPr sz="2800" spc="-40" dirty="0">
                <a:latin typeface="Calibri"/>
                <a:cs typeface="Calibri"/>
              </a:rPr>
              <a:t> </a:t>
            </a:r>
            <a:r>
              <a:rPr sz="2800" dirty="0">
                <a:latin typeface="Calibri"/>
                <a:cs typeface="Calibri"/>
              </a:rPr>
              <a:t>the</a:t>
            </a:r>
            <a:r>
              <a:rPr sz="2800" spc="-40" dirty="0">
                <a:latin typeface="Calibri"/>
                <a:cs typeface="Calibri"/>
              </a:rPr>
              <a:t> </a:t>
            </a:r>
            <a:r>
              <a:rPr sz="2800" spc="-10" dirty="0">
                <a:latin typeface="Calibri"/>
                <a:cs typeface="Calibri"/>
              </a:rPr>
              <a:t>density</a:t>
            </a:r>
            <a:endParaRPr sz="2800" dirty="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685" y="2735579"/>
            <a:ext cx="7672070" cy="941705"/>
          </a:xfrm>
          <a:prstGeom prst="rect">
            <a:avLst/>
          </a:prstGeom>
        </p:spPr>
        <p:txBody>
          <a:bodyPr vert="horz" wrap="square" lIns="0" tIns="13970" rIns="0" bIns="0" rtlCol="0">
            <a:spAutoFit/>
          </a:bodyPr>
          <a:lstStyle/>
          <a:p>
            <a:pPr marL="12700">
              <a:lnSpc>
                <a:spcPct val="100000"/>
              </a:lnSpc>
              <a:spcBef>
                <a:spcPts val="110"/>
              </a:spcBef>
            </a:pPr>
            <a:r>
              <a:rPr sz="6000" spc="-35" dirty="0"/>
              <a:t>Variational</a:t>
            </a:r>
            <a:r>
              <a:rPr sz="6000" spc="-509" dirty="0"/>
              <a:t> </a:t>
            </a:r>
            <a:r>
              <a:rPr sz="6000" u="heavy" spc="-10" dirty="0">
                <a:uFill>
                  <a:solidFill>
                    <a:srgbClr val="000000"/>
                  </a:solidFill>
                </a:uFill>
              </a:rPr>
              <a:t>Autoencoders</a:t>
            </a:r>
            <a:endParaRPr sz="6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1827" y="-67627"/>
            <a:ext cx="10547350" cy="1730375"/>
          </a:xfrm>
          <a:prstGeom prst="rect">
            <a:avLst/>
          </a:prstGeom>
        </p:spPr>
        <p:txBody>
          <a:bodyPr vert="horz" wrap="square" lIns="0" tIns="13335" rIns="0" bIns="0" rtlCol="0">
            <a:spAutoFit/>
          </a:bodyPr>
          <a:lstStyle/>
          <a:p>
            <a:pPr marL="275590" marR="4678045">
              <a:lnSpc>
                <a:spcPct val="100000"/>
              </a:lnSpc>
              <a:spcBef>
                <a:spcPts val="105"/>
              </a:spcBef>
            </a:pPr>
            <a:r>
              <a:rPr spc="-65" dirty="0"/>
              <a:t>(Regular,</a:t>
            </a:r>
            <a:r>
              <a:rPr spc="-340" dirty="0"/>
              <a:t> </a:t>
            </a:r>
            <a:r>
              <a:rPr dirty="0"/>
              <a:t>non-</a:t>
            </a:r>
            <a:r>
              <a:rPr spc="-10" dirty="0"/>
              <a:t>variational) Autoencoders</a:t>
            </a:r>
          </a:p>
          <a:p>
            <a:pPr marL="12700">
              <a:lnSpc>
                <a:spcPts val="2855"/>
              </a:lnSpc>
            </a:pPr>
            <a:r>
              <a:rPr sz="2400" b="0" dirty="0">
                <a:latin typeface="Calibri"/>
                <a:cs typeface="Calibri"/>
              </a:rPr>
              <a:t>Unsupervised</a:t>
            </a:r>
            <a:r>
              <a:rPr sz="2400" b="0" spc="-150" dirty="0">
                <a:latin typeface="Calibri"/>
                <a:cs typeface="Calibri"/>
              </a:rPr>
              <a:t> </a:t>
            </a:r>
            <a:r>
              <a:rPr sz="2400" b="0" dirty="0">
                <a:latin typeface="Calibri"/>
                <a:cs typeface="Calibri"/>
              </a:rPr>
              <a:t>method</a:t>
            </a:r>
            <a:r>
              <a:rPr sz="2400" b="0" spc="-135" dirty="0">
                <a:latin typeface="Calibri"/>
                <a:cs typeface="Calibri"/>
              </a:rPr>
              <a:t> </a:t>
            </a:r>
            <a:r>
              <a:rPr sz="2400" b="0" dirty="0">
                <a:latin typeface="Calibri"/>
                <a:cs typeface="Calibri"/>
              </a:rPr>
              <a:t>for</a:t>
            </a:r>
            <a:r>
              <a:rPr sz="2400" b="0" spc="-114" dirty="0">
                <a:latin typeface="Calibri"/>
                <a:cs typeface="Calibri"/>
              </a:rPr>
              <a:t> </a:t>
            </a:r>
            <a:r>
              <a:rPr sz="2400" b="0" dirty="0">
                <a:latin typeface="Calibri"/>
                <a:cs typeface="Calibri"/>
              </a:rPr>
              <a:t>learning</a:t>
            </a:r>
            <a:r>
              <a:rPr sz="2400" b="0" spc="-95" dirty="0">
                <a:latin typeface="Calibri"/>
                <a:cs typeface="Calibri"/>
              </a:rPr>
              <a:t> </a:t>
            </a:r>
            <a:r>
              <a:rPr sz="2400" b="0" dirty="0">
                <a:latin typeface="Calibri"/>
                <a:cs typeface="Calibri"/>
              </a:rPr>
              <a:t>feature</a:t>
            </a:r>
            <a:r>
              <a:rPr sz="2400" b="0" spc="-15" dirty="0">
                <a:latin typeface="Calibri"/>
                <a:cs typeface="Calibri"/>
              </a:rPr>
              <a:t> </a:t>
            </a:r>
            <a:r>
              <a:rPr sz="2400" b="0" spc="-10" dirty="0">
                <a:latin typeface="Calibri"/>
                <a:cs typeface="Calibri"/>
              </a:rPr>
              <a:t>vectors</a:t>
            </a:r>
            <a:r>
              <a:rPr sz="2400" b="0" spc="-125" dirty="0">
                <a:latin typeface="Calibri"/>
                <a:cs typeface="Calibri"/>
              </a:rPr>
              <a:t> </a:t>
            </a:r>
            <a:r>
              <a:rPr sz="2400" b="0" dirty="0">
                <a:latin typeface="Calibri"/>
                <a:cs typeface="Calibri"/>
              </a:rPr>
              <a:t>from</a:t>
            </a:r>
            <a:r>
              <a:rPr sz="2400" b="0" spc="-95" dirty="0">
                <a:latin typeface="Calibri"/>
                <a:cs typeface="Calibri"/>
              </a:rPr>
              <a:t> </a:t>
            </a:r>
            <a:r>
              <a:rPr sz="2400" b="0" spc="-20" dirty="0">
                <a:latin typeface="Calibri"/>
                <a:cs typeface="Calibri"/>
              </a:rPr>
              <a:t>raw</a:t>
            </a:r>
            <a:r>
              <a:rPr sz="2400" b="0" spc="-55" dirty="0">
                <a:latin typeface="Calibri"/>
                <a:cs typeface="Calibri"/>
              </a:rPr>
              <a:t> </a:t>
            </a:r>
            <a:r>
              <a:rPr sz="2400" b="0" dirty="0">
                <a:latin typeface="Calibri"/>
                <a:cs typeface="Calibri"/>
              </a:rPr>
              <a:t>data</a:t>
            </a:r>
            <a:r>
              <a:rPr sz="2400" b="0" spc="-130" dirty="0">
                <a:latin typeface="Calibri"/>
                <a:cs typeface="Calibri"/>
              </a:rPr>
              <a:t> </a:t>
            </a:r>
            <a:r>
              <a:rPr sz="2400" b="0" dirty="0">
                <a:latin typeface="Calibri"/>
                <a:cs typeface="Calibri"/>
              </a:rPr>
              <a:t>x,</a:t>
            </a:r>
            <a:r>
              <a:rPr sz="2400" b="0" spc="-60" dirty="0">
                <a:latin typeface="Calibri"/>
                <a:cs typeface="Calibri"/>
              </a:rPr>
              <a:t> </a:t>
            </a:r>
            <a:r>
              <a:rPr sz="2400" b="0" dirty="0">
                <a:latin typeface="Calibri"/>
                <a:cs typeface="Calibri"/>
              </a:rPr>
              <a:t>without</a:t>
            </a:r>
            <a:r>
              <a:rPr sz="2400" b="0" spc="-100" dirty="0">
                <a:latin typeface="Calibri"/>
                <a:cs typeface="Calibri"/>
              </a:rPr>
              <a:t> </a:t>
            </a:r>
            <a:r>
              <a:rPr sz="2400" b="0" dirty="0">
                <a:latin typeface="Calibri"/>
                <a:cs typeface="Calibri"/>
              </a:rPr>
              <a:t>any</a:t>
            </a:r>
            <a:r>
              <a:rPr sz="2400" b="0" spc="-65" dirty="0">
                <a:latin typeface="Calibri"/>
                <a:cs typeface="Calibri"/>
              </a:rPr>
              <a:t> </a:t>
            </a:r>
            <a:r>
              <a:rPr sz="2400" b="0" spc="-10" dirty="0">
                <a:latin typeface="Calibri"/>
                <a:cs typeface="Calibri"/>
              </a:rPr>
              <a:t>labels</a:t>
            </a:r>
            <a:endParaRPr sz="2400">
              <a:latin typeface="Calibri"/>
              <a:cs typeface="Calibri"/>
            </a:endParaRPr>
          </a:p>
        </p:txBody>
      </p:sp>
      <p:grpSp>
        <p:nvGrpSpPr>
          <p:cNvPr id="3" name="object 3"/>
          <p:cNvGrpSpPr/>
          <p:nvPr/>
        </p:nvGrpSpPr>
        <p:grpSpPr>
          <a:xfrm>
            <a:off x="3881120" y="4429709"/>
            <a:ext cx="2712720" cy="1706880"/>
            <a:chOff x="3881120" y="4429709"/>
            <a:chExt cx="2712720" cy="1706880"/>
          </a:xfrm>
        </p:grpSpPr>
        <p:sp>
          <p:nvSpPr>
            <p:cNvPr id="4" name="object 4"/>
            <p:cNvSpPr/>
            <p:nvPr/>
          </p:nvSpPr>
          <p:spPr>
            <a:xfrm>
              <a:off x="3881120" y="5720079"/>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5" name="object 5"/>
            <p:cNvSpPr/>
            <p:nvPr/>
          </p:nvSpPr>
          <p:spPr>
            <a:xfrm>
              <a:off x="3886200" y="5725159"/>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5">
              <a:solidFill>
                <a:srgbClr val="44536A"/>
              </a:solidFill>
            </a:ln>
          </p:spPr>
          <p:txBody>
            <a:bodyPr wrap="square" lIns="0" tIns="0" rIns="0" bIns="0" rtlCol="0"/>
            <a:lstStyle/>
            <a:p>
              <a:endParaRPr/>
            </a:p>
          </p:txBody>
        </p:sp>
        <p:sp>
          <p:nvSpPr>
            <p:cNvPr id="6" name="object 6"/>
            <p:cNvSpPr/>
            <p:nvPr/>
          </p:nvSpPr>
          <p:spPr>
            <a:xfrm>
              <a:off x="5228590" y="4910073"/>
              <a:ext cx="17780" cy="809625"/>
            </a:xfrm>
            <a:custGeom>
              <a:avLst/>
              <a:gdLst/>
              <a:ahLst/>
              <a:cxnLst/>
              <a:rect l="l" t="t" r="r" b="b"/>
              <a:pathLst>
                <a:path w="17779" h="809625">
                  <a:moveTo>
                    <a:pt x="17780" y="0"/>
                  </a:moveTo>
                  <a:lnTo>
                    <a:pt x="0" y="0"/>
                  </a:lnTo>
                  <a:lnTo>
                    <a:pt x="0" y="809586"/>
                  </a:lnTo>
                  <a:lnTo>
                    <a:pt x="17780" y="809586"/>
                  </a:lnTo>
                  <a:lnTo>
                    <a:pt x="17780" y="0"/>
                  </a:lnTo>
                  <a:close/>
                </a:path>
              </a:pathLst>
            </a:custGeom>
            <a:solidFill>
              <a:srgbClr val="44536A"/>
            </a:solidFill>
          </p:spPr>
          <p:txBody>
            <a:bodyPr wrap="square" lIns="0" tIns="0" rIns="0" bIns="0" rtlCol="0"/>
            <a:lstStyle/>
            <a:p>
              <a:endParaRPr/>
            </a:p>
          </p:txBody>
        </p:sp>
        <p:sp>
          <p:nvSpPr>
            <p:cNvPr id="7" name="object 7"/>
            <p:cNvSpPr/>
            <p:nvPr/>
          </p:nvSpPr>
          <p:spPr>
            <a:xfrm>
              <a:off x="4429760" y="4429709"/>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8" name="object 8"/>
            <p:cNvSpPr/>
            <p:nvPr/>
          </p:nvSpPr>
          <p:spPr>
            <a:xfrm>
              <a:off x="4434840" y="4434789"/>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9" name="object 9"/>
            <p:cNvSpPr/>
            <p:nvPr/>
          </p:nvSpPr>
          <p:spPr>
            <a:xfrm>
              <a:off x="5201920" y="4846319"/>
              <a:ext cx="71120" cy="76835"/>
            </a:xfrm>
            <a:custGeom>
              <a:avLst/>
              <a:gdLst/>
              <a:ahLst/>
              <a:cxnLst/>
              <a:rect l="l" t="t" r="r" b="b"/>
              <a:pathLst>
                <a:path w="71120" h="76835">
                  <a:moveTo>
                    <a:pt x="71120" y="76454"/>
                  </a:moveTo>
                  <a:lnTo>
                    <a:pt x="65151" y="63754"/>
                  </a:lnTo>
                  <a:lnTo>
                    <a:pt x="35560" y="0"/>
                  </a:lnTo>
                  <a:lnTo>
                    <a:pt x="0" y="76454"/>
                  </a:lnTo>
                  <a:lnTo>
                    <a:pt x="26670" y="76454"/>
                  </a:lnTo>
                  <a:lnTo>
                    <a:pt x="26670" y="63754"/>
                  </a:lnTo>
                  <a:lnTo>
                    <a:pt x="44450" y="63754"/>
                  </a:lnTo>
                  <a:lnTo>
                    <a:pt x="44450" y="76454"/>
                  </a:lnTo>
                  <a:lnTo>
                    <a:pt x="71120" y="76454"/>
                  </a:lnTo>
                  <a:close/>
                </a:path>
              </a:pathLst>
            </a:custGeom>
            <a:solidFill>
              <a:srgbClr val="44536A"/>
            </a:solidFill>
          </p:spPr>
          <p:txBody>
            <a:bodyPr wrap="square" lIns="0" tIns="0" rIns="0" bIns="0" rtlCol="0"/>
            <a:lstStyle/>
            <a:p>
              <a:endParaRPr/>
            </a:p>
          </p:txBody>
        </p:sp>
        <p:pic>
          <p:nvPicPr>
            <p:cNvPr id="10" name="object 10"/>
            <p:cNvPicPr/>
            <p:nvPr/>
          </p:nvPicPr>
          <p:blipFill>
            <a:blip r:embed="rId3" cstate="print"/>
            <a:stretch>
              <a:fillRect/>
            </a:stretch>
          </p:blipFill>
          <p:spPr>
            <a:xfrm>
              <a:off x="5100320" y="5821679"/>
              <a:ext cx="243839" cy="213359"/>
            </a:xfrm>
            <a:prstGeom prst="rect">
              <a:avLst/>
            </a:prstGeom>
          </p:spPr>
        </p:pic>
        <p:pic>
          <p:nvPicPr>
            <p:cNvPr id="11" name="object 11"/>
            <p:cNvPicPr/>
            <p:nvPr/>
          </p:nvPicPr>
          <p:blipFill>
            <a:blip r:embed="rId4" cstate="print"/>
            <a:stretch>
              <a:fillRect/>
            </a:stretch>
          </p:blipFill>
          <p:spPr>
            <a:xfrm>
              <a:off x="5100320" y="4531359"/>
              <a:ext cx="243839" cy="233680"/>
            </a:xfrm>
            <a:prstGeom prst="rect">
              <a:avLst/>
            </a:prstGeom>
          </p:spPr>
        </p:pic>
      </p:grpSp>
      <p:sp>
        <p:nvSpPr>
          <p:cNvPr id="12" name="object 12"/>
          <p:cNvSpPr txBox="1"/>
          <p:nvPr/>
        </p:nvSpPr>
        <p:spPr>
          <a:xfrm>
            <a:off x="3175635" y="4402391"/>
            <a:ext cx="109918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Features</a:t>
            </a:r>
            <a:endParaRPr sz="2400">
              <a:latin typeface="Calibri"/>
              <a:cs typeface="Calibri"/>
            </a:endParaRPr>
          </a:p>
        </p:txBody>
      </p:sp>
      <p:sp>
        <p:nvSpPr>
          <p:cNvPr id="13" name="object 13"/>
          <p:cNvSpPr txBox="1"/>
          <p:nvPr/>
        </p:nvSpPr>
        <p:spPr>
          <a:xfrm>
            <a:off x="5748401" y="5052948"/>
            <a:ext cx="105473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Encoder</a:t>
            </a:r>
            <a:endParaRPr sz="2400">
              <a:latin typeface="Calibri"/>
              <a:cs typeface="Calibri"/>
            </a:endParaRPr>
          </a:p>
        </p:txBody>
      </p:sp>
      <p:sp>
        <p:nvSpPr>
          <p:cNvPr id="14" name="object 14"/>
          <p:cNvSpPr txBox="1"/>
          <p:nvPr/>
        </p:nvSpPr>
        <p:spPr>
          <a:xfrm>
            <a:off x="6336284" y="2659316"/>
            <a:ext cx="5161915" cy="1124585"/>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Originally</a:t>
            </a:r>
            <a:r>
              <a:rPr sz="2400" dirty="0">
                <a:latin typeface="Calibri"/>
                <a:cs typeface="Calibri"/>
              </a:rPr>
              <a:t>:</a:t>
            </a:r>
            <a:r>
              <a:rPr sz="2400" spc="35" dirty="0">
                <a:latin typeface="Calibri"/>
                <a:cs typeface="Calibri"/>
              </a:rPr>
              <a:t> </a:t>
            </a:r>
            <a:r>
              <a:rPr sz="2400" dirty="0">
                <a:latin typeface="Calibri"/>
                <a:cs typeface="Calibri"/>
              </a:rPr>
              <a:t>Linear</a:t>
            </a:r>
            <a:r>
              <a:rPr sz="2400" spc="-55" dirty="0">
                <a:latin typeface="Calibri"/>
                <a:cs typeface="Calibri"/>
              </a:rPr>
              <a:t> </a:t>
            </a:r>
            <a:r>
              <a:rPr sz="2400" dirty="0">
                <a:latin typeface="Calibri"/>
                <a:cs typeface="Calibri"/>
              </a:rPr>
              <a:t>+</a:t>
            </a:r>
            <a:r>
              <a:rPr sz="2400" spc="-95" dirty="0">
                <a:latin typeface="Calibri"/>
                <a:cs typeface="Calibri"/>
              </a:rPr>
              <a:t> </a:t>
            </a:r>
            <a:r>
              <a:rPr sz="2400" dirty="0">
                <a:latin typeface="Calibri"/>
                <a:cs typeface="Calibri"/>
              </a:rPr>
              <a:t>nonlinearity</a:t>
            </a:r>
            <a:r>
              <a:rPr sz="2400" spc="-55" dirty="0">
                <a:latin typeface="Calibri"/>
                <a:cs typeface="Calibri"/>
              </a:rPr>
              <a:t> </a:t>
            </a:r>
            <a:r>
              <a:rPr sz="2400" spc="-10" dirty="0">
                <a:latin typeface="Calibri"/>
                <a:cs typeface="Calibri"/>
              </a:rPr>
              <a:t>(sigmoid)</a:t>
            </a:r>
            <a:endParaRPr sz="2400">
              <a:latin typeface="Calibri"/>
              <a:cs typeface="Calibri"/>
            </a:endParaRPr>
          </a:p>
          <a:p>
            <a:pPr marL="12700">
              <a:lnSpc>
                <a:spcPct val="100000"/>
              </a:lnSpc>
              <a:spcBef>
                <a:spcPts val="5"/>
              </a:spcBef>
            </a:pPr>
            <a:r>
              <a:rPr sz="2400" b="1" dirty="0">
                <a:latin typeface="Calibri"/>
                <a:cs typeface="Calibri"/>
              </a:rPr>
              <a:t>Later</a:t>
            </a:r>
            <a:r>
              <a:rPr sz="2400" dirty="0">
                <a:latin typeface="Calibri"/>
                <a:cs typeface="Calibri"/>
              </a:rPr>
              <a:t>:</a:t>
            </a:r>
            <a:r>
              <a:rPr sz="2400" spc="-135" dirty="0">
                <a:latin typeface="Calibri"/>
                <a:cs typeface="Calibri"/>
              </a:rPr>
              <a:t> </a:t>
            </a:r>
            <a:r>
              <a:rPr sz="2400" dirty="0">
                <a:latin typeface="Calibri"/>
                <a:cs typeface="Calibri"/>
              </a:rPr>
              <a:t>Deep,</a:t>
            </a:r>
            <a:r>
              <a:rPr sz="2400" spc="5" dirty="0">
                <a:latin typeface="Calibri"/>
                <a:cs typeface="Calibri"/>
              </a:rPr>
              <a:t> </a:t>
            </a:r>
            <a:r>
              <a:rPr sz="2400" dirty="0">
                <a:latin typeface="Calibri"/>
                <a:cs typeface="Calibri"/>
              </a:rPr>
              <a:t>fully-</a:t>
            </a:r>
            <a:r>
              <a:rPr sz="2400" spc="-10" dirty="0">
                <a:latin typeface="Calibri"/>
                <a:cs typeface="Calibri"/>
              </a:rPr>
              <a:t>connected</a:t>
            </a:r>
            <a:endParaRPr sz="2400">
              <a:latin typeface="Calibri"/>
              <a:cs typeface="Calibri"/>
            </a:endParaRPr>
          </a:p>
          <a:p>
            <a:pPr marL="12700">
              <a:lnSpc>
                <a:spcPct val="100000"/>
              </a:lnSpc>
              <a:spcBef>
                <a:spcPts val="5"/>
              </a:spcBef>
            </a:pPr>
            <a:r>
              <a:rPr sz="2400" b="1" dirty="0">
                <a:latin typeface="Calibri"/>
                <a:cs typeface="Calibri"/>
              </a:rPr>
              <a:t>Later</a:t>
            </a:r>
            <a:r>
              <a:rPr sz="2400" dirty="0">
                <a:latin typeface="Calibri"/>
                <a:cs typeface="Calibri"/>
              </a:rPr>
              <a:t>:</a:t>
            </a:r>
            <a:r>
              <a:rPr sz="2400" spc="-140" dirty="0">
                <a:latin typeface="Calibri"/>
                <a:cs typeface="Calibri"/>
              </a:rPr>
              <a:t> </a:t>
            </a:r>
            <a:r>
              <a:rPr sz="2400" spc="-45" dirty="0">
                <a:latin typeface="Calibri"/>
                <a:cs typeface="Calibri"/>
              </a:rPr>
              <a:t>ReLU</a:t>
            </a:r>
            <a:r>
              <a:rPr sz="2400" spc="-70" dirty="0">
                <a:latin typeface="Calibri"/>
                <a:cs typeface="Calibri"/>
              </a:rPr>
              <a:t> </a:t>
            </a:r>
            <a:r>
              <a:rPr sz="2400" spc="-25" dirty="0">
                <a:latin typeface="Calibri"/>
                <a:cs typeface="Calibri"/>
              </a:rPr>
              <a:t>CNN</a:t>
            </a:r>
            <a:endParaRPr sz="2400">
              <a:latin typeface="Calibri"/>
              <a:cs typeface="Calibri"/>
            </a:endParaRPr>
          </a:p>
        </p:txBody>
      </p:sp>
      <p:grpSp>
        <p:nvGrpSpPr>
          <p:cNvPr id="15" name="object 15"/>
          <p:cNvGrpSpPr/>
          <p:nvPr/>
        </p:nvGrpSpPr>
        <p:grpSpPr>
          <a:xfrm>
            <a:off x="6431279" y="3942079"/>
            <a:ext cx="944880" cy="1137920"/>
            <a:chOff x="6431279" y="3942079"/>
            <a:chExt cx="944880" cy="1137920"/>
          </a:xfrm>
        </p:grpSpPr>
        <p:sp>
          <p:nvSpPr>
            <p:cNvPr id="16" name="object 16"/>
            <p:cNvSpPr/>
            <p:nvPr/>
          </p:nvSpPr>
          <p:spPr>
            <a:xfrm>
              <a:off x="6431279" y="3994657"/>
              <a:ext cx="903605" cy="1085215"/>
            </a:xfrm>
            <a:custGeom>
              <a:avLst/>
              <a:gdLst/>
              <a:ahLst/>
              <a:cxnLst/>
              <a:rect l="l" t="t" r="r" b="b"/>
              <a:pathLst>
                <a:path w="903604" h="1085214">
                  <a:moveTo>
                    <a:pt x="888619" y="0"/>
                  </a:moveTo>
                  <a:lnTo>
                    <a:pt x="0" y="1072642"/>
                  </a:lnTo>
                  <a:lnTo>
                    <a:pt x="14605" y="1084834"/>
                  </a:lnTo>
                  <a:lnTo>
                    <a:pt x="903224" y="12192"/>
                  </a:lnTo>
                  <a:lnTo>
                    <a:pt x="888619" y="0"/>
                  </a:lnTo>
                  <a:close/>
                </a:path>
              </a:pathLst>
            </a:custGeom>
            <a:solidFill>
              <a:srgbClr val="FF0000"/>
            </a:solidFill>
          </p:spPr>
          <p:txBody>
            <a:bodyPr wrap="square" lIns="0" tIns="0" rIns="0" bIns="0" rtlCol="0"/>
            <a:lstStyle/>
            <a:p>
              <a:endParaRPr/>
            </a:p>
          </p:txBody>
        </p:sp>
        <p:pic>
          <p:nvPicPr>
            <p:cNvPr id="17" name="object 17"/>
            <p:cNvPicPr/>
            <p:nvPr/>
          </p:nvPicPr>
          <p:blipFill>
            <a:blip r:embed="rId5" cstate="print"/>
            <a:stretch>
              <a:fillRect/>
            </a:stretch>
          </p:blipFill>
          <p:spPr>
            <a:xfrm>
              <a:off x="7298054" y="3942079"/>
              <a:ext cx="77724" cy="83057"/>
            </a:xfrm>
            <a:prstGeom prst="rect">
              <a:avLst/>
            </a:prstGeom>
          </p:spPr>
        </p:pic>
      </p:grpSp>
      <p:sp>
        <p:nvSpPr>
          <p:cNvPr id="18" name="object 18"/>
          <p:cNvSpPr txBox="1"/>
          <p:nvPr/>
        </p:nvSpPr>
        <p:spPr>
          <a:xfrm>
            <a:off x="791209" y="2075878"/>
            <a:ext cx="372491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Features</a:t>
            </a:r>
            <a:r>
              <a:rPr sz="2400" spc="-140" dirty="0">
                <a:latin typeface="Calibri"/>
                <a:cs typeface="Calibri"/>
              </a:rPr>
              <a:t> </a:t>
            </a:r>
            <a:r>
              <a:rPr sz="2400" dirty="0">
                <a:latin typeface="Calibri"/>
                <a:cs typeface="Calibri"/>
              </a:rPr>
              <a:t>should</a:t>
            </a:r>
            <a:r>
              <a:rPr sz="2400" spc="-190" dirty="0">
                <a:latin typeface="Calibri"/>
                <a:cs typeface="Calibri"/>
              </a:rPr>
              <a:t> </a:t>
            </a:r>
            <a:r>
              <a:rPr sz="2400" dirty="0">
                <a:latin typeface="Calibri"/>
                <a:cs typeface="Calibri"/>
              </a:rPr>
              <a:t>extract</a:t>
            </a:r>
            <a:r>
              <a:rPr sz="2400" spc="-10" dirty="0">
                <a:latin typeface="Calibri"/>
                <a:cs typeface="Calibri"/>
              </a:rPr>
              <a:t> useful</a:t>
            </a:r>
            <a:endParaRPr sz="2400">
              <a:latin typeface="Calibri"/>
              <a:cs typeface="Calibri"/>
            </a:endParaRPr>
          </a:p>
        </p:txBody>
      </p:sp>
      <p:sp>
        <p:nvSpPr>
          <p:cNvPr id="19" name="object 19"/>
          <p:cNvSpPr txBox="1"/>
          <p:nvPr/>
        </p:nvSpPr>
        <p:spPr>
          <a:xfrm>
            <a:off x="791209" y="2452306"/>
            <a:ext cx="4614545" cy="1124585"/>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information</a:t>
            </a:r>
            <a:r>
              <a:rPr sz="2400" spc="-85" dirty="0">
                <a:latin typeface="Calibri"/>
                <a:cs typeface="Calibri"/>
              </a:rPr>
              <a:t> </a:t>
            </a:r>
            <a:r>
              <a:rPr sz="2400" dirty="0">
                <a:latin typeface="Calibri"/>
                <a:cs typeface="Calibri"/>
              </a:rPr>
              <a:t>(maybe</a:t>
            </a:r>
            <a:r>
              <a:rPr sz="2400" spc="-70" dirty="0">
                <a:latin typeface="Calibri"/>
                <a:cs typeface="Calibri"/>
              </a:rPr>
              <a:t> </a:t>
            </a:r>
            <a:r>
              <a:rPr sz="2400" dirty="0">
                <a:latin typeface="Calibri"/>
                <a:cs typeface="Calibri"/>
              </a:rPr>
              <a:t>object</a:t>
            </a:r>
            <a:r>
              <a:rPr sz="2400" spc="-140" dirty="0">
                <a:latin typeface="Calibri"/>
                <a:cs typeface="Calibri"/>
              </a:rPr>
              <a:t> </a:t>
            </a:r>
            <a:r>
              <a:rPr sz="2400" spc="-10" dirty="0">
                <a:latin typeface="Calibri"/>
                <a:cs typeface="Calibri"/>
              </a:rPr>
              <a:t>identities, </a:t>
            </a:r>
            <a:r>
              <a:rPr sz="2400" dirty="0">
                <a:latin typeface="Calibri"/>
                <a:cs typeface="Calibri"/>
              </a:rPr>
              <a:t>properties,</a:t>
            </a:r>
            <a:r>
              <a:rPr sz="2400" spc="-80" dirty="0">
                <a:latin typeface="Calibri"/>
                <a:cs typeface="Calibri"/>
              </a:rPr>
              <a:t> </a:t>
            </a:r>
            <a:r>
              <a:rPr sz="2400" dirty="0">
                <a:latin typeface="Calibri"/>
                <a:cs typeface="Calibri"/>
              </a:rPr>
              <a:t>scene</a:t>
            </a:r>
            <a:r>
              <a:rPr sz="2400" spc="-45" dirty="0">
                <a:latin typeface="Calibri"/>
                <a:cs typeface="Calibri"/>
              </a:rPr>
              <a:t> </a:t>
            </a:r>
            <a:r>
              <a:rPr sz="2400" dirty="0">
                <a:latin typeface="Calibri"/>
                <a:cs typeface="Calibri"/>
              </a:rPr>
              <a:t>type,</a:t>
            </a:r>
            <a:r>
              <a:rPr sz="2400" spc="-85" dirty="0">
                <a:latin typeface="Calibri"/>
                <a:cs typeface="Calibri"/>
              </a:rPr>
              <a:t> </a:t>
            </a:r>
            <a:r>
              <a:rPr sz="2400" dirty="0">
                <a:latin typeface="Calibri"/>
                <a:cs typeface="Calibri"/>
              </a:rPr>
              <a:t>etc)</a:t>
            </a:r>
            <a:r>
              <a:rPr sz="2400" spc="-150" dirty="0">
                <a:latin typeface="Calibri"/>
                <a:cs typeface="Calibri"/>
              </a:rPr>
              <a:t> </a:t>
            </a:r>
            <a:r>
              <a:rPr sz="2400" dirty="0">
                <a:latin typeface="Calibri"/>
                <a:cs typeface="Calibri"/>
              </a:rPr>
              <a:t>that</a:t>
            </a:r>
            <a:r>
              <a:rPr sz="2400" spc="-55" dirty="0">
                <a:latin typeface="Calibri"/>
                <a:cs typeface="Calibri"/>
              </a:rPr>
              <a:t> </a:t>
            </a:r>
            <a:r>
              <a:rPr sz="2400" spc="-25" dirty="0">
                <a:latin typeface="Calibri"/>
                <a:cs typeface="Calibri"/>
              </a:rPr>
              <a:t>we </a:t>
            </a:r>
            <a:r>
              <a:rPr sz="2400" dirty="0">
                <a:latin typeface="Calibri"/>
                <a:cs typeface="Calibri"/>
              </a:rPr>
              <a:t>can</a:t>
            </a:r>
            <a:r>
              <a:rPr sz="2400" spc="-114" dirty="0">
                <a:latin typeface="Calibri"/>
                <a:cs typeface="Calibri"/>
              </a:rPr>
              <a:t> </a:t>
            </a:r>
            <a:r>
              <a:rPr sz="2400" dirty="0">
                <a:latin typeface="Calibri"/>
                <a:cs typeface="Calibri"/>
              </a:rPr>
              <a:t>use</a:t>
            </a:r>
            <a:r>
              <a:rPr sz="2400" spc="-135" dirty="0">
                <a:latin typeface="Calibri"/>
                <a:cs typeface="Calibri"/>
              </a:rPr>
              <a:t> </a:t>
            </a:r>
            <a:r>
              <a:rPr sz="2400" dirty="0">
                <a:latin typeface="Calibri"/>
                <a:cs typeface="Calibri"/>
              </a:rPr>
              <a:t>for</a:t>
            </a:r>
            <a:r>
              <a:rPr sz="2400" spc="-55" dirty="0">
                <a:latin typeface="Calibri"/>
                <a:cs typeface="Calibri"/>
              </a:rPr>
              <a:t> </a:t>
            </a:r>
            <a:r>
              <a:rPr sz="2400" dirty="0">
                <a:latin typeface="Calibri"/>
                <a:cs typeface="Calibri"/>
              </a:rPr>
              <a:t>downstream</a:t>
            </a:r>
            <a:r>
              <a:rPr sz="2400" spc="-75" dirty="0">
                <a:latin typeface="Calibri"/>
                <a:cs typeface="Calibri"/>
              </a:rPr>
              <a:t> </a:t>
            </a:r>
            <a:r>
              <a:rPr sz="2400" spc="-10" dirty="0">
                <a:latin typeface="Calibri"/>
                <a:cs typeface="Calibri"/>
              </a:rPr>
              <a:t>tasks</a:t>
            </a:r>
            <a:endParaRPr sz="2400">
              <a:latin typeface="Calibri"/>
              <a:cs typeface="Calibri"/>
            </a:endParaRPr>
          </a:p>
        </p:txBody>
      </p:sp>
      <p:pic>
        <p:nvPicPr>
          <p:cNvPr id="20" name="object 20"/>
          <p:cNvPicPr/>
          <p:nvPr/>
        </p:nvPicPr>
        <p:blipFill>
          <a:blip r:embed="rId6" cstate="print"/>
          <a:stretch>
            <a:fillRect/>
          </a:stretch>
        </p:blipFill>
        <p:spPr>
          <a:xfrm>
            <a:off x="9215119" y="4053840"/>
            <a:ext cx="2844800" cy="1899920"/>
          </a:xfrm>
          <a:prstGeom prst="rect">
            <a:avLst/>
          </a:prstGeom>
        </p:spPr>
      </p:pic>
      <p:sp>
        <p:nvSpPr>
          <p:cNvPr id="21" name="object 21"/>
          <p:cNvSpPr txBox="1"/>
          <p:nvPr/>
        </p:nvSpPr>
        <p:spPr>
          <a:xfrm>
            <a:off x="2406395" y="5688329"/>
            <a:ext cx="13011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1827" y="-67627"/>
            <a:ext cx="8118475" cy="1730375"/>
          </a:xfrm>
          <a:prstGeom prst="rect">
            <a:avLst/>
          </a:prstGeom>
        </p:spPr>
        <p:txBody>
          <a:bodyPr vert="horz" wrap="square" lIns="0" tIns="13335" rIns="0" bIns="0" rtlCol="0">
            <a:spAutoFit/>
          </a:bodyPr>
          <a:lstStyle/>
          <a:p>
            <a:pPr marL="275590" marR="2249170">
              <a:lnSpc>
                <a:spcPct val="100000"/>
              </a:lnSpc>
              <a:spcBef>
                <a:spcPts val="105"/>
              </a:spcBef>
            </a:pPr>
            <a:r>
              <a:rPr spc="-65" dirty="0"/>
              <a:t>(Regular,</a:t>
            </a:r>
            <a:r>
              <a:rPr spc="-340" dirty="0"/>
              <a:t> </a:t>
            </a:r>
            <a:r>
              <a:rPr dirty="0"/>
              <a:t>non-</a:t>
            </a:r>
            <a:r>
              <a:rPr spc="-10" dirty="0"/>
              <a:t>variational) Autoencoders</a:t>
            </a:r>
          </a:p>
          <a:p>
            <a:pPr marL="12700">
              <a:lnSpc>
                <a:spcPts val="2855"/>
              </a:lnSpc>
            </a:pPr>
            <a:r>
              <a:rPr sz="2400" b="1" spc="-10" dirty="0">
                <a:solidFill>
                  <a:srgbClr val="C00000"/>
                </a:solidFill>
                <a:latin typeface="Calibri"/>
                <a:cs typeface="Calibri"/>
              </a:rPr>
              <a:t>Problem</a:t>
            </a:r>
            <a:r>
              <a:rPr sz="2400" b="0" spc="-10" dirty="0">
                <a:solidFill>
                  <a:srgbClr val="C00000"/>
                </a:solidFill>
                <a:latin typeface="Calibri"/>
                <a:cs typeface="Calibri"/>
              </a:rPr>
              <a:t>:</a:t>
            </a:r>
            <a:r>
              <a:rPr sz="2400" b="0" spc="-130" dirty="0">
                <a:solidFill>
                  <a:srgbClr val="C00000"/>
                </a:solidFill>
                <a:latin typeface="Calibri"/>
                <a:cs typeface="Calibri"/>
              </a:rPr>
              <a:t> </a:t>
            </a:r>
            <a:r>
              <a:rPr sz="2400" b="0" dirty="0">
                <a:solidFill>
                  <a:srgbClr val="C00000"/>
                </a:solidFill>
                <a:latin typeface="Calibri"/>
                <a:cs typeface="Calibri"/>
              </a:rPr>
              <a:t>How</a:t>
            </a:r>
            <a:r>
              <a:rPr sz="2400" b="0" spc="-135" dirty="0">
                <a:solidFill>
                  <a:srgbClr val="C00000"/>
                </a:solidFill>
                <a:latin typeface="Calibri"/>
                <a:cs typeface="Calibri"/>
              </a:rPr>
              <a:t> </a:t>
            </a:r>
            <a:r>
              <a:rPr sz="2400" b="0" dirty="0">
                <a:solidFill>
                  <a:srgbClr val="C00000"/>
                </a:solidFill>
                <a:latin typeface="Calibri"/>
                <a:cs typeface="Calibri"/>
              </a:rPr>
              <a:t>can</a:t>
            </a:r>
            <a:r>
              <a:rPr sz="2400" b="0" spc="-85" dirty="0">
                <a:solidFill>
                  <a:srgbClr val="C00000"/>
                </a:solidFill>
                <a:latin typeface="Calibri"/>
                <a:cs typeface="Calibri"/>
              </a:rPr>
              <a:t> </a:t>
            </a:r>
            <a:r>
              <a:rPr sz="2400" b="0" dirty="0">
                <a:solidFill>
                  <a:srgbClr val="C00000"/>
                </a:solidFill>
                <a:latin typeface="Calibri"/>
                <a:cs typeface="Calibri"/>
              </a:rPr>
              <a:t>we</a:t>
            </a:r>
            <a:r>
              <a:rPr sz="2400" b="0" spc="-105" dirty="0">
                <a:solidFill>
                  <a:srgbClr val="C00000"/>
                </a:solidFill>
                <a:latin typeface="Calibri"/>
                <a:cs typeface="Calibri"/>
              </a:rPr>
              <a:t> </a:t>
            </a:r>
            <a:r>
              <a:rPr sz="2400" b="0" dirty="0">
                <a:solidFill>
                  <a:srgbClr val="C00000"/>
                </a:solidFill>
                <a:latin typeface="Calibri"/>
                <a:cs typeface="Calibri"/>
              </a:rPr>
              <a:t>learn</a:t>
            </a:r>
            <a:r>
              <a:rPr sz="2400" b="0" spc="-10" dirty="0">
                <a:solidFill>
                  <a:srgbClr val="C00000"/>
                </a:solidFill>
                <a:latin typeface="Calibri"/>
                <a:cs typeface="Calibri"/>
              </a:rPr>
              <a:t> </a:t>
            </a:r>
            <a:r>
              <a:rPr sz="2400" b="0" dirty="0">
                <a:solidFill>
                  <a:srgbClr val="C00000"/>
                </a:solidFill>
                <a:latin typeface="Calibri"/>
                <a:cs typeface="Calibri"/>
              </a:rPr>
              <a:t>this</a:t>
            </a:r>
            <a:r>
              <a:rPr sz="2400" b="0" spc="-135" dirty="0">
                <a:solidFill>
                  <a:srgbClr val="C00000"/>
                </a:solidFill>
                <a:latin typeface="Calibri"/>
                <a:cs typeface="Calibri"/>
              </a:rPr>
              <a:t> </a:t>
            </a:r>
            <a:r>
              <a:rPr sz="2400" b="0" dirty="0">
                <a:solidFill>
                  <a:srgbClr val="C00000"/>
                </a:solidFill>
                <a:latin typeface="Calibri"/>
                <a:cs typeface="Calibri"/>
              </a:rPr>
              <a:t>feature</a:t>
            </a:r>
            <a:r>
              <a:rPr sz="2400" b="0" spc="-25" dirty="0">
                <a:solidFill>
                  <a:srgbClr val="C00000"/>
                </a:solidFill>
                <a:latin typeface="Calibri"/>
                <a:cs typeface="Calibri"/>
              </a:rPr>
              <a:t> transform</a:t>
            </a:r>
            <a:r>
              <a:rPr sz="2400" b="0" spc="-105" dirty="0">
                <a:solidFill>
                  <a:srgbClr val="C00000"/>
                </a:solidFill>
                <a:latin typeface="Calibri"/>
                <a:cs typeface="Calibri"/>
              </a:rPr>
              <a:t> </a:t>
            </a:r>
            <a:r>
              <a:rPr sz="2400" b="0" dirty="0">
                <a:solidFill>
                  <a:srgbClr val="C00000"/>
                </a:solidFill>
                <a:latin typeface="Calibri"/>
                <a:cs typeface="Calibri"/>
              </a:rPr>
              <a:t>from</a:t>
            </a:r>
            <a:r>
              <a:rPr sz="2400" b="0" spc="-100" dirty="0">
                <a:solidFill>
                  <a:srgbClr val="C00000"/>
                </a:solidFill>
                <a:latin typeface="Calibri"/>
                <a:cs typeface="Calibri"/>
              </a:rPr>
              <a:t> </a:t>
            </a:r>
            <a:r>
              <a:rPr sz="2400" b="0" dirty="0">
                <a:solidFill>
                  <a:srgbClr val="C00000"/>
                </a:solidFill>
                <a:latin typeface="Calibri"/>
                <a:cs typeface="Calibri"/>
              </a:rPr>
              <a:t>raw</a:t>
            </a:r>
            <a:r>
              <a:rPr sz="2400" b="0" spc="10" dirty="0">
                <a:solidFill>
                  <a:srgbClr val="C00000"/>
                </a:solidFill>
                <a:latin typeface="Calibri"/>
                <a:cs typeface="Calibri"/>
              </a:rPr>
              <a:t> </a:t>
            </a:r>
            <a:r>
              <a:rPr sz="2400" b="0" spc="-10" dirty="0">
                <a:solidFill>
                  <a:srgbClr val="C00000"/>
                </a:solidFill>
                <a:latin typeface="Calibri"/>
                <a:cs typeface="Calibri"/>
              </a:rPr>
              <a:t>data?</a:t>
            </a:r>
            <a:endParaRPr sz="2400">
              <a:latin typeface="Calibri"/>
              <a:cs typeface="Calibri"/>
            </a:endParaRPr>
          </a:p>
        </p:txBody>
      </p:sp>
      <p:grpSp>
        <p:nvGrpSpPr>
          <p:cNvPr id="3" name="object 3"/>
          <p:cNvGrpSpPr/>
          <p:nvPr/>
        </p:nvGrpSpPr>
        <p:grpSpPr>
          <a:xfrm>
            <a:off x="3881120" y="4429709"/>
            <a:ext cx="2712720" cy="1706880"/>
            <a:chOff x="3881120" y="4429709"/>
            <a:chExt cx="2712720" cy="1706880"/>
          </a:xfrm>
        </p:grpSpPr>
        <p:sp>
          <p:nvSpPr>
            <p:cNvPr id="4" name="object 4"/>
            <p:cNvSpPr/>
            <p:nvPr/>
          </p:nvSpPr>
          <p:spPr>
            <a:xfrm>
              <a:off x="3881120" y="5720079"/>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5" name="object 5"/>
            <p:cNvSpPr/>
            <p:nvPr/>
          </p:nvSpPr>
          <p:spPr>
            <a:xfrm>
              <a:off x="3886200" y="5725159"/>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5">
              <a:solidFill>
                <a:srgbClr val="44536A"/>
              </a:solidFill>
            </a:ln>
          </p:spPr>
          <p:txBody>
            <a:bodyPr wrap="square" lIns="0" tIns="0" rIns="0" bIns="0" rtlCol="0"/>
            <a:lstStyle/>
            <a:p>
              <a:endParaRPr/>
            </a:p>
          </p:txBody>
        </p:sp>
        <p:sp>
          <p:nvSpPr>
            <p:cNvPr id="6" name="object 6"/>
            <p:cNvSpPr/>
            <p:nvPr/>
          </p:nvSpPr>
          <p:spPr>
            <a:xfrm>
              <a:off x="5228590" y="4910073"/>
              <a:ext cx="17780" cy="809625"/>
            </a:xfrm>
            <a:custGeom>
              <a:avLst/>
              <a:gdLst/>
              <a:ahLst/>
              <a:cxnLst/>
              <a:rect l="l" t="t" r="r" b="b"/>
              <a:pathLst>
                <a:path w="17779" h="809625">
                  <a:moveTo>
                    <a:pt x="17780" y="0"/>
                  </a:moveTo>
                  <a:lnTo>
                    <a:pt x="0" y="0"/>
                  </a:lnTo>
                  <a:lnTo>
                    <a:pt x="0" y="809586"/>
                  </a:lnTo>
                  <a:lnTo>
                    <a:pt x="17780" y="809586"/>
                  </a:lnTo>
                  <a:lnTo>
                    <a:pt x="17780" y="0"/>
                  </a:lnTo>
                  <a:close/>
                </a:path>
              </a:pathLst>
            </a:custGeom>
            <a:solidFill>
              <a:srgbClr val="44536A"/>
            </a:solidFill>
          </p:spPr>
          <p:txBody>
            <a:bodyPr wrap="square" lIns="0" tIns="0" rIns="0" bIns="0" rtlCol="0"/>
            <a:lstStyle/>
            <a:p>
              <a:endParaRPr/>
            </a:p>
          </p:txBody>
        </p:sp>
        <p:sp>
          <p:nvSpPr>
            <p:cNvPr id="7" name="object 7"/>
            <p:cNvSpPr/>
            <p:nvPr/>
          </p:nvSpPr>
          <p:spPr>
            <a:xfrm>
              <a:off x="4429760" y="4429709"/>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8" name="object 8"/>
            <p:cNvSpPr/>
            <p:nvPr/>
          </p:nvSpPr>
          <p:spPr>
            <a:xfrm>
              <a:off x="4434840" y="4434789"/>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9" name="object 9"/>
            <p:cNvSpPr/>
            <p:nvPr/>
          </p:nvSpPr>
          <p:spPr>
            <a:xfrm>
              <a:off x="5201920" y="4846319"/>
              <a:ext cx="71120" cy="76835"/>
            </a:xfrm>
            <a:custGeom>
              <a:avLst/>
              <a:gdLst/>
              <a:ahLst/>
              <a:cxnLst/>
              <a:rect l="l" t="t" r="r" b="b"/>
              <a:pathLst>
                <a:path w="71120" h="76835">
                  <a:moveTo>
                    <a:pt x="71120" y="76454"/>
                  </a:moveTo>
                  <a:lnTo>
                    <a:pt x="65151" y="63754"/>
                  </a:lnTo>
                  <a:lnTo>
                    <a:pt x="35560" y="0"/>
                  </a:lnTo>
                  <a:lnTo>
                    <a:pt x="0" y="76454"/>
                  </a:lnTo>
                  <a:lnTo>
                    <a:pt x="26670" y="76454"/>
                  </a:lnTo>
                  <a:lnTo>
                    <a:pt x="26670" y="63754"/>
                  </a:lnTo>
                  <a:lnTo>
                    <a:pt x="44450" y="63754"/>
                  </a:lnTo>
                  <a:lnTo>
                    <a:pt x="44450" y="76454"/>
                  </a:lnTo>
                  <a:lnTo>
                    <a:pt x="71120" y="76454"/>
                  </a:lnTo>
                  <a:close/>
                </a:path>
              </a:pathLst>
            </a:custGeom>
            <a:solidFill>
              <a:srgbClr val="44536A"/>
            </a:solidFill>
          </p:spPr>
          <p:txBody>
            <a:bodyPr wrap="square" lIns="0" tIns="0" rIns="0" bIns="0" rtlCol="0"/>
            <a:lstStyle/>
            <a:p>
              <a:endParaRPr/>
            </a:p>
          </p:txBody>
        </p:sp>
        <p:pic>
          <p:nvPicPr>
            <p:cNvPr id="10" name="object 10"/>
            <p:cNvPicPr/>
            <p:nvPr/>
          </p:nvPicPr>
          <p:blipFill>
            <a:blip r:embed="rId3" cstate="print"/>
            <a:stretch>
              <a:fillRect/>
            </a:stretch>
          </p:blipFill>
          <p:spPr>
            <a:xfrm>
              <a:off x="5100320" y="5821679"/>
              <a:ext cx="243839" cy="213359"/>
            </a:xfrm>
            <a:prstGeom prst="rect">
              <a:avLst/>
            </a:prstGeom>
          </p:spPr>
        </p:pic>
        <p:pic>
          <p:nvPicPr>
            <p:cNvPr id="11" name="object 11"/>
            <p:cNvPicPr/>
            <p:nvPr/>
          </p:nvPicPr>
          <p:blipFill>
            <a:blip r:embed="rId4" cstate="print"/>
            <a:stretch>
              <a:fillRect/>
            </a:stretch>
          </p:blipFill>
          <p:spPr>
            <a:xfrm>
              <a:off x="5100320" y="4531359"/>
              <a:ext cx="243839" cy="233680"/>
            </a:xfrm>
            <a:prstGeom prst="rect">
              <a:avLst/>
            </a:prstGeom>
          </p:spPr>
        </p:pic>
      </p:grpSp>
      <p:sp>
        <p:nvSpPr>
          <p:cNvPr id="12" name="object 12"/>
          <p:cNvSpPr txBox="1"/>
          <p:nvPr/>
        </p:nvSpPr>
        <p:spPr>
          <a:xfrm>
            <a:off x="3175635" y="4402391"/>
            <a:ext cx="109918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Features</a:t>
            </a:r>
            <a:endParaRPr sz="2400">
              <a:latin typeface="Calibri"/>
              <a:cs typeface="Calibri"/>
            </a:endParaRPr>
          </a:p>
        </p:txBody>
      </p:sp>
      <p:sp>
        <p:nvSpPr>
          <p:cNvPr id="13" name="object 13"/>
          <p:cNvSpPr txBox="1"/>
          <p:nvPr/>
        </p:nvSpPr>
        <p:spPr>
          <a:xfrm>
            <a:off x="5748401" y="5052948"/>
            <a:ext cx="105473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Encoder</a:t>
            </a:r>
            <a:endParaRPr sz="2400">
              <a:latin typeface="Calibri"/>
              <a:cs typeface="Calibri"/>
            </a:endParaRPr>
          </a:p>
        </p:txBody>
      </p:sp>
      <p:sp>
        <p:nvSpPr>
          <p:cNvPr id="14" name="object 14"/>
          <p:cNvSpPr txBox="1"/>
          <p:nvPr/>
        </p:nvSpPr>
        <p:spPr>
          <a:xfrm>
            <a:off x="6336284" y="2659316"/>
            <a:ext cx="5161915" cy="1124585"/>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Originally</a:t>
            </a:r>
            <a:r>
              <a:rPr sz="2400" dirty="0">
                <a:latin typeface="Calibri"/>
                <a:cs typeface="Calibri"/>
              </a:rPr>
              <a:t>:</a:t>
            </a:r>
            <a:r>
              <a:rPr sz="2400" spc="35" dirty="0">
                <a:latin typeface="Calibri"/>
                <a:cs typeface="Calibri"/>
              </a:rPr>
              <a:t> </a:t>
            </a:r>
            <a:r>
              <a:rPr sz="2400" dirty="0">
                <a:latin typeface="Calibri"/>
                <a:cs typeface="Calibri"/>
              </a:rPr>
              <a:t>Linear</a:t>
            </a:r>
            <a:r>
              <a:rPr sz="2400" spc="-55" dirty="0">
                <a:latin typeface="Calibri"/>
                <a:cs typeface="Calibri"/>
              </a:rPr>
              <a:t> </a:t>
            </a:r>
            <a:r>
              <a:rPr sz="2400" dirty="0">
                <a:latin typeface="Calibri"/>
                <a:cs typeface="Calibri"/>
              </a:rPr>
              <a:t>+</a:t>
            </a:r>
            <a:r>
              <a:rPr sz="2400" spc="-95" dirty="0">
                <a:latin typeface="Calibri"/>
                <a:cs typeface="Calibri"/>
              </a:rPr>
              <a:t> </a:t>
            </a:r>
            <a:r>
              <a:rPr sz="2400" dirty="0">
                <a:latin typeface="Calibri"/>
                <a:cs typeface="Calibri"/>
              </a:rPr>
              <a:t>nonlinearity</a:t>
            </a:r>
            <a:r>
              <a:rPr sz="2400" spc="-55" dirty="0">
                <a:latin typeface="Calibri"/>
                <a:cs typeface="Calibri"/>
              </a:rPr>
              <a:t> </a:t>
            </a:r>
            <a:r>
              <a:rPr sz="2400" spc="-10" dirty="0">
                <a:latin typeface="Calibri"/>
                <a:cs typeface="Calibri"/>
              </a:rPr>
              <a:t>(sigmoid)</a:t>
            </a:r>
            <a:endParaRPr sz="2400">
              <a:latin typeface="Calibri"/>
              <a:cs typeface="Calibri"/>
            </a:endParaRPr>
          </a:p>
          <a:p>
            <a:pPr marL="12700">
              <a:lnSpc>
                <a:spcPct val="100000"/>
              </a:lnSpc>
              <a:spcBef>
                <a:spcPts val="5"/>
              </a:spcBef>
            </a:pPr>
            <a:r>
              <a:rPr sz="2400" b="1" dirty="0">
                <a:latin typeface="Calibri"/>
                <a:cs typeface="Calibri"/>
              </a:rPr>
              <a:t>Later</a:t>
            </a:r>
            <a:r>
              <a:rPr sz="2400" dirty="0">
                <a:latin typeface="Calibri"/>
                <a:cs typeface="Calibri"/>
              </a:rPr>
              <a:t>:</a:t>
            </a:r>
            <a:r>
              <a:rPr sz="2400" spc="-135" dirty="0">
                <a:latin typeface="Calibri"/>
                <a:cs typeface="Calibri"/>
              </a:rPr>
              <a:t> </a:t>
            </a:r>
            <a:r>
              <a:rPr sz="2400" dirty="0">
                <a:latin typeface="Calibri"/>
                <a:cs typeface="Calibri"/>
              </a:rPr>
              <a:t>Deep,</a:t>
            </a:r>
            <a:r>
              <a:rPr sz="2400" spc="5" dirty="0">
                <a:latin typeface="Calibri"/>
                <a:cs typeface="Calibri"/>
              </a:rPr>
              <a:t> </a:t>
            </a:r>
            <a:r>
              <a:rPr sz="2400" dirty="0">
                <a:latin typeface="Calibri"/>
                <a:cs typeface="Calibri"/>
              </a:rPr>
              <a:t>fully-</a:t>
            </a:r>
            <a:r>
              <a:rPr sz="2400" spc="-10" dirty="0">
                <a:latin typeface="Calibri"/>
                <a:cs typeface="Calibri"/>
              </a:rPr>
              <a:t>connected</a:t>
            </a:r>
            <a:endParaRPr sz="2400">
              <a:latin typeface="Calibri"/>
              <a:cs typeface="Calibri"/>
            </a:endParaRPr>
          </a:p>
          <a:p>
            <a:pPr marL="12700">
              <a:lnSpc>
                <a:spcPct val="100000"/>
              </a:lnSpc>
              <a:spcBef>
                <a:spcPts val="5"/>
              </a:spcBef>
            </a:pPr>
            <a:r>
              <a:rPr sz="2400" b="1" dirty="0">
                <a:latin typeface="Calibri"/>
                <a:cs typeface="Calibri"/>
              </a:rPr>
              <a:t>Later</a:t>
            </a:r>
            <a:r>
              <a:rPr sz="2400" dirty="0">
                <a:latin typeface="Calibri"/>
                <a:cs typeface="Calibri"/>
              </a:rPr>
              <a:t>:</a:t>
            </a:r>
            <a:r>
              <a:rPr sz="2400" spc="-140" dirty="0">
                <a:latin typeface="Calibri"/>
                <a:cs typeface="Calibri"/>
              </a:rPr>
              <a:t> </a:t>
            </a:r>
            <a:r>
              <a:rPr sz="2400" spc="-45" dirty="0">
                <a:latin typeface="Calibri"/>
                <a:cs typeface="Calibri"/>
              </a:rPr>
              <a:t>ReLU</a:t>
            </a:r>
            <a:r>
              <a:rPr sz="2400" spc="-70" dirty="0">
                <a:latin typeface="Calibri"/>
                <a:cs typeface="Calibri"/>
              </a:rPr>
              <a:t> </a:t>
            </a:r>
            <a:r>
              <a:rPr sz="2400" spc="-25" dirty="0">
                <a:latin typeface="Calibri"/>
                <a:cs typeface="Calibri"/>
              </a:rPr>
              <a:t>CNN</a:t>
            </a:r>
            <a:endParaRPr sz="2400">
              <a:latin typeface="Calibri"/>
              <a:cs typeface="Calibri"/>
            </a:endParaRPr>
          </a:p>
        </p:txBody>
      </p:sp>
      <p:grpSp>
        <p:nvGrpSpPr>
          <p:cNvPr id="15" name="object 15"/>
          <p:cNvGrpSpPr/>
          <p:nvPr/>
        </p:nvGrpSpPr>
        <p:grpSpPr>
          <a:xfrm>
            <a:off x="6431279" y="3942079"/>
            <a:ext cx="944880" cy="1137920"/>
            <a:chOff x="6431279" y="3942079"/>
            <a:chExt cx="944880" cy="1137920"/>
          </a:xfrm>
        </p:grpSpPr>
        <p:sp>
          <p:nvSpPr>
            <p:cNvPr id="16" name="object 16"/>
            <p:cNvSpPr/>
            <p:nvPr/>
          </p:nvSpPr>
          <p:spPr>
            <a:xfrm>
              <a:off x="6431279" y="3994657"/>
              <a:ext cx="903605" cy="1085215"/>
            </a:xfrm>
            <a:custGeom>
              <a:avLst/>
              <a:gdLst/>
              <a:ahLst/>
              <a:cxnLst/>
              <a:rect l="l" t="t" r="r" b="b"/>
              <a:pathLst>
                <a:path w="903604" h="1085214">
                  <a:moveTo>
                    <a:pt x="888619" y="0"/>
                  </a:moveTo>
                  <a:lnTo>
                    <a:pt x="0" y="1072642"/>
                  </a:lnTo>
                  <a:lnTo>
                    <a:pt x="14605" y="1084834"/>
                  </a:lnTo>
                  <a:lnTo>
                    <a:pt x="903224" y="12192"/>
                  </a:lnTo>
                  <a:lnTo>
                    <a:pt x="888619" y="0"/>
                  </a:lnTo>
                  <a:close/>
                </a:path>
              </a:pathLst>
            </a:custGeom>
            <a:solidFill>
              <a:srgbClr val="FF0000"/>
            </a:solidFill>
          </p:spPr>
          <p:txBody>
            <a:bodyPr wrap="square" lIns="0" tIns="0" rIns="0" bIns="0" rtlCol="0"/>
            <a:lstStyle/>
            <a:p>
              <a:endParaRPr/>
            </a:p>
          </p:txBody>
        </p:sp>
        <p:pic>
          <p:nvPicPr>
            <p:cNvPr id="17" name="object 17"/>
            <p:cNvPicPr/>
            <p:nvPr/>
          </p:nvPicPr>
          <p:blipFill>
            <a:blip r:embed="rId5" cstate="print"/>
            <a:stretch>
              <a:fillRect/>
            </a:stretch>
          </p:blipFill>
          <p:spPr>
            <a:xfrm>
              <a:off x="7298054" y="3942079"/>
              <a:ext cx="77724" cy="83057"/>
            </a:xfrm>
            <a:prstGeom prst="rect">
              <a:avLst/>
            </a:prstGeom>
          </p:spPr>
        </p:pic>
      </p:grpSp>
      <p:sp>
        <p:nvSpPr>
          <p:cNvPr id="18" name="object 18"/>
          <p:cNvSpPr txBox="1"/>
          <p:nvPr/>
        </p:nvSpPr>
        <p:spPr>
          <a:xfrm>
            <a:off x="791209" y="2075878"/>
            <a:ext cx="372491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Features</a:t>
            </a:r>
            <a:r>
              <a:rPr sz="2400" spc="-140" dirty="0">
                <a:latin typeface="Calibri"/>
                <a:cs typeface="Calibri"/>
              </a:rPr>
              <a:t> </a:t>
            </a:r>
            <a:r>
              <a:rPr sz="2400" dirty="0">
                <a:latin typeface="Calibri"/>
                <a:cs typeface="Calibri"/>
              </a:rPr>
              <a:t>should</a:t>
            </a:r>
            <a:r>
              <a:rPr sz="2400" spc="-190" dirty="0">
                <a:latin typeface="Calibri"/>
                <a:cs typeface="Calibri"/>
              </a:rPr>
              <a:t> </a:t>
            </a:r>
            <a:r>
              <a:rPr sz="2400" dirty="0">
                <a:latin typeface="Calibri"/>
                <a:cs typeface="Calibri"/>
              </a:rPr>
              <a:t>extract</a:t>
            </a:r>
            <a:r>
              <a:rPr sz="2400" spc="-10" dirty="0">
                <a:latin typeface="Calibri"/>
                <a:cs typeface="Calibri"/>
              </a:rPr>
              <a:t> useful</a:t>
            </a:r>
            <a:endParaRPr sz="2400">
              <a:latin typeface="Calibri"/>
              <a:cs typeface="Calibri"/>
            </a:endParaRPr>
          </a:p>
        </p:txBody>
      </p:sp>
      <p:sp>
        <p:nvSpPr>
          <p:cNvPr id="19" name="object 19"/>
          <p:cNvSpPr txBox="1"/>
          <p:nvPr/>
        </p:nvSpPr>
        <p:spPr>
          <a:xfrm>
            <a:off x="791209" y="2452306"/>
            <a:ext cx="4614545" cy="1511300"/>
          </a:xfrm>
          <a:prstGeom prst="rect">
            <a:avLst/>
          </a:prstGeom>
        </p:spPr>
        <p:txBody>
          <a:bodyPr vert="horz" wrap="square" lIns="0" tIns="12700" rIns="0" bIns="0" rtlCol="0">
            <a:spAutoFit/>
          </a:bodyPr>
          <a:lstStyle/>
          <a:p>
            <a:pPr marL="12700" marR="5080">
              <a:lnSpc>
                <a:spcPct val="100000"/>
              </a:lnSpc>
              <a:spcBef>
                <a:spcPts val="100"/>
              </a:spcBef>
            </a:pPr>
            <a:r>
              <a:rPr sz="2400" spc="-10" dirty="0">
                <a:latin typeface="Calibri"/>
                <a:cs typeface="Calibri"/>
              </a:rPr>
              <a:t>information</a:t>
            </a:r>
            <a:r>
              <a:rPr sz="2400" spc="-85" dirty="0">
                <a:latin typeface="Calibri"/>
                <a:cs typeface="Calibri"/>
              </a:rPr>
              <a:t> </a:t>
            </a:r>
            <a:r>
              <a:rPr sz="2400" dirty="0">
                <a:latin typeface="Calibri"/>
                <a:cs typeface="Calibri"/>
              </a:rPr>
              <a:t>(maybe</a:t>
            </a:r>
            <a:r>
              <a:rPr sz="2400" spc="-70" dirty="0">
                <a:latin typeface="Calibri"/>
                <a:cs typeface="Calibri"/>
              </a:rPr>
              <a:t> </a:t>
            </a:r>
            <a:r>
              <a:rPr sz="2400" dirty="0">
                <a:latin typeface="Calibri"/>
                <a:cs typeface="Calibri"/>
              </a:rPr>
              <a:t>object</a:t>
            </a:r>
            <a:r>
              <a:rPr sz="2400" spc="-140" dirty="0">
                <a:latin typeface="Calibri"/>
                <a:cs typeface="Calibri"/>
              </a:rPr>
              <a:t> </a:t>
            </a:r>
            <a:r>
              <a:rPr sz="2400" spc="-10" dirty="0">
                <a:latin typeface="Calibri"/>
                <a:cs typeface="Calibri"/>
              </a:rPr>
              <a:t>identities, </a:t>
            </a:r>
            <a:r>
              <a:rPr sz="2400" dirty="0">
                <a:latin typeface="Calibri"/>
                <a:cs typeface="Calibri"/>
              </a:rPr>
              <a:t>properties,</a:t>
            </a:r>
            <a:r>
              <a:rPr sz="2400" spc="-80" dirty="0">
                <a:latin typeface="Calibri"/>
                <a:cs typeface="Calibri"/>
              </a:rPr>
              <a:t> </a:t>
            </a:r>
            <a:r>
              <a:rPr sz="2400" dirty="0">
                <a:latin typeface="Calibri"/>
                <a:cs typeface="Calibri"/>
              </a:rPr>
              <a:t>scene</a:t>
            </a:r>
            <a:r>
              <a:rPr sz="2400" spc="-45" dirty="0">
                <a:latin typeface="Calibri"/>
                <a:cs typeface="Calibri"/>
              </a:rPr>
              <a:t> </a:t>
            </a:r>
            <a:r>
              <a:rPr sz="2400" dirty="0">
                <a:latin typeface="Calibri"/>
                <a:cs typeface="Calibri"/>
              </a:rPr>
              <a:t>type,</a:t>
            </a:r>
            <a:r>
              <a:rPr sz="2400" spc="-85" dirty="0">
                <a:latin typeface="Calibri"/>
                <a:cs typeface="Calibri"/>
              </a:rPr>
              <a:t> </a:t>
            </a:r>
            <a:r>
              <a:rPr sz="2400" dirty="0">
                <a:latin typeface="Calibri"/>
                <a:cs typeface="Calibri"/>
              </a:rPr>
              <a:t>etc)</a:t>
            </a:r>
            <a:r>
              <a:rPr sz="2400" spc="-150" dirty="0">
                <a:latin typeface="Calibri"/>
                <a:cs typeface="Calibri"/>
              </a:rPr>
              <a:t> </a:t>
            </a:r>
            <a:r>
              <a:rPr sz="2400" dirty="0">
                <a:latin typeface="Calibri"/>
                <a:cs typeface="Calibri"/>
              </a:rPr>
              <a:t>that</a:t>
            </a:r>
            <a:r>
              <a:rPr sz="2400" spc="-55" dirty="0">
                <a:latin typeface="Calibri"/>
                <a:cs typeface="Calibri"/>
              </a:rPr>
              <a:t> </a:t>
            </a:r>
            <a:r>
              <a:rPr sz="2400" spc="-25" dirty="0">
                <a:latin typeface="Calibri"/>
                <a:cs typeface="Calibri"/>
              </a:rPr>
              <a:t>we </a:t>
            </a:r>
            <a:r>
              <a:rPr sz="2400" dirty="0">
                <a:latin typeface="Calibri"/>
                <a:cs typeface="Calibri"/>
              </a:rPr>
              <a:t>can</a:t>
            </a:r>
            <a:r>
              <a:rPr sz="2400" spc="-114" dirty="0">
                <a:latin typeface="Calibri"/>
                <a:cs typeface="Calibri"/>
              </a:rPr>
              <a:t> </a:t>
            </a:r>
            <a:r>
              <a:rPr sz="2400" dirty="0">
                <a:latin typeface="Calibri"/>
                <a:cs typeface="Calibri"/>
              </a:rPr>
              <a:t>use</a:t>
            </a:r>
            <a:r>
              <a:rPr sz="2400" spc="-135" dirty="0">
                <a:latin typeface="Calibri"/>
                <a:cs typeface="Calibri"/>
              </a:rPr>
              <a:t> </a:t>
            </a:r>
            <a:r>
              <a:rPr sz="2400" dirty="0">
                <a:latin typeface="Calibri"/>
                <a:cs typeface="Calibri"/>
              </a:rPr>
              <a:t>for</a:t>
            </a:r>
            <a:r>
              <a:rPr sz="2400" spc="-55" dirty="0">
                <a:latin typeface="Calibri"/>
                <a:cs typeface="Calibri"/>
              </a:rPr>
              <a:t> </a:t>
            </a:r>
            <a:r>
              <a:rPr sz="2400" dirty="0">
                <a:latin typeface="Calibri"/>
                <a:cs typeface="Calibri"/>
              </a:rPr>
              <a:t>downstream</a:t>
            </a:r>
            <a:r>
              <a:rPr sz="2400" spc="-75" dirty="0">
                <a:latin typeface="Calibri"/>
                <a:cs typeface="Calibri"/>
              </a:rPr>
              <a:t> </a:t>
            </a:r>
            <a:r>
              <a:rPr sz="2400" spc="-10" dirty="0">
                <a:latin typeface="Calibri"/>
                <a:cs typeface="Calibri"/>
              </a:rPr>
              <a:t>tasks</a:t>
            </a:r>
            <a:endParaRPr sz="2400">
              <a:latin typeface="Calibri"/>
              <a:cs typeface="Calibri"/>
            </a:endParaRPr>
          </a:p>
          <a:p>
            <a:pPr marL="12700">
              <a:lnSpc>
                <a:spcPct val="100000"/>
              </a:lnSpc>
              <a:spcBef>
                <a:spcPts val="175"/>
              </a:spcBef>
            </a:pPr>
            <a:r>
              <a:rPr sz="2400" dirty="0">
                <a:latin typeface="Calibri"/>
                <a:cs typeface="Calibri"/>
              </a:rPr>
              <a:t>But</a:t>
            </a:r>
            <a:r>
              <a:rPr sz="2400" spc="-90" dirty="0">
                <a:latin typeface="Calibri"/>
                <a:cs typeface="Calibri"/>
              </a:rPr>
              <a:t> </a:t>
            </a:r>
            <a:r>
              <a:rPr sz="2400" dirty="0">
                <a:latin typeface="Calibri"/>
                <a:cs typeface="Calibri"/>
              </a:rPr>
              <a:t>we</a:t>
            </a:r>
            <a:r>
              <a:rPr sz="2400" spc="10" dirty="0">
                <a:latin typeface="Calibri"/>
                <a:cs typeface="Calibri"/>
              </a:rPr>
              <a:t> </a:t>
            </a:r>
            <a:r>
              <a:rPr sz="2400" dirty="0">
                <a:latin typeface="Calibri"/>
                <a:cs typeface="Calibri"/>
              </a:rPr>
              <a:t>can’t</a:t>
            </a:r>
            <a:r>
              <a:rPr sz="2400" spc="-80" dirty="0">
                <a:latin typeface="Calibri"/>
                <a:cs typeface="Calibri"/>
              </a:rPr>
              <a:t> </a:t>
            </a:r>
            <a:r>
              <a:rPr sz="2400" dirty="0">
                <a:latin typeface="Calibri"/>
                <a:cs typeface="Calibri"/>
              </a:rPr>
              <a:t>observe</a:t>
            </a:r>
            <a:r>
              <a:rPr sz="2400" spc="-70" dirty="0">
                <a:latin typeface="Calibri"/>
                <a:cs typeface="Calibri"/>
              </a:rPr>
              <a:t> </a:t>
            </a:r>
            <a:r>
              <a:rPr sz="2400" spc="-10" dirty="0">
                <a:latin typeface="Calibri"/>
                <a:cs typeface="Calibri"/>
              </a:rPr>
              <a:t>features!</a:t>
            </a:r>
            <a:endParaRPr sz="2400">
              <a:latin typeface="Calibri"/>
              <a:cs typeface="Calibri"/>
            </a:endParaRPr>
          </a:p>
        </p:txBody>
      </p:sp>
      <p:pic>
        <p:nvPicPr>
          <p:cNvPr id="20" name="object 20"/>
          <p:cNvPicPr/>
          <p:nvPr/>
        </p:nvPicPr>
        <p:blipFill>
          <a:blip r:embed="rId6" cstate="print"/>
          <a:stretch>
            <a:fillRect/>
          </a:stretch>
        </p:blipFill>
        <p:spPr>
          <a:xfrm>
            <a:off x="9215119" y="4053840"/>
            <a:ext cx="2844800" cy="1899920"/>
          </a:xfrm>
          <a:prstGeom prst="rect">
            <a:avLst/>
          </a:prstGeom>
        </p:spPr>
      </p:pic>
      <p:sp>
        <p:nvSpPr>
          <p:cNvPr id="21" name="object 21"/>
          <p:cNvSpPr txBox="1"/>
          <p:nvPr/>
        </p:nvSpPr>
        <p:spPr>
          <a:xfrm>
            <a:off x="2406395" y="5688329"/>
            <a:ext cx="13011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
        <p:nvSpPr>
          <p:cNvPr id="22" name="object 22"/>
          <p:cNvSpPr txBox="1"/>
          <p:nvPr/>
        </p:nvSpPr>
        <p:spPr>
          <a:xfrm>
            <a:off x="10303256" y="5958840"/>
            <a:ext cx="132143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5610860" cy="1369060"/>
          </a:xfrm>
          <a:prstGeom prst="rect">
            <a:avLst/>
          </a:prstGeom>
        </p:spPr>
        <p:txBody>
          <a:bodyPr vert="horz" wrap="square" lIns="0" tIns="13335" rIns="0" bIns="0" rtlCol="0">
            <a:spAutoFit/>
          </a:bodyPr>
          <a:lstStyle/>
          <a:p>
            <a:pPr marL="12700" marR="5080">
              <a:lnSpc>
                <a:spcPct val="100000"/>
              </a:lnSpc>
              <a:spcBef>
                <a:spcPts val="105"/>
              </a:spcBef>
            </a:pPr>
            <a:r>
              <a:rPr spc="-65" dirty="0"/>
              <a:t>(Regular,</a:t>
            </a:r>
            <a:r>
              <a:rPr spc="-340" dirty="0"/>
              <a:t> </a:t>
            </a:r>
            <a:r>
              <a:rPr dirty="0"/>
              <a:t>non-</a:t>
            </a:r>
            <a:r>
              <a:rPr spc="-10" dirty="0"/>
              <a:t>variational) Autoencoders</a:t>
            </a:r>
          </a:p>
        </p:txBody>
      </p:sp>
      <p:grpSp>
        <p:nvGrpSpPr>
          <p:cNvPr id="3" name="object 3"/>
          <p:cNvGrpSpPr/>
          <p:nvPr/>
        </p:nvGrpSpPr>
        <p:grpSpPr>
          <a:xfrm>
            <a:off x="3881120" y="3139376"/>
            <a:ext cx="2712720" cy="2997200"/>
            <a:chOff x="3881120" y="3139376"/>
            <a:chExt cx="2712720" cy="2997200"/>
          </a:xfrm>
        </p:grpSpPr>
        <p:sp>
          <p:nvSpPr>
            <p:cNvPr id="4" name="object 4"/>
            <p:cNvSpPr/>
            <p:nvPr/>
          </p:nvSpPr>
          <p:spPr>
            <a:xfrm>
              <a:off x="3881120" y="5720080"/>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5" name="object 5"/>
            <p:cNvSpPr/>
            <p:nvPr/>
          </p:nvSpPr>
          <p:spPr>
            <a:xfrm>
              <a:off x="3886200" y="5725160"/>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5">
              <a:solidFill>
                <a:srgbClr val="44536A"/>
              </a:solidFill>
            </a:ln>
          </p:spPr>
          <p:txBody>
            <a:bodyPr wrap="square" lIns="0" tIns="0" rIns="0" bIns="0" rtlCol="0"/>
            <a:lstStyle/>
            <a:p>
              <a:endParaRPr/>
            </a:p>
          </p:txBody>
        </p:sp>
        <p:sp>
          <p:nvSpPr>
            <p:cNvPr id="6" name="object 6"/>
            <p:cNvSpPr/>
            <p:nvPr/>
          </p:nvSpPr>
          <p:spPr>
            <a:xfrm>
              <a:off x="4429760" y="4429709"/>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7" name="object 7"/>
            <p:cNvSpPr/>
            <p:nvPr/>
          </p:nvSpPr>
          <p:spPr>
            <a:xfrm>
              <a:off x="4434840" y="4434789"/>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8" name="object 8"/>
            <p:cNvSpPr/>
            <p:nvPr/>
          </p:nvSpPr>
          <p:spPr>
            <a:xfrm>
              <a:off x="5201920" y="3555999"/>
              <a:ext cx="70485" cy="2164080"/>
            </a:xfrm>
            <a:custGeom>
              <a:avLst/>
              <a:gdLst/>
              <a:ahLst/>
              <a:cxnLst/>
              <a:rect l="l" t="t" r="r" b="b"/>
              <a:pathLst>
                <a:path w="70485" h="2164079">
                  <a:moveTo>
                    <a:pt x="70485" y="1367409"/>
                  </a:moveTo>
                  <a:lnTo>
                    <a:pt x="35306" y="1291082"/>
                  </a:lnTo>
                  <a:lnTo>
                    <a:pt x="0" y="1367409"/>
                  </a:lnTo>
                  <a:lnTo>
                    <a:pt x="26416" y="1367409"/>
                  </a:lnTo>
                  <a:lnTo>
                    <a:pt x="26416" y="2163775"/>
                  </a:lnTo>
                  <a:lnTo>
                    <a:pt x="44069" y="2163775"/>
                  </a:lnTo>
                  <a:lnTo>
                    <a:pt x="44069" y="1367409"/>
                  </a:lnTo>
                  <a:lnTo>
                    <a:pt x="70485" y="1367409"/>
                  </a:lnTo>
                  <a:close/>
                </a:path>
                <a:path w="70485" h="2164079">
                  <a:moveTo>
                    <a:pt x="70485" y="76454"/>
                  </a:moveTo>
                  <a:lnTo>
                    <a:pt x="35306" y="0"/>
                  </a:lnTo>
                  <a:lnTo>
                    <a:pt x="0" y="76454"/>
                  </a:lnTo>
                  <a:lnTo>
                    <a:pt x="26416" y="76454"/>
                  </a:lnTo>
                  <a:lnTo>
                    <a:pt x="26416" y="872744"/>
                  </a:lnTo>
                  <a:lnTo>
                    <a:pt x="44069" y="872744"/>
                  </a:lnTo>
                  <a:lnTo>
                    <a:pt x="44069" y="76454"/>
                  </a:lnTo>
                  <a:lnTo>
                    <a:pt x="70485" y="76454"/>
                  </a:lnTo>
                  <a:close/>
                </a:path>
              </a:pathLst>
            </a:custGeom>
            <a:solidFill>
              <a:srgbClr val="44536A"/>
            </a:solidFill>
          </p:spPr>
          <p:txBody>
            <a:bodyPr wrap="square" lIns="0" tIns="0" rIns="0" bIns="0" rtlCol="0"/>
            <a:lstStyle/>
            <a:p>
              <a:endParaRPr/>
            </a:p>
          </p:txBody>
        </p:sp>
        <p:sp>
          <p:nvSpPr>
            <p:cNvPr id="9" name="object 9"/>
            <p:cNvSpPr/>
            <p:nvPr/>
          </p:nvSpPr>
          <p:spPr>
            <a:xfrm>
              <a:off x="3881120" y="3139376"/>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10" name="object 10"/>
            <p:cNvSpPr/>
            <p:nvPr/>
          </p:nvSpPr>
          <p:spPr>
            <a:xfrm>
              <a:off x="3886200" y="3144456"/>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4">
              <a:solidFill>
                <a:srgbClr val="44536A"/>
              </a:solidFill>
            </a:ln>
          </p:spPr>
          <p:txBody>
            <a:bodyPr wrap="square" lIns="0" tIns="0" rIns="0" bIns="0" rtlCol="0"/>
            <a:lstStyle/>
            <a:p>
              <a:endParaRPr/>
            </a:p>
          </p:txBody>
        </p:sp>
        <p:pic>
          <p:nvPicPr>
            <p:cNvPr id="11" name="object 11"/>
            <p:cNvPicPr/>
            <p:nvPr/>
          </p:nvPicPr>
          <p:blipFill>
            <a:blip r:embed="rId3" cstate="print"/>
            <a:stretch>
              <a:fillRect/>
            </a:stretch>
          </p:blipFill>
          <p:spPr>
            <a:xfrm>
              <a:off x="5110480" y="5821680"/>
              <a:ext cx="233679" cy="213359"/>
            </a:xfrm>
            <a:prstGeom prst="rect">
              <a:avLst/>
            </a:prstGeom>
          </p:spPr>
        </p:pic>
        <p:pic>
          <p:nvPicPr>
            <p:cNvPr id="12" name="object 12"/>
            <p:cNvPicPr/>
            <p:nvPr/>
          </p:nvPicPr>
          <p:blipFill>
            <a:blip r:embed="rId4" cstate="print"/>
            <a:stretch>
              <a:fillRect/>
            </a:stretch>
          </p:blipFill>
          <p:spPr>
            <a:xfrm>
              <a:off x="5110480" y="4521200"/>
              <a:ext cx="233679" cy="243839"/>
            </a:xfrm>
            <a:prstGeom prst="rect">
              <a:avLst/>
            </a:prstGeom>
          </p:spPr>
        </p:pic>
        <p:pic>
          <p:nvPicPr>
            <p:cNvPr id="13" name="object 13"/>
            <p:cNvPicPr/>
            <p:nvPr/>
          </p:nvPicPr>
          <p:blipFill>
            <a:blip r:embed="rId5" cstate="print"/>
            <a:stretch>
              <a:fillRect/>
            </a:stretch>
          </p:blipFill>
          <p:spPr>
            <a:xfrm>
              <a:off x="5120640" y="3169920"/>
              <a:ext cx="223520" cy="314960"/>
            </a:xfrm>
            <a:prstGeom prst="rect">
              <a:avLst/>
            </a:prstGeom>
          </p:spPr>
        </p:pic>
      </p:grpSp>
      <p:sp>
        <p:nvSpPr>
          <p:cNvPr id="14" name="object 14"/>
          <p:cNvSpPr txBox="1">
            <a:spLocks noGrp="1"/>
          </p:cNvSpPr>
          <p:nvPr>
            <p:ph type="body" idx="1"/>
          </p:nvPr>
        </p:nvSpPr>
        <p:spPr>
          <a:prstGeom prst="rect">
            <a:avLst/>
          </a:prstGeom>
        </p:spPr>
        <p:txBody>
          <a:bodyPr vert="horz" wrap="square" lIns="0" tIns="12065" rIns="0" bIns="0" rtlCol="0">
            <a:spAutoFit/>
          </a:bodyPr>
          <a:lstStyle/>
          <a:p>
            <a:pPr marL="22225" marR="5080" indent="-10160" algn="just">
              <a:lnSpc>
                <a:spcPct val="109700"/>
              </a:lnSpc>
              <a:spcBef>
                <a:spcPts val="95"/>
              </a:spcBef>
              <a:buFont typeface="Arial"/>
              <a:buChar char="•"/>
              <a:tabLst>
                <a:tab pos="247015" algn="l"/>
              </a:tabLst>
            </a:pPr>
            <a:r>
              <a:rPr b="1" spc="-10" dirty="0">
                <a:solidFill>
                  <a:srgbClr val="C00000"/>
                </a:solidFill>
                <a:latin typeface="Calibri"/>
                <a:cs typeface="Calibri"/>
              </a:rPr>
              <a:t>Problem</a:t>
            </a:r>
            <a:r>
              <a:rPr spc="-10" dirty="0">
                <a:solidFill>
                  <a:srgbClr val="C00000"/>
                </a:solidFill>
              </a:rPr>
              <a:t>:</a:t>
            </a:r>
            <a:r>
              <a:rPr spc="-160" dirty="0">
                <a:solidFill>
                  <a:srgbClr val="C00000"/>
                </a:solidFill>
              </a:rPr>
              <a:t> </a:t>
            </a:r>
            <a:r>
              <a:rPr dirty="0">
                <a:solidFill>
                  <a:srgbClr val="C00000"/>
                </a:solidFill>
              </a:rPr>
              <a:t>How</a:t>
            </a:r>
            <a:r>
              <a:rPr spc="-85" dirty="0">
                <a:solidFill>
                  <a:srgbClr val="C00000"/>
                </a:solidFill>
              </a:rPr>
              <a:t> </a:t>
            </a:r>
            <a:r>
              <a:rPr dirty="0">
                <a:solidFill>
                  <a:srgbClr val="C00000"/>
                </a:solidFill>
              </a:rPr>
              <a:t>can</a:t>
            </a:r>
            <a:r>
              <a:rPr spc="-110" dirty="0">
                <a:solidFill>
                  <a:srgbClr val="C00000"/>
                </a:solidFill>
              </a:rPr>
              <a:t> </a:t>
            </a:r>
            <a:r>
              <a:rPr dirty="0">
                <a:solidFill>
                  <a:srgbClr val="C00000"/>
                </a:solidFill>
              </a:rPr>
              <a:t>we</a:t>
            </a:r>
            <a:r>
              <a:rPr spc="-40" dirty="0">
                <a:solidFill>
                  <a:srgbClr val="C00000"/>
                </a:solidFill>
              </a:rPr>
              <a:t> </a:t>
            </a:r>
            <a:r>
              <a:rPr dirty="0">
                <a:solidFill>
                  <a:srgbClr val="C00000"/>
                </a:solidFill>
              </a:rPr>
              <a:t>learn</a:t>
            </a:r>
            <a:r>
              <a:rPr spc="-30" dirty="0">
                <a:solidFill>
                  <a:srgbClr val="C00000"/>
                </a:solidFill>
              </a:rPr>
              <a:t> </a:t>
            </a:r>
            <a:r>
              <a:rPr dirty="0">
                <a:solidFill>
                  <a:srgbClr val="C00000"/>
                </a:solidFill>
              </a:rPr>
              <a:t>this</a:t>
            </a:r>
            <a:r>
              <a:rPr spc="-60" dirty="0">
                <a:solidFill>
                  <a:srgbClr val="C00000"/>
                </a:solidFill>
              </a:rPr>
              <a:t> </a:t>
            </a:r>
            <a:r>
              <a:rPr spc="-20" dirty="0">
                <a:solidFill>
                  <a:srgbClr val="C00000"/>
                </a:solidFill>
              </a:rPr>
              <a:t>feature</a:t>
            </a:r>
            <a:r>
              <a:rPr spc="-120" dirty="0">
                <a:solidFill>
                  <a:srgbClr val="C00000"/>
                </a:solidFill>
              </a:rPr>
              <a:t> </a:t>
            </a:r>
            <a:r>
              <a:rPr spc="-30" dirty="0">
                <a:solidFill>
                  <a:srgbClr val="C00000"/>
                </a:solidFill>
              </a:rPr>
              <a:t>transform</a:t>
            </a:r>
            <a:r>
              <a:rPr spc="-125" dirty="0">
                <a:solidFill>
                  <a:srgbClr val="C00000"/>
                </a:solidFill>
              </a:rPr>
              <a:t> </a:t>
            </a:r>
            <a:r>
              <a:rPr dirty="0">
                <a:solidFill>
                  <a:srgbClr val="C00000"/>
                </a:solidFill>
              </a:rPr>
              <a:t>from raw</a:t>
            </a:r>
            <a:r>
              <a:rPr spc="-10" dirty="0">
                <a:solidFill>
                  <a:srgbClr val="C00000"/>
                </a:solidFill>
              </a:rPr>
              <a:t> data? </a:t>
            </a:r>
            <a:r>
              <a:rPr b="1" dirty="0">
                <a:latin typeface="Calibri"/>
                <a:cs typeface="Calibri"/>
              </a:rPr>
              <a:t>Idea</a:t>
            </a:r>
            <a:r>
              <a:rPr dirty="0"/>
              <a:t>:</a:t>
            </a:r>
            <a:r>
              <a:rPr spc="-65" dirty="0"/>
              <a:t> </a:t>
            </a:r>
            <a:r>
              <a:rPr dirty="0"/>
              <a:t>Use</a:t>
            </a:r>
            <a:r>
              <a:rPr spc="-50" dirty="0"/>
              <a:t> </a:t>
            </a:r>
            <a:r>
              <a:rPr dirty="0"/>
              <a:t>the</a:t>
            </a:r>
            <a:r>
              <a:rPr spc="-55" dirty="0"/>
              <a:t> </a:t>
            </a:r>
            <a:r>
              <a:rPr spc="-10" dirty="0"/>
              <a:t>features</a:t>
            </a:r>
            <a:r>
              <a:rPr spc="-65" dirty="0"/>
              <a:t> </a:t>
            </a:r>
            <a:r>
              <a:rPr dirty="0"/>
              <a:t>to</a:t>
            </a:r>
            <a:r>
              <a:rPr spc="-135" dirty="0"/>
              <a:t> </a:t>
            </a:r>
            <a:r>
              <a:rPr u="heavy" spc="-10" dirty="0">
                <a:uFill>
                  <a:solidFill>
                    <a:srgbClr val="000000"/>
                  </a:solidFill>
                </a:uFill>
              </a:rPr>
              <a:t>reconstruct</a:t>
            </a:r>
            <a:r>
              <a:rPr spc="-65" dirty="0"/>
              <a:t> </a:t>
            </a:r>
            <a:r>
              <a:rPr dirty="0"/>
              <a:t>the</a:t>
            </a:r>
            <a:r>
              <a:rPr spc="-50" dirty="0"/>
              <a:t> </a:t>
            </a:r>
            <a:r>
              <a:rPr dirty="0"/>
              <a:t>input</a:t>
            </a:r>
            <a:r>
              <a:rPr spc="70" dirty="0"/>
              <a:t> </a:t>
            </a:r>
            <a:r>
              <a:rPr dirty="0"/>
              <a:t>data</a:t>
            </a:r>
            <a:r>
              <a:rPr spc="-155" dirty="0"/>
              <a:t> </a:t>
            </a:r>
            <a:r>
              <a:rPr dirty="0"/>
              <a:t>with</a:t>
            </a:r>
            <a:r>
              <a:rPr spc="-45" dirty="0"/>
              <a:t> </a:t>
            </a:r>
            <a:r>
              <a:rPr dirty="0"/>
              <a:t>a</a:t>
            </a:r>
            <a:r>
              <a:rPr spc="-80" dirty="0"/>
              <a:t> </a:t>
            </a:r>
            <a:r>
              <a:rPr b="1" spc="-10" dirty="0">
                <a:latin typeface="Calibri"/>
                <a:cs typeface="Calibri"/>
              </a:rPr>
              <a:t>decoder </a:t>
            </a:r>
            <a:r>
              <a:rPr spc="-25" dirty="0"/>
              <a:t>“Autoencoding”</a:t>
            </a:r>
            <a:r>
              <a:rPr spc="-60" dirty="0"/>
              <a:t> </a:t>
            </a:r>
            <a:r>
              <a:rPr dirty="0"/>
              <a:t>=</a:t>
            </a:r>
            <a:r>
              <a:rPr spc="-105" dirty="0"/>
              <a:t> </a:t>
            </a:r>
            <a:r>
              <a:rPr dirty="0"/>
              <a:t>encoding</a:t>
            </a:r>
            <a:r>
              <a:rPr spc="30" dirty="0"/>
              <a:t> </a:t>
            </a:r>
            <a:r>
              <a:rPr spc="-10" dirty="0"/>
              <a:t>itself</a:t>
            </a:r>
          </a:p>
          <a:p>
            <a:pPr marR="6914515" algn="r">
              <a:lnSpc>
                <a:spcPct val="100000"/>
              </a:lnSpc>
              <a:spcBef>
                <a:spcPts val="994"/>
              </a:spcBef>
            </a:pPr>
            <a:r>
              <a:rPr sz="2400" spc="-10" dirty="0"/>
              <a:t>Reconstructed</a:t>
            </a:r>
            <a:endParaRPr sz="2400"/>
          </a:p>
          <a:p>
            <a:pPr marR="6904990" algn="r">
              <a:lnSpc>
                <a:spcPct val="100000"/>
              </a:lnSpc>
              <a:spcBef>
                <a:spcPts val="5"/>
              </a:spcBef>
            </a:pPr>
            <a:r>
              <a:rPr sz="2400" dirty="0"/>
              <a:t>input</a:t>
            </a:r>
            <a:r>
              <a:rPr sz="2400" spc="-25" dirty="0"/>
              <a:t> </a:t>
            </a:r>
            <a:r>
              <a:rPr sz="2400" spc="-20" dirty="0"/>
              <a:t>data</a:t>
            </a:r>
            <a:endParaRPr sz="2400"/>
          </a:p>
          <a:p>
            <a:pPr marL="1090295" algn="ctr">
              <a:lnSpc>
                <a:spcPct val="100000"/>
              </a:lnSpc>
              <a:spcBef>
                <a:spcPts val="750"/>
              </a:spcBef>
            </a:pPr>
            <a:r>
              <a:rPr sz="2400" spc="-10" dirty="0"/>
              <a:t>Decoder</a:t>
            </a:r>
            <a:endParaRPr sz="2400"/>
          </a:p>
          <a:p>
            <a:pPr>
              <a:lnSpc>
                <a:spcPct val="100000"/>
              </a:lnSpc>
              <a:spcBef>
                <a:spcPts val="5"/>
              </a:spcBef>
            </a:pPr>
            <a:endParaRPr sz="1900"/>
          </a:p>
          <a:p>
            <a:pPr marL="2300605">
              <a:lnSpc>
                <a:spcPct val="100000"/>
              </a:lnSpc>
            </a:pPr>
            <a:r>
              <a:rPr sz="2400" spc="-10" dirty="0"/>
              <a:t>Features</a:t>
            </a:r>
            <a:endParaRPr sz="2400"/>
          </a:p>
          <a:p>
            <a:pPr>
              <a:lnSpc>
                <a:spcPct val="100000"/>
              </a:lnSpc>
              <a:spcBef>
                <a:spcPts val="30"/>
              </a:spcBef>
            </a:pPr>
            <a:endParaRPr sz="1750"/>
          </a:p>
          <a:p>
            <a:pPr marL="1069340" algn="ctr">
              <a:lnSpc>
                <a:spcPct val="100000"/>
              </a:lnSpc>
              <a:spcBef>
                <a:spcPts val="5"/>
              </a:spcBef>
            </a:pPr>
            <a:r>
              <a:rPr sz="2400" spc="-10" dirty="0"/>
              <a:t>Encoder</a:t>
            </a:r>
            <a:endParaRPr sz="2400"/>
          </a:p>
        </p:txBody>
      </p:sp>
      <p:pic>
        <p:nvPicPr>
          <p:cNvPr id="15" name="object 15"/>
          <p:cNvPicPr/>
          <p:nvPr/>
        </p:nvPicPr>
        <p:blipFill>
          <a:blip r:embed="rId6" cstate="print"/>
          <a:stretch>
            <a:fillRect/>
          </a:stretch>
        </p:blipFill>
        <p:spPr>
          <a:xfrm>
            <a:off x="9215119" y="4053840"/>
            <a:ext cx="2844800" cy="1899920"/>
          </a:xfrm>
          <a:prstGeom prst="rect">
            <a:avLst/>
          </a:prstGeom>
        </p:spPr>
      </p:pic>
      <p:sp>
        <p:nvSpPr>
          <p:cNvPr id="16" name="object 16"/>
          <p:cNvSpPr txBox="1"/>
          <p:nvPr/>
        </p:nvSpPr>
        <p:spPr>
          <a:xfrm>
            <a:off x="2406395" y="5688329"/>
            <a:ext cx="13011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
        <p:nvSpPr>
          <p:cNvPr id="17" name="object 17"/>
          <p:cNvSpPr txBox="1"/>
          <p:nvPr/>
        </p:nvSpPr>
        <p:spPr>
          <a:xfrm>
            <a:off x="9990201" y="5889307"/>
            <a:ext cx="132207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5610860" cy="1369060"/>
          </a:xfrm>
          <a:prstGeom prst="rect">
            <a:avLst/>
          </a:prstGeom>
        </p:spPr>
        <p:txBody>
          <a:bodyPr vert="horz" wrap="square" lIns="0" tIns="13335" rIns="0" bIns="0" rtlCol="0">
            <a:spAutoFit/>
          </a:bodyPr>
          <a:lstStyle/>
          <a:p>
            <a:pPr marL="12700" marR="5080">
              <a:lnSpc>
                <a:spcPct val="100000"/>
              </a:lnSpc>
              <a:spcBef>
                <a:spcPts val="105"/>
              </a:spcBef>
            </a:pPr>
            <a:r>
              <a:rPr spc="-65" dirty="0"/>
              <a:t>(Regular,</a:t>
            </a:r>
            <a:r>
              <a:rPr spc="-340" dirty="0"/>
              <a:t> </a:t>
            </a:r>
            <a:r>
              <a:rPr dirty="0"/>
              <a:t>non-</a:t>
            </a:r>
            <a:r>
              <a:rPr spc="-10" dirty="0"/>
              <a:t>variational) Autoencoders</a:t>
            </a:r>
          </a:p>
        </p:txBody>
      </p:sp>
      <p:grpSp>
        <p:nvGrpSpPr>
          <p:cNvPr id="3" name="object 3"/>
          <p:cNvGrpSpPr/>
          <p:nvPr/>
        </p:nvGrpSpPr>
        <p:grpSpPr>
          <a:xfrm>
            <a:off x="3881120" y="3139376"/>
            <a:ext cx="2712720" cy="2997200"/>
            <a:chOff x="3881120" y="3139376"/>
            <a:chExt cx="2712720" cy="2997200"/>
          </a:xfrm>
        </p:grpSpPr>
        <p:sp>
          <p:nvSpPr>
            <p:cNvPr id="4" name="object 4"/>
            <p:cNvSpPr/>
            <p:nvPr/>
          </p:nvSpPr>
          <p:spPr>
            <a:xfrm>
              <a:off x="3881120" y="5720080"/>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5" name="object 5"/>
            <p:cNvSpPr/>
            <p:nvPr/>
          </p:nvSpPr>
          <p:spPr>
            <a:xfrm>
              <a:off x="3886200" y="5725160"/>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5">
              <a:solidFill>
                <a:srgbClr val="44536A"/>
              </a:solidFill>
            </a:ln>
          </p:spPr>
          <p:txBody>
            <a:bodyPr wrap="square" lIns="0" tIns="0" rIns="0" bIns="0" rtlCol="0"/>
            <a:lstStyle/>
            <a:p>
              <a:endParaRPr/>
            </a:p>
          </p:txBody>
        </p:sp>
        <p:sp>
          <p:nvSpPr>
            <p:cNvPr id="6" name="object 6"/>
            <p:cNvSpPr/>
            <p:nvPr/>
          </p:nvSpPr>
          <p:spPr>
            <a:xfrm>
              <a:off x="4429760" y="4429709"/>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7" name="object 7"/>
            <p:cNvSpPr/>
            <p:nvPr/>
          </p:nvSpPr>
          <p:spPr>
            <a:xfrm>
              <a:off x="4434840" y="4434789"/>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8" name="object 8"/>
            <p:cNvSpPr/>
            <p:nvPr/>
          </p:nvSpPr>
          <p:spPr>
            <a:xfrm>
              <a:off x="5201920" y="3555999"/>
              <a:ext cx="70485" cy="2164080"/>
            </a:xfrm>
            <a:custGeom>
              <a:avLst/>
              <a:gdLst/>
              <a:ahLst/>
              <a:cxnLst/>
              <a:rect l="l" t="t" r="r" b="b"/>
              <a:pathLst>
                <a:path w="70485" h="2164079">
                  <a:moveTo>
                    <a:pt x="70485" y="1367409"/>
                  </a:moveTo>
                  <a:lnTo>
                    <a:pt x="35306" y="1291082"/>
                  </a:lnTo>
                  <a:lnTo>
                    <a:pt x="0" y="1367409"/>
                  </a:lnTo>
                  <a:lnTo>
                    <a:pt x="26416" y="1367409"/>
                  </a:lnTo>
                  <a:lnTo>
                    <a:pt x="26416" y="2163775"/>
                  </a:lnTo>
                  <a:lnTo>
                    <a:pt x="44069" y="2163775"/>
                  </a:lnTo>
                  <a:lnTo>
                    <a:pt x="44069" y="1367409"/>
                  </a:lnTo>
                  <a:lnTo>
                    <a:pt x="70485" y="1367409"/>
                  </a:lnTo>
                  <a:close/>
                </a:path>
                <a:path w="70485" h="2164079">
                  <a:moveTo>
                    <a:pt x="70485" y="76454"/>
                  </a:moveTo>
                  <a:lnTo>
                    <a:pt x="35306" y="0"/>
                  </a:lnTo>
                  <a:lnTo>
                    <a:pt x="0" y="76454"/>
                  </a:lnTo>
                  <a:lnTo>
                    <a:pt x="26416" y="76454"/>
                  </a:lnTo>
                  <a:lnTo>
                    <a:pt x="26416" y="872744"/>
                  </a:lnTo>
                  <a:lnTo>
                    <a:pt x="44069" y="872744"/>
                  </a:lnTo>
                  <a:lnTo>
                    <a:pt x="44069" y="76454"/>
                  </a:lnTo>
                  <a:lnTo>
                    <a:pt x="70485" y="76454"/>
                  </a:lnTo>
                  <a:close/>
                </a:path>
              </a:pathLst>
            </a:custGeom>
            <a:solidFill>
              <a:srgbClr val="44536A"/>
            </a:solidFill>
          </p:spPr>
          <p:txBody>
            <a:bodyPr wrap="square" lIns="0" tIns="0" rIns="0" bIns="0" rtlCol="0"/>
            <a:lstStyle/>
            <a:p>
              <a:endParaRPr/>
            </a:p>
          </p:txBody>
        </p:sp>
        <p:sp>
          <p:nvSpPr>
            <p:cNvPr id="9" name="object 9"/>
            <p:cNvSpPr/>
            <p:nvPr/>
          </p:nvSpPr>
          <p:spPr>
            <a:xfrm>
              <a:off x="3881120" y="3139376"/>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10" name="object 10"/>
            <p:cNvSpPr/>
            <p:nvPr/>
          </p:nvSpPr>
          <p:spPr>
            <a:xfrm>
              <a:off x="3886200" y="3144456"/>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4">
              <a:solidFill>
                <a:srgbClr val="44536A"/>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5110480" y="5821680"/>
              <a:ext cx="233679" cy="213359"/>
            </a:xfrm>
            <a:prstGeom prst="rect">
              <a:avLst/>
            </a:prstGeom>
          </p:spPr>
        </p:pic>
        <p:pic>
          <p:nvPicPr>
            <p:cNvPr id="12" name="object 12"/>
            <p:cNvPicPr/>
            <p:nvPr/>
          </p:nvPicPr>
          <p:blipFill>
            <a:blip r:embed="rId3" cstate="print"/>
            <a:stretch>
              <a:fillRect/>
            </a:stretch>
          </p:blipFill>
          <p:spPr>
            <a:xfrm>
              <a:off x="5110480" y="4521200"/>
              <a:ext cx="233679" cy="243839"/>
            </a:xfrm>
            <a:prstGeom prst="rect">
              <a:avLst/>
            </a:prstGeom>
          </p:spPr>
        </p:pic>
        <p:pic>
          <p:nvPicPr>
            <p:cNvPr id="13" name="object 13"/>
            <p:cNvPicPr/>
            <p:nvPr/>
          </p:nvPicPr>
          <p:blipFill>
            <a:blip r:embed="rId4" cstate="print"/>
            <a:stretch>
              <a:fillRect/>
            </a:stretch>
          </p:blipFill>
          <p:spPr>
            <a:xfrm>
              <a:off x="5120640" y="3169920"/>
              <a:ext cx="223520" cy="314960"/>
            </a:xfrm>
            <a:prstGeom prst="rect">
              <a:avLst/>
            </a:prstGeom>
          </p:spPr>
        </p:pic>
      </p:grpSp>
      <p:sp>
        <p:nvSpPr>
          <p:cNvPr id="14" name="object 14"/>
          <p:cNvSpPr txBox="1"/>
          <p:nvPr/>
        </p:nvSpPr>
        <p:spPr>
          <a:xfrm>
            <a:off x="3175635" y="3749103"/>
            <a:ext cx="3658235" cy="1694180"/>
          </a:xfrm>
          <a:prstGeom prst="rect">
            <a:avLst/>
          </a:prstGeom>
        </p:spPr>
        <p:txBody>
          <a:bodyPr vert="horz" wrap="square" lIns="0" tIns="12700" rIns="0" bIns="0" rtlCol="0">
            <a:spAutoFit/>
          </a:bodyPr>
          <a:lstStyle/>
          <a:p>
            <a:pPr marL="2595245">
              <a:lnSpc>
                <a:spcPct val="100000"/>
              </a:lnSpc>
              <a:spcBef>
                <a:spcPts val="100"/>
              </a:spcBef>
            </a:pPr>
            <a:r>
              <a:rPr sz="2400" spc="-10" dirty="0">
                <a:latin typeface="Calibri"/>
                <a:cs typeface="Calibri"/>
              </a:rPr>
              <a:t>Decoder</a:t>
            </a:r>
            <a:endParaRPr sz="2400">
              <a:latin typeface="Calibri"/>
              <a:cs typeface="Calibri"/>
            </a:endParaRPr>
          </a:p>
          <a:p>
            <a:pPr>
              <a:lnSpc>
                <a:spcPct val="100000"/>
              </a:lnSpc>
              <a:spcBef>
                <a:spcPts val="10"/>
              </a:spcBef>
            </a:pPr>
            <a:endParaRPr sz="1900">
              <a:latin typeface="Calibri"/>
              <a:cs typeface="Calibri"/>
            </a:endParaRPr>
          </a:p>
          <a:p>
            <a:pPr marL="12700">
              <a:lnSpc>
                <a:spcPct val="100000"/>
              </a:lnSpc>
            </a:pPr>
            <a:r>
              <a:rPr sz="2400" spc="-10" dirty="0">
                <a:latin typeface="Calibri"/>
                <a:cs typeface="Calibri"/>
              </a:rPr>
              <a:t>Features</a:t>
            </a:r>
            <a:endParaRPr sz="2400">
              <a:latin typeface="Calibri"/>
              <a:cs typeface="Calibri"/>
            </a:endParaRPr>
          </a:p>
          <a:p>
            <a:pPr>
              <a:lnSpc>
                <a:spcPct val="100000"/>
              </a:lnSpc>
              <a:spcBef>
                <a:spcPts val="30"/>
              </a:spcBef>
            </a:pPr>
            <a:endParaRPr sz="1750">
              <a:latin typeface="Calibri"/>
              <a:cs typeface="Calibri"/>
            </a:endParaRPr>
          </a:p>
          <a:p>
            <a:pPr marL="2595245">
              <a:lnSpc>
                <a:spcPct val="100000"/>
              </a:lnSpc>
            </a:pPr>
            <a:r>
              <a:rPr sz="2400" spc="-10" dirty="0">
                <a:latin typeface="Calibri"/>
                <a:cs typeface="Calibri"/>
              </a:rPr>
              <a:t>Encoder</a:t>
            </a:r>
            <a:endParaRPr sz="2400">
              <a:latin typeface="Calibri"/>
              <a:cs typeface="Calibri"/>
            </a:endParaRPr>
          </a:p>
        </p:txBody>
      </p:sp>
      <p:sp>
        <p:nvSpPr>
          <p:cNvPr id="15" name="object 15"/>
          <p:cNvSpPr txBox="1"/>
          <p:nvPr/>
        </p:nvSpPr>
        <p:spPr>
          <a:xfrm>
            <a:off x="651827" y="1175956"/>
            <a:ext cx="696595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Loss</a:t>
            </a:r>
            <a:r>
              <a:rPr sz="2400" dirty="0">
                <a:latin typeface="Calibri"/>
                <a:cs typeface="Calibri"/>
              </a:rPr>
              <a:t>:</a:t>
            </a:r>
            <a:r>
              <a:rPr sz="2400" spc="-55" dirty="0">
                <a:latin typeface="Calibri"/>
                <a:cs typeface="Calibri"/>
              </a:rPr>
              <a:t> </a:t>
            </a:r>
            <a:r>
              <a:rPr sz="2400" dirty="0">
                <a:latin typeface="Calibri"/>
                <a:cs typeface="Calibri"/>
              </a:rPr>
              <a:t>L2</a:t>
            </a:r>
            <a:r>
              <a:rPr sz="2400" spc="-55" dirty="0">
                <a:latin typeface="Calibri"/>
                <a:cs typeface="Calibri"/>
              </a:rPr>
              <a:t> </a:t>
            </a:r>
            <a:r>
              <a:rPr sz="2400" dirty="0">
                <a:latin typeface="Calibri"/>
                <a:cs typeface="Calibri"/>
              </a:rPr>
              <a:t>distance</a:t>
            </a:r>
            <a:r>
              <a:rPr sz="2400" spc="-110" dirty="0">
                <a:latin typeface="Calibri"/>
                <a:cs typeface="Calibri"/>
              </a:rPr>
              <a:t> </a:t>
            </a:r>
            <a:r>
              <a:rPr sz="2400" spc="-10" dirty="0">
                <a:latin typeface="Calibri"/>
                <a:cs typeface="Calibri"/>
              </a:rPr>
              <a:t>between</a:t>
            </a:r>
            <a:r>
              <a:rPr sz="2400" spc="-90" dirty="0">
                <a:latin typeface="Calibri"/>
                <a:cs typeface="Calibri"/>
              </a:rPr>
              <a:t> </a:t>
            </a:r>
            <a:r>
              <a:rPr sz="2400" dirty="0">
                <a:latin typeface="Calibri"/>
                <a:cs typeface="Calibri"/>
              </a:rPr>
              <a:t>input</a:t>
            </a:r>
            <a:r>
              <a:rPr sz="2400" spc="-30" dirty="0">
                <a:latin typeface="Calibri"/>
                <a:cs typeface="Calibri"/>
              </a:rPr>
              <a:t> </a:t>
            </a:r>
            <a:r>
              <a:rPr sz="2400" dirty="0">
                <a:latin typeface="Calibri"/>
                <a:cs typeface="Calibri"/>
              </a:rPr>
              <a:t>and</a:t>
            </a:r>
            <a:r>
              <a:rPr sz="2400" spc="-10" dirty="0">
                <a:latin typeface="Calibri"/>
                <a:cs typeface="Calibri"/>
              </a:rPr>
              <a:t> </a:t>
            </a:r>
            <a:r>
              <a:rPr sz="2400" dirty="0">
                <a:latin typeface="Calibri"/>
                <a:cs typeface="Calibri"/>
              </a:rPr>
              <a:t>reconstructed</a:t>
            </a:r>
            <a:r>
              <a:rPr sz="2400" spc="-185" dirty="0">
                <a:latin typeface="Calibri"/>
                <a:cs typeface="Calibri"/>
              </a:rPr>
              <a:t> </a:t>
            </a:r>
            <a:r>
              <a:rPr sz="2400" spc="-10" dirty="0">
                <a:latin typeface="Calibri"/>
                <a:cs typeface="Calibri"/>
              </a:rPr>
              <a:t>data.</a:t>
            </a:r>
            <a:endParaRPr sz="2400">
              <a:latin typeface="Calibri"/>
              <a:cs typeface="Calibri"/>
            </a:endParaRPr>
          </a:p>
        </p:txBody>
      </p:sp>
      <p:sp>
        <p:nvSpPr>
          <p:cNvPr id="16" name="object 16"/>
          <p:cNvSpPr txBox="1"/>
          <p:nvPr/>
        </p:nvSpPr>
        <p:spPr>
          <a:xfrm>
            <a:off x="4241546" y="1664080"/>
            <a:ext cx="1970405" cy="453390"/>
          </a:xfrm>
          <a:prstGeom prst="rect">
            <a:avLst/>
          </a:prstGeom>
        </p:spPr>
        <p:txBody>
          <a:bodyPr vert="horz" wrap="square" lIns="0" tIns="13335" rIns="0" bIns="0" rtlCol="0">
            <a:spAutoFit/>
          </a:bodyPr>
          <a:lstStyle/>
          <a:p>
            <a:pPr marL="12700">
              <a:lnSpc>
                <a:spcPct val="100000"/>
              </a:lnSpc>
              <a:spcBef>
                <a:spcPts val="105"/>
              </a:spcBef>
            </a:pPr>
            <a:r>
              <a:rPr sz="2800" dirty="0">
                <a:latin typeface="Calibri"/>
                <a:cs typeface="Calibri"/>
              </a:rPr>
              <a:t>Loss</a:t>
            </a:r>
            <a:r>
              <a:rPr sz="2800" spc="-55" dirty="0">
                <a:latin typeface="Calibri"/>
                <a:cs typeface="Calibri"/>
              </a:rPr>
              <a:t> </a:t>
            </a:r>
            <a:r>
              <a:rPr sz="2800" spc="-10" dirty="0">
                <a:latin typeface="Calibri"/>
                <a:cs typeface="Calibri"/>
              </a:rPr>
              <a:t>Function</a:t>
            </a:r>
            <a:endParaRPr sz="2800">
              <a:latin typeface="Calibri"/>
              <a:cs typeface="Calibri"/>
            </a:endParaRPr>
          </a:p>
        </p:txBody>
      </p:sp>
      <p:sp>
        <p:nvSpPr>
          <p:cNvPr id="17" name="object 17"/>
          <p:cNvSpPr txBox="1"/>
          <p:nvPr/>
        </p:nvSpPr>
        <p:spPr>
          <a:xfrm>
            <a:off x="1894839" y="2921952"/>
            <a:ext cx="1819275" cy="758190"/>
          </a:xfrm>
          <a:prstGeom prst="rect">
            <a:avLst/>
          </a:prstGeom>
        </p:spPr>
        <p:txBody>
          <a:bodyPr vert="horz" wrap="square" lIns="0" tIns="12700" rIns="0" bIns="0" rtlCol="0">
            <a:spAutoFit/>
          </a:bodyPr>
          <a:lstStyle/>
          <a:p>
            <a:pPr marR="13970" algn="r">
              <a:lnSpc>
                <a:spcPct val="100000"/>
              </a:lnSpc>
              <a:spcBef>
                <a:spcPts val="100"/>
              </a:spcBef>
            </a:pPr>
            <a:r>
              <a:rPr sz="2400" spc="-10" dirty="0">
                <a:latin typeface="Calibri"/>
                <a:cs typeface="Calibri"/>
              </a:rPr>
              <a:t>Reconstructed</a:t>
            </a:r>
            <a:endParaRPr sz="2400">
              <a:latin typeface="Calibri"/>
              <a:cs typeface="Calibri"/>
            </a:endParaRPr>
          </a:p>
          <a:p>
            <a:pPr marR="5080" algn="r">
              <a:lnSpc>
                <a:spcPct val="100000"/>
              </a:lnSpc>
              <a:spcBef>
                <a:spcPts val="5"/>
              </a:spcBef>
            </a:pPr>
            <a:r>
              <a:rPr sz="2400" dirty="0">
                <a:latin typeface="Calibri"/>
                <a:cs typeface="Calibri"/>
              </a:rPr>
              <a:t>input</a:t>
            </a:r>
            <a:r>
              <a:rPr sz="2400" spc="-25" dirty="0">
                <a:latin typeface="Calibri"/>
                <a:cs typeface="Calibri"/>
              </a:rPr>
              <a:t> </a:t>
            </a:r>
            <a:r>
              <a:rPr sz="2400" spc="-20" dirty="0">
                <a:latin typeface="Calibri"/>
                <a:cs typeface="Calibri"/>
              </a:rPr>
              <a:t>data</a:t>
            </a:r>
            <a:endParaRPr sz="2400">
              <a:latin typeface="Calibri"/>
              <a:cs typeface="Calibri"/>
            </a:endParaRPr>
          </a:p>
        </p:txBody>
      </p:sp>
      <p:sp>
        <p:nvSpPr>
          <p:cNvPr id="18" name="object 18"/>
          <p:cNvSpPr/>
          <p:nvPr/>
        </p:nvSpPr>
        <p:spPr>
          <a:xfrm>
            <a:off x="5872479" y="2255545"/>
            <a:ext cx="40640" cy="467359"/>
          </a:xfrm>
          <a:custGeom>
            <a:avLst/>
            <a:gdLst/>
            <a:ahLst/>
            <a:cxnLst/>
            <a:rect l="l" t="t" r="r" b="b"/>
            <a:pathLst>
              <a:path w="40639" h="467360">
                <a:moveTo>
                  <a:pt x="40077" y="0"/>
                </a:moveTo>
                <a:lnTo>
                  <a:pt x="0" y="0"/>
                </a:lnTo>
                <a:lnTo>
                  <a:pt x="0" y="467334"/>
                </a:lnTo>
                <a:lnTo>
                  <a:pt x="40077" y="467334"/>
                </a:lnTo>
                <a:lnTo>
                  <a:pt x="40077" y="0"/>
                </a:lnTo>
                <a:close/>
              </a:path>
            </a:pathLst>
          </a:custGeom>
          <a:solidFill>
            <a:srgbClr val="000000"/>
          </a:solidFill>
        </p:spPr>
        <p:txBody>
          <a:bodyPr wrap="square" lIns="0" tIns="0" rIns="0" bIns="0" rtlCol="0"/>
          <a:lstStyle/>
          <a:p>
            <a:endParaRPr/>
          </a:p>
        </p:txBody>
      </p:sp>
      <p:sp>
        <p:nvSpPr>
          <p:cNvPr id="19" name="object 19"/>
          <p:cNvSpPr/>
          <p:nvPr/>
        </p:nvSpPr>
        <p:spPr>
          <a:xfrm>
            <a:off x="5770879" y="2255545"/>
            <a:ext cx="30480" cy="467359"/>
          </a:xfrm>
          <a:custGeom>
            <a:avLst/>
            <a:gdLst/>
            <a:ahLst/>
            <a:cxnLst/>
            <a:rect l="l" t="t" r="r" b="b"/>
            <a:pathLst>
              <a:path w="30479" h="467360">
                <a:moveTo>
                  <a:pt x="30058" y="0"/>
                </a:moveTo>
                <a:lnTo>
                  <a:pt x="0" y="0"/>
                </a:lnTo>
                <a:lnTo>
                  <a:pt x="0" y="467334"/>
                </a:lnTo>
                <a:lnTo>
                  <a:pt x="30058" y="467334"/>
                </a:lnTo>
                <a:lnTo>
                  <a:pt x="30058" y="0"/>
                </a:lnTo>
                <a:close/>
              </a:path>
            </a:pathLst>
          </a:custGeom>
          <a:solidFill>
            <a:srgbClr val="000000"/>
          </a:solidFill>
        </p:spPr>
        <p:txBody>
          <a:bodyPr wrap="square" lIns="0" tIns="0" rIns="0" bIns="0" rtlCol="0"/>
          <a:lstStyle/>
          <a:p>
            <a:endParaRPr/>
          </a:p>
        </p:txBody>
      </p:sp>
      <p:sp>
        <p:nvSpPr>
          <p:cNvPr id="20" name="object 20"/>
          <p:cNvSpPr/>
          <p:nvPr/>
        </p:nvSpPr>
        <p:spPr>
          <a:xfrm>
            <a:off x="4429759" y="2255545"/>
            <a:ext cx="40640" cy="467359"/>
          </a:xfrm>
          <a:custGeom>
            <a:avLst/>
            <a:gdLst/>
            <a:ahLst/>
            <a:cxnLst/>
            <a:rect l="l" t="t" r="r" b="b"/>
            <a:pathLst>
              <a:path w="40639" h="467360">
                <a:moveTo>
                  <a:pt x="40077" y="0"/>
                </a:moveTo>
                <a:lnTo>
                  <a:pt x="0" y="0"/>
                </a:lnTo>
                <a:lnTo>
                  <a:pt x="0" y="467334"/>
                </a:lnTo>
                <a:lnTo>
                  <a:pt x="40077" y="467334"/>
                </a:lnTo>
                <a:lnTo>
                  <a:pt x="40077" y="0"/>
                </a:lnTo>
                <a:close/>
              </a:path>
            </a:pathLst>
          </a:custGeom>
          <a:solidFill>
            <a:srgbClr val="000000"/>
          </a:solidFill>
        </p:spPr>
        <p:txBody>
          <a:bodyPr wrap="square" lIns="0" tIns="0" rIns="0" bIns="0" rtlCol="0"/>
          <a:lstStyle/>
          <a:p>
            <a:endParaRPr/>
          </a:p>
        </p:txBody>
      </p:sp>
      <p:sp>
        <p:nvSpPr>
          <p:cNvPr id="21" name="object 21"/>
          <p:cNvSpPr/>
          <p:nvPr/>
        </p:nvSpPr>
        <p:spPr>
          <a:xfrm>
            <a:off x="4318000" y="2255545"/>
            <a:ext cx="40640" cy="467359"/>
          </a:xfrm>
          <a:custGeom>
            <a:avLst/>
            <a:gdLst/>
            <a:ahLst/>
            <a:cxnLst/>
            <a:rect l="l" t="t" r="r" b="b"/>
            <a:pathLst>
              <a:path w="40639" h="467360">
                <a:moveTo>
                  <a:pt x="40077" y="0"/>
                </a:moveTo>
                <a:lnTo>
                  <a:pt x="0" y="0"/>
                </a:lnTo>
                <a:lnTo>
                  <a:pt x="0" y="467334"/>
                </a:lnTo>
                <a:lnTo>
                  <a:pt x="40077" y="467334"/>
                </a:lnTo>
                <a:lnTo>
                  <a:pt x="40077" y="0"/>
                </a:lnTo>
                <a:close/>
              </a:path>
            </a:pathLst>
          </a:custGeom>
          <a:solidFill>
            <a:srgbClr val="000000"/>
          </a:solidFill>
        </p:spPr>
        <p:txBody>
          <a:bodyPr wrap="square" lIns="0" tIns="0" rIns="0" bIns="0" rtlCol="0"/>
          <a:lstStyle/>
          <a:p>
            <a:endParaRPr/>
          </a:p>
        </p:txBody>
      </p:sp>
      <p:sp>
        <p:nvSpPr>
          <p:cNvPr id="22" name="object 22"/>
          <p:cNvSpPr txBox="1"/>
          <p:nvPr/>
        </p:nvSpPr>
        <p:spPr>
          <a:xfrm>
            <a:off x="4528184" y="2105342"/>
            <a:ext cx="1242060" cy="636270"/>
          </a:xfrm>
          <a:prstGeom prst="rect">
            <a:avLst/>
          </a:prstGeom>
        </p:spPr>
        <p:txBody>
          <a:bodyPr vert="horz" wrap="square" lIns="0" tIns="13335" rIns="0" bIns="0" rtlCol="0">
            <a:spAutoFit/>
          </a:bodyPr>
          <a:lstStyle/>
          <a:p>
            <a:pPr marL="12700">
              <a:lnSpc>
                <a:spcPct val="100000"/>
              </a:lnSpc>
              <a:spcBef>
                <a:spcPts val="105"/>
              </a:spcBef>
              <a:tabLst>
                <a:tab pos="957580" algn="l"/>
              </a:tabLst>
            </a:pPr>
            <a:r>
              <a:rPr sz="4000" spc="-295" dirty="0">
                <a:latin typeface="Cambria Math"/>
                <a:cs typeface="Cambria Math"/>
              </a:rPr>
              <a:t>𝑥</a:t>
            </a:r>
            <a:r>
              <a:rPr sz="4000" spc="-2145" dirty="0">
                <a:latin typeface="Cambria Math"/>
                <a:cs typeface="Cambria Math"/>
              </a:rPr>
              <a:t>Ƹ</a:t>
            </a:r>
            <a:r>
              <a:rPr sz="4000" spc="-80" dirty="0">
                <a:latin typeface="Cambria Math"/>
                <a:cs typeface="Cambria Math"/>
              </a:rPr>
              <a:t> </a:t>
            </a:r>
            <a:r>
              <a:rPr sz="4000" spc="-50" dirty="0">
                <a:latin typeface="Cambria Math"/>
                <a:cs typeface="Cambria Math"/>
              </a:rPr>
              <a:t>−</a:t>
            </a:r>
            <a:r>
              <a:rPr sz="4000" dirty="0">
                <a:latin typeface="Cambria Math"/>
                <a:cs typeface="Cambria Math"/>
              </a:rPr>
              <a:t>	</a:t>
            </a:r>
            <a:r>
              <a:rPr sz="4000" spc="-50" dirty="0">
                <a:latin typeface="Cambria Math"/>
                <a:cs typeface="Cambria Math"/>
              </a:rPr>
              <a:t>𝑥</a:t>
            </a:r>
            <a:endParaRPr sz="4000">
              <a:latin typeface="Cambria Math"/>
              <a:cs typeface="Cambria Math"/>
            </a:endParaRPr>
          </a:p>
        </p:txBody>
      </p:sp>
      <p:sp>
        <p:nvSpPr>
          <p:cNvPr id="23" name="object 23"/>
          <p:cNvSpPr txBox="1"/>
          <p:nvPr/>
        </p:nvSpPr>
        <p:spPr>
          <a:xfrm>
            <a:off x="5963539" y="1989201"/>
            <a:ext cx="228600" cy="852169"/>
          </a:xfrm>
          <a:prstGeom prst="rect">
            <a:avLst/>
          </a:prstGeom>
        </p:spPr>
        <p:txBody>
          <a:bodyPr vert="horz" wrap="square" lIns="0" tIns="17145" rIns="0" bIns="0" rtlCol="0">
            <a:spAutoFit/>
          </a:bodyPr>
          <a:lstStyle/>
          <a:p>
            <a:pPr marL="12700">
              <a:lnSpc>
                <a:spcPts val="3229"/>
              </a:lnSpc>
              <a:spcBef>
                <a:spcPts val="135"/>
              </a:spcBef>
            </a:pPr>
            <a:r>
              <a:rPr sz="2850" spc="15" dirty="0">
                <a:latin typeface="Cambria Math"/>
                <a:cs typeface="Cambria Math"/>
              </a:rPr>
              <a:t>2</a:t>
            </a:r>
            <a:endParaRPr sz="2850">
              <a:latin typeface="Cambria Math"/>
              <a:cs typeface="Cambria Math"/>
            </a:endParaRPr>
          </a:p>
          <a:p>
            <a:pPr marL="12700">
              <a:lnSpc>
                <a:spcPts val="3229"/>
              </a:lnSpc>
            </a:pPr>
            <a:r>
              <a:rPr sz="2850" spc="15" dirty="0">
                <a:latin typeface="Cambria Math"/>
                <a:cs typeface="Cambria Math"/>
              </a:rPr>
              <a:t>2</a:t>
            </a:r>
            <a:endParaRPr sz="2850">
              <a:latin typeface="Cambria Math"/>
              <a:cs typeface="Cambria Math"/>
            </a:endParaRPr>
          </a:p>
        </p:txBody>
      </p:sp>
      <p:grpSp>
        <p:nvGrpSpPr>
          <p:cNvPr id="24" name="object 24"/>
          <p:cNvGrpSpPr/>
          <p:nvPr/>
        </p:nvGrpSpPr>
        <p:grpSpPr>
          <a:xfrm>
            <a:off x="5201920" y="2204720"/>
            <a:ext cx="2194560" cy="3728720"/>
            <a:chOff x="5201920" y="2204720"/>
            <a:chExt cx="2194560" cy="3728720"/>
          </a:xfrm>
        </p:grpSpPr>
        <p:sp>
          <p:nvSpPr>
            <p:cNvPr id="25" name="object 25"/>
            <p:cNvSpPr/>
            <p:nvPr/>
          </p:nvSpPr>
          <p:spPr>
            <a:xfrm>
              <a:off x="6278880" y="2204719"/>
              <a:ext cx="1117600" cy="3728720"/>
            </a:xfrm>
            <a:custGeom>
              <a:avLst/>
              <a:gdLst/>
              <a:ahLst/>
              <a:cxnLst/>
              <a:rect l="l" t="t" r="r" b="b"/>
              <a:pathLst>
                <a:path w="1117600" h="3728720">
                  <a:moveTo>
                    <a:pt x="75946" y="0"/>
                  </a:moveTo>
                  <a:lnTo>
                    <a:pt x="0" y="38100"/>
                  </a:lnTo>
                  <a:lnTo>
                    <a:pt x="75946" y="76200"/>
                  </a:lnTo>
                  <a:lnTo>
                    <a:pt x="75946" y="50800"/>
                  </a:lnTo>
                  <a:lnTo>
                    <a:pt x="75895" y="25400"/>
                  </a:lnTo>
                  <a:lnTo>
                    <a:pt x="75946" y="0"/>
                  </a:lnTo>
                  <a:close/>
                </a:path>
                <a:path w="1117600" h="3728720">
                  <a:moveTo>
                    <a:pt x="1117473" y="25400"/>
                  </a:moveTo>
                  <a:lnTo>
                    <a:pt x="75946" y="25400"/>
                  </a:lnTo>
                  <a:lnTo>
                    <a:pt x="75946" y="38100"/>
                  </a:lnTo>
                  <a:lnTo>
                    <a:pt x="75946" y="50800"/>
                  </a:lnTo>
                  <a:lnTo>
                    <a:pt x="1092200" y="50800"/>
                  </a:lnTo>
                  <a:lnTo>
                    <a:pt x="1092200" y="3703320"/>
                  </a:lnTo>
                  <a:lnTo>
                    <a:pt x="306324" y="3703320"/>
                  </a:lnTo>
                  <a:lnTo>
                    <a:pt x="306324" y="3716020"/>
                  </a:lnTo>
                  <a:lnTo>
                    <a:pt x="306324" y="3728720"/>
                  </a:lnTo>
                  <a:lnTo>
                    <a:pt x="1117473" y="3728720"/>
                  </a:lnTo>
                  <a:lnTo>
                    <a:pt x="1117473" y="3716020"/>
                  </a:lnTo>
                  <a:lnTo>
                    <a:pt x="1092200" y="3716020"/>
                  </a:lnTo>
                  <a:lnTo>
                    <a:pt x="1092200" y="3715842"/>
                  </a:lnTo>
                  <a:lnTo>
                    <a:pt x="1117473" y="3715842"/>
                  </a:lnTo>
                  <a:lnTo>
                    <a:pt x="1117473" y="3703142"/>
                  </a:lnTo>
                  <a:lnTo>
                    <a:pt x="1117473" y="50800"/>
                  </a:lnTo>
                  <a:lnTo>
                    <a:pt x="1117473" y="38100"/>
                  </a:lnTo>
                  <a:lnTo>
                    <a:pt x="1117473" y="25400"/>
                  </a:lnTo>
                  <a:close/>
                </a:path>
              </a:pathLst>
            </a:custGeom>
            <a:solidFill>
              <a:srgbClr val="000000"/>
            </a:solidFill>
          </p:spPr>
          <p:txBody>
            <a:bodyPr wrap="square" lIns="0" tIns="0" rIns="0" bIns="0" rtlCol="0"/>
            <a:lstStyle/>
            <a:p>
              <a:endParaRPr/>
            </a:p>
          </p:txBody>
        </p:sp>
        <p:sp>
          <p:nvSpPr>
            <p:cNvPr id="26" name="object 26"/>
            <p:cNvSpPr/>
            <p:nvPr/>
          </p:nvSpPr>
          <p:spPr>
            <a:xfrm>
              <a:off x="5228590" y="2850769"/>
              <a:ext cx="17780" cy="288925"/>
            </a:xfrm>
            <a:custGeom>
              <a:avLst/>
              <a:gdLst/>
              <a:ahLst/>
              <a:cxnLst/>
              <a:rect l="l" t="t" r="r" b="b"/>
              <a:pathLst>
                <a:path w="17779" h="288925">
                  <a:moveTo>
                    <a:pt x="17780" y="0"/>
                  </a:moveTo>
                  <a:lnTo>
                    <a:pt x="0" y="0"/>
                  </a:lnTo>
                  <a:lnTo>
                    <a:pt x="0" y="288416"/>
                  </a:lnTo>
                  <a:lnTo>
                    <a:pt x="17780" y="288416"/>
                  </a:lnTo>
                  <a:lnTo>
                    <a:pt x="17780" y="0"/>
                  </a:lnTo>
                  <a:close/>
                </a:path>
              </a:pathLst>
            </a:custGeom>
            <a:solidFill>
              <a:srgbClr val="44536A"/>
            </a:solidFill>
          </p:spPr>
          <p:txBody>
            <a:bodyPr wrap="square" lIns="0" tIns="0" rIns="0" bIns="0" rtlCol="0"/>
            <a:lstStyle/>
            <a:p>
              <a:endParaRPr/>
            </a:p>
          </p:txBody>
        </p:sp>
        <p:pic>
          <p:nvPicPr>
            <p:cNvPr id="27" name="object 27"/>
            <p:cNvPicPr/>
            <p:nvPr/>
          </p:nvPicPr>
          <p:blipFill>
            <a:blip r:embed="rId5" cstate="print"/>
            <a:stretch>
              <a:fillRect/>
            </a:stretch>
          </p:blipFill>
          <p:spPr>
            <a:xfrm>
              <a:off x="5201920" y="2773680"/>
              <a:ext cx="71119" cy="77089"/>
            </a:xfrm>
            <a:prstGeom prst="rect">
              <a:avLst/>
            </a:prstGeom>
          </p:spPr>
        </p:pic>
      </p:grpSp>
      <p:pic>
        <p:nvPicPr>
          <p:cNvPr id="28" name="object 28"/>
          <p:cNvPicPr/>
          <p:nvPr/>
        </p:nvPicPr>
        <p:blipFill>
          <a:blip r:embed="rId6" cstate="print"/>
          <a:stretch>
            <a:fillRect/>
          </a:stretch>
        </p:blipFill>
        <p:spPr>
          <a:xfrm>
            <a:off x="9215119" y="4053840"/>
            <a:ext cx="2844800" cy="1899920"/>
          </a:xfrm>
          <a:prstGeom prst="rect">
            <a:avLst/>
          </a:prstGeom>
        </p:spPr>
      </p:pic>
      <p:sp>
        <p:nvSpPr>
          <p:cNvPr id="29" name="object 29"/>
          <p:cNvSpPr txBox="1"/>
          <p:nvPr/>
        </p:nvSpPr>
        <p:spPr>
          <a:xfrm>
            <a:off x="1073785" y="1812289"/>
            <a:ext cx="2615565"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Does</a:t>
            </a:r>
            <a:r>
              <a:rPr sz="2400" spc="-40" dirty="0">
                <a:latin typeface="Calibri"/>
                <a:cs typeface="Calibri"/>
              </a:rPr>
              <a:t> </a:t>
            </a:r>
            <a:r>
              <a:rPr sz="2400" dirty="0">
                <a:latin typeface="Calibri"/>
                <a:cs typeface="Calibri"/>
              </a:rPr>
              <a:t>not</a:t>
            </a:r>
            <a:r>
              <a:rPr sz="2400" spc="-60" dirty="0">
                <a:latin typeface="Calibri"/>
                <a:cs typeface="Calibri"/>
              </a:rPr>
              <a:t> </a:t>
            </a:r>
            <a:r>
              <a:rPr sz="2400" dirty="0">
                <a:latin typeface="Calibri"/>
                <a:cs typeface="Calibri"/>
              </a:rPr>
              <a:t>use</a:t>
            </a:r>
            <a:r>
              <a:rPr sz="2400" spc="35" dirty="0">
                <a:latin typeface="Calibri"/>
                <a:cs typeface="Calibri"/>
              </a:rPr>
              <a:t> </a:t>
            </a:r>
            <a:r>
              <a:rPr sz="2400" spc="-25" dirty="0">
                <a:latin typeface="Calibri"/>
                <a:cs typeface="Calibri"/>
              </a:rPr>
              <a:t>any</a:t>
            </a:r>
            <a:endParaRPr sz="2400">
              <a:latin typeface="Calibri"/>
              <a:cs typeface="Calibri"/>
            </a:endParaRPr>
          </a:p>
          <a:p>
            <a:pPr marL="12700">
              <a:lnSpc>
                <a:spcPct val="100000"/>
              </a:lnSpc>
              <a:spcBef>
                <a:spcPts val="85"/>
              </a:spcBef>
            </a:pPr>
            <a:r>
              <a:rPr sz="2400" dirty="0">
                <a:latin typeface="Calibri"/>
                <a:cs typeface="Calibri"/>
              </a:rPr>
              <a:t>labels!</a:t>
            </a:r>
            <a:r>
              <a:rPr sz="2400" spc="-80" dirty="0">
                <a:latin typeface="Calibri"/>
                <a:cs typeface="Calibri"/>
              </a:rPr>
              <a:t> </a:t>
            </a:r>
            <a:r>
              <a:rPr sz="2400" dirty="0">
                <a:latin typeface="Calibri"/>
                <a:cs typeface="Calibri"/>
              </a:rPr>
              <a:t>Just</a:t>
            </a:r>
            <a:r>
              <a:rPr sz="2400" spc="-220" dirty="0">
                <a:latin typeface="Calibri"/>
                <a:cs typeface="Calibri"/>
              </a:rPr>
              <a:t> </a:t>
            </a:r>
            <a:r>
              <a:rPr sz="2400" dirty="0">
                <a:latin typeface="Calibri"/>
                <a:cs typeface="Calibri"/>
              </a:rPr>
              <a:t>raw</a:t>
            </a:r>
            <a:r>
              <a:rPr sz="2400" spc="25" dirty="0">
                <a:latin typeface="Calibri"/>
                <a:cs typeface="Calibri"/>
              </a:rPr>
              <a:t> </a:t>
            </a:r>
            <a:r>
              <a:rPr sz="2400" spc="-20" dirty="0">
                <a:latin typeface="Calibri"/>
                <a:cs typeface="Calibri"/>
              </a:rPr>
              <a:t>data!</a:t>
            </a:r>
            <a:endParaRPr sz="2400">
              <a:latin typeface="Calibri"/>
              <a:cs typeface="Calibri"/>
            </a:endParaRPr>
          </a:p>
        </p:txBody>
      </p:sp>
      <p:sp>
        <p:nvSpPr>
          <p:cNvPr id="30" name="object 30"/>
          <p:cNvSpPr txBox="1"/>
          <p:nvPr/>
        </p:nvSpPr>
        <p:spPr>
          <a:xfrm>
            <a:off x="2406395" y="5688329"/>
            <a:ext cx="13011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
        <p:nvSpPr>
          <p:cNvPr id="31" name="object 31"/>
          <p:cNvSpPr txBox="1"/>
          <p:nvPr/>
        </p:nvSpPr>
        <p:spPr>
          <a:xfrm>
            <a:off x="9990201" y="5889307"/>
            <a:ext cx="132207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dirty="0"/>
              <a:t>Supervised</a:t>
            </a:r>
            <a:r>
              <a:rPr sz="4000" spc="-40" dirty="0"/>
              <a:t> </a:t>
            </a:r>
            <a:r>
              <a:rPr sz="4000" dirty="0"/>
              <a:t>vs</a:t>
            </a:r>
            <a:r>
              <a:rPr sz="4000" spc="-70" dirty="0"/>
              <a:t> </a:t>
            </a:r>
            <a:r>
              <a:rPr sz="4000" dirty="0"/>
              <a:t>Unsupervised</a:t>
            </a:r>
            <a:r>
              <a:rPr sz="4000" spc="45" dirty="0"/>
              <a:t> </a:t>
            </a:r>
            <a:r>
              <a:rPr sz="4000" spc="-10" dirty="0"/>
              <a:t>Learning</a:t>
            </a:r>
            <a:endParaRPr sz="4000"/>
          </a:p>
        </p:txBody>
      </p:sp>
      <p:sp>
        <p:nvSpPr>
          <p:cNvPr id="3" name="object 3"/>
          <p:cNvSpPr txBox="1"/>
          <p:nvPr/>
        </p:nvSpPr>
        <p:spPr>
          <a:xfrm>
            <a:off x="469582" y="1037336"/>
            <a:ext cx="10269855" cy="3028315"/>
          </a:xfrm>
          <a:prstGeom prst="rect">
            <a:avLst/>
          </a:prstGeom>
        </p:spPr>
        <p:txBody>
          <a:bodyPr vert="horz" wrap="square" lIns="0" tIns="13335" rIns="0" bIns="0" rtlCol="0">
            <a:spAutoFit/>
          </a:bodyPr>
          <a:lstStyle/>
          <a:p>
            <a:pPr marL="12700">
              <a:lnSpc>
                <a:spcPts val="3279"/>
              </a:lnSpc>
              <a:spcBef>
                <a:spcPts val="105"/>
              </a:spcBef>
            </a:pPr>
            <a:r>
              <a:rPr sz="2800" b="1" dirty="0">
                <a:latin typeface="Calibri"/>
                <a:cs typeface="Calibri"/>
              </a:rPr>
              <a:t>Supervised </a:t>
            </a:r>
            <a:r>
              <a:rPr sz="2800" b="1" spc="-10" dirty="0">
                <a:latin typeface="Calibri"/>
                <a:cs typeface="Calibri"/>
              </a:rPr>
              <a:t>Learning</a:t>
            </a:r>
            <a:endParaRPr sz="2800">
              <a:latin typeface="Calibri"/>
              <a:cs typeface="Calibri"/>
            </a:endParaRPr>
          </a:p>
          <a:p>
            <a:pPr marL="6845934">
              <a:lnSpc>
                <a:spcPts val="3279"/>
              </a:lnSpc>
            </a:pPr>
            <a:r>
              <a:rPr sz="2800" dirty="0">
                <a:latin typeface="Calibri"/>
                <a:cs typeface="Calibri"/>
              </a:rPr>
              <a:t>Semantic</a:t>
            </a:r>
            <a:r>
              <a:rPr sz="2800" spc="-105" dirty="0">
                <a:latin typeface="Calibri"/>
                <a:cs typeface="Calibri"/>
              </a:rPr>
              <a:t> </a:t>
            </a:r>
            <a:r>
              <a:rPr sz="2800" spc="-10" dirty="0">
                <a:latin typeface="Calibri"/>
                <a:cs typeface="Calibri"/>
              </a:rPr>
              <a:t>Segmentation</a:t>
            </a:r>
            <a:endParaRPr sz="2800">
              <a:latin typeface="Calibri"/>
              <a:cs typeface="Calibri"/>
            </a:endParaRPr>
          </a:p>
          <a:p>
            <a:pPr marL="12700">
              <a:lnSpc>
                <a:spcPct val="100000"/>
              </a:lnSpc>
              <a:spcBef>
                <a:spcPts val="1605"/>
              </a:spcBef>
            </a:pPr>
            <a:r>
              <a:rPr sz="2800" b="1" dirty="0">
                <a:latin typeface="Calibri"/>
                <a:cs typeface="Calibri"/>
              </a:rPr>
              <a:t>Data</a:t>
            </a:r>
            <a:r>
              <a:rPr sz="2800" dirty="0">
                <a:latin typeface="Calibri"/>
                <a:cs typeface="Calibri"/>
              </a:rPr>
              <a:t>:</a:t>
            </a:r>
            <a:r>
              <a:rPr sz="2800" spc="-70" dirty="0">
                <a:latin typeface="Calibri"/>
                <a:cs typeface="Calibri"/>
              </a:rPr>
              <a:t> </a:t>
            </a:r>
            <a:r>
              <a:rPr sz="2800" dirty="0">
                <a:latin typeface="Calibri"/>
                <a:cs typeface="Calibri"/>
              </a:rPr>
              <a:t>(x,</a:t>
            </a:r>
            <a:r>
              <a:rPr sz="2800" spc="-75" dirty="0">
                <a:latin typeface="Calibri"/>
                <a:cs typeface="Calibri"/>
              </a:rPr>
              <a:t> </a:t>
            </a:r>
            <a:r>
              <a:rPr sz="2800" spc="-25" dirty="0">
                <a:latin typeface="Calibri"/>
                <a:cs typeface="Calibri"/>
              </a:rPr>
              <a:t>y)</a:t>
            </a:r>
            <a:endParaRPr sz="2800">
              <a:latin typeface="Calibri"/>
              <a:cs typeface="Calibri"/>
            </a:endParaRPr>
          </a:p>
          <a:p>
            <a:pPr marL="12700">
              <a:lnSpc>
                <a:spcPct val="100000"/>
              </a:lnSpc>
              <a:spcBef>
                <a:spcPts val="725"/>
              </a:spcBef>
            </a:pPr>
            <a:r>
              <a:rPr sz="2800" dirty="0">
                <a:latin typeface="Calibri"/>
                <a:cs typeface="Calibri"/>
              </a:rPr>
              <a:t>x</a:t>
            </a:r>
            <a:r>
              <a:rPr sz="2800" spc="-15" dirty="0">
                <a:latin typeface="Calibri"/>
                <a:cs typeface="Calibri"/>
              </a:rPr>
              <a:t> </a:t>
            </a:r>
            <a:r>
              <a:rPr sz="2800" dirty="0">
                <a:latin typeface="Calibri"/>
                <a:cs typeface="Calibri"/>
              </a:rPr>
              <a:t>is</a:t>
            </a:r>
            <a:r>
              <a:rPr sz="2800" spc="-50" dirty="0">
                <a:latin typeface="Calibri"/>
                <a:cs typeface="Calibri"/>
              </a:rPr>
              <a:t> </a:t>
            </a:r>
            <a:r>
              <a:rPr sz="2800" dirty="0">
                <a:latin typeface="Calibri"/>
                <a:cs typeface="Calibri"/>
              </a:rPr>
              <a:t>data,</a:t>
            </a:r>
            <a:r>
              <a:rPr sz="2800" spc="-45" dirty="0">
                <a:latin typeface="Calibri"/>
                <a:cs typeface="Calibri"/>
              </a:rPr>
              <a:t> </a:t>
            </a:r>
            <a:r>
              <a:rPr sz="2800" dirty="0">
                <a:latin typeface="Calibri"/>
                <a:cs typeface="Calibri"/>
              </a:rPr>
              <a:t>y</a:t>
            </a:r>
            <a:r>
              <a:rPr sz="2800" spc="-65" dirty="0">
                <a:latin typeface="Calibri"/>
                <a:cs typeface="Calibri"/>
              </a:rPr>
              <a:t> </a:t>
            </a:r>
            <a:r>
              <a:rPr sz="2800" dirty="0">
                <a:latin typeface="Calibri"/>
                <a:cs typeface="Calibri"/>
              </a:rPr>
              <a:t>is</a:t>
            </a:r>
            <a:r>
              <a:rPr sz="2800" spc="25" dirty="0">
                <a:latin typeface="Calibri"/>
                <a:cs typeface="Calibri"/>
              </a:rPr>
              <a:t> </a:t>
            </a:r>
            <a:r>
              <a:rPr sz="2800" spc="-20" dirty="0">
                <a:latin typeface="Calibri"/>
                <a:cs typeface="Calibri"/>
              </a:rPr>
              <a:t>label</a:t>
            </a:r>
            <a:endParaRPr sz="2800">
              <a:latin typeface="Calibri"/>
              <a:cs typeface="Calibri"/>
            </a:endParaRPr>
          </a:p>
          <a:p>
            <a:pPr>
              <a:lnSpc>
                <a:spcPct val="100000"/>
              </a:lnSpc>
              <a:spcBef>
                <a:spcPts val="20"/>
              </a:spcBef>
            </a:pPr>
            <a:endParaRPr sz="3800">
              <a:latin typeface="Calibri"/>
              <a:cs typeface="Calibri"/>
            </a:endParaRPr>
          </a:p>
          <a:p>
            <a:pPr marL="12700">
              <a:lnSpc>
                <a:spcPct val="100000"/>
              </a:lnSpc>
              <a:spcBef>
                <a:spcPts val="5"/>
              </a:spcBef>
            </a:pPr>
            <a:r>
              <a:rPr sz="2800" b="1" dirty="0">
                <a:latin typeface="Calibri"/>
                <a:cs typeface="Calibri"/>
              </a:rPr>
              <a:t>Goal</a:t>
            </a:r>
            <a:r>
              <a:rPr sz="2800" dirty="0">
                <a:latin typeface="Calibri"/>
                <a:cs typeface="Calibri"/>
              </a:rPr>
              <a:t>:</a:t>
            </a:r>
            <a:r>
              <a:rPr sz="2800" spc="-30" dirty="0">
                <a:latin typeface="Calibri"/>
                <a:cs typeface="Calibri"/>
              </a:rPr>
              <a:t> </a:t>
            </a:r>
            <a:r>
              <a:rPr sz="2800" dirty="0">
                <a:latin typeface="Calibri"/>
                <a:cs typeface="Calibri"/>
              </a:rPr>
              <a:t>Learn</a:t>
            </a:r>
            <a:r>
              <a:rPr sz="2800" spc="-15" dirty="0">
                <a:latin typeface="Calibri"/>
                <a:cs typeface="Calibri"/>
              </a:rPr>
              <a:t> </a:t>
            </a:r>
            <a:r>
              <a:rPr sz="2800" dirty="0">
                <a:latin typeface="Calibri"/>
                <a:cs typeface="Calibri"/>
              </a:rPr>
              <a:t>a</a:t>
            </a:r>
            <a:r>
              <a:rPr sz="2800" spc="30" dirty="0">
                <a:latin typeface="Calibri"/>
                <a:cs typeface="Calibri"/>
              </a:rPr>
              <a:t> </a:t>
            </a:r>
            <a:r>
              <a:rPr sz="2800" i="1" dirty="0">
                <a:latin typeface="Calibri"/>
                <a:cs typeface="Calibri"/>
              </a:rPr>
              <a:t>function</a:t>
            </a:r>
            <a:r>
              <a:rPr sz="2800" i="1" spc="-55" dirty="0">
                <a:latin typeface="Calibri"/>
                <a:cs typeface="Calibri"/>
              </a:rPr>
              <a:t> </a:t>
            </a:r>
            <a:r>
              <a:rPr sz="2800" dirty="0">
                <a:latin typeface="Calibri"/>
                <a:cs typeface="Calibri"/>
              </a:rPr>
              <a:t>to</a:t>
            </a:r>
            <a:r>
              <a:rPr sz="2800" spc="-105" dirty="0">
                <a:latin typeface="Calibri"/>
                <a:cs typeface="Calibri"/>
              </a:rPr>
              <a:t> </a:t>
            </a:r>
            <a:r>
              <a:rPr sz="2800" dirty="0">
                <a:latin typeface="Calibri"/>
                <a:cs typeface="Calibri"/>
              </a:rPr>
              <a:t>map</a:t>
            </a:r>
            <a:r>
              <a:rPr sz="2800" spc="-20" dirty="0">
                <a:latin typeface="Calibri"/>
                <a:cs typeface="Calibri"/>
              </a:rPr>
              <a:t> </a:t>
            </a:r>
            <a:r>
              <a:rPr sz="2800" dirty="0">
                <a:latin typeface="Calibri"/>
                <a:cs typeface="Calibri"/>
              </a:rPr>
              <a:t>x</a:t>
            </a:r>
            <a:r>
              <a:rPr sz="2800" spc="-5" dirty="0">
                <a:latin typeface="Calibri"/>
                <a:cs typeface="Calibri"/>
              </a:rPr>
              <a:t> </a:t>
            </a:r>
            <a:r>
              <a:rPr sz="2800" dirty="0">
                <a:latin typeface="Calibri"/>
                <a:cs typeface="Calibri"/>
              </a:rPr>
              <a:t>-&gt;</a:t>
            </a:r>
            <a:r>
              <a:rPr sz="2800" spc="-20" dirty="0">
                <a:latin typeface="Calibri"/>
                <a:cs typeface="Calibri"/>
              </a:rPr>
              <a:t> </a:t>
            </a:r>
            <a:r>
              <a:rPr sz="2800" spc="-50" dirty="0">
                <a:latin typeface="Calibri"/>
                <a:cs typeface="Calibri"/>
              </a:rPr>
              <a:t>y</a:t>
            </a:r>
            <a:endParaRPr sz="2800">
              <a:latin typeface="Calibri"/>
              <a:cs typeface="Calibri"/>
            </a:endParaRPr>
          </a:p>
        </p:txBody>
      </p:sp>
      <p:sp>
        <p:nvSpPr>
          <p:cNvPr id="4" name="object 4"/>
          <p:cNvSpPr txBox="1"/>
          <p:nvPr/>
        </p:nvSpPr>
        <p:spPr>
          <a:xfrm>
            <a:off x="469582" y="5025771"/>
            <a:ext cx="5341620" cy="1748155"/>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Examples</a:t>
            </a:r>
            <a:r>
              <a:rPr sz="2800" dirty="0">
                <a:latin typeface="Calibri"/>
                <a:cs typeface="Calibri"/>
              </a:rPr>
              <a:t>:</a:t>
            </a:r>
            <a:r>
              <a:rPr sz="2800" spc="-105" dirty="0">
                <a:latin typeface="Calibri"/>
                <a:cs typeface="Calibri"/>
              </a:rPr>
              <a:t> </a:t>
            </a:r>
            <a:r>
              <a:rPr sz="2800" dirty="0">
                <a:latin typeface="Calibri"/>
                <a:cs typeface="Calibri"/>
              </a:rPr>
              <a:t>Classification,</a:t>
            </a:r>
            <a:r>
              <a:rPr sz="2800" spc="-260" dirty="0">
                <a:latin typeface="Calibri"/>
                <a:cs typeface="Calibri"/>
              </a:rPr>
              <a:t> </a:t>
            </a:r>
            <a:r>
              <a:rPr sz="2800" spc="-10" dirty="0">
                <a:latin typeface="Calibri"/>
                <a:cs typeface="Calibri"/>
              </a:rPr>
              <a:t>regression, </a:t>
            </a:r>
            <a:r>
              <a:rPr sz="2800" dirty="0">
                <a:latin typeface="Calibri"/>
                <a:cs typeface="Calibri"/>
              </a:rPr>
              <a:t>object</a:t>
            </a:r>
            <a:r>
              <a:rPr sz="2800" spc="-120" dirty="0">
                <a:latin typeface="Calibri"/>
                <a:cs typeface="Calibri"/>
              </a:rPr>
              <a:t> </a:t>
            </a:r>
            <a:r>
              <a:rPr sz="2800" dirty="0">
                <a:latin typeface="Calibri"/>
                <a:cs typeface="Calibri"/>
              </a:rPr>
              <a:t>detection,</a:t>
            </a:r>
            <a:r>
              <a:rPr sz="2800" spc="-100" dirty="0">
                <a:latin typeface="Calibri"/>
                <a:cs typeface="Calibri"/>
              </a:rPr>
              <a:t> </a:t>
            </a:r>
            <a:r>
              <a:rPr sz="2800" spc="-10" dirty="0">
                <a:latin typeface="Calibri"/>
                <a:cs typeface="Calibri"/>
              </a:rPr>
              <a:t>semantic segmentation,</a:t>
            </a:r>
            <a:r>
              <a:rPr sz="2800" spc="-130" dirty="0">
                <a:latin typeface="Calibri"/>
                <a:cs typeface="Calibri"/>
              </a:rPr>
              <a:t> </a:t>
            </a:r>
            <a:r>
              <a:rPr sz="2800" dirty="0">
                <a:latin typeface="Calibri"/>
                <a:cs typeface="Calibri"/>
              </a:rPr>
              <a:t>image</a:t>
            </a:r>
            <a:r>
              <a:rPr sz="2800" spc="-160" dirty="0">
                <a:latin typeface="Calibri"/>
                <a:cs typeface="Calibri"/>
              </a:rPr>
              <a:t> </a:t>
            </a:r>
            <a:r>
              <a:rPr sz="2800" dirty="0">
                <a:latin typeface="Calibri"/>
                <a:cs typeface="Calibri"/>
              </a:rPr>
              <a:t>captioning,</a:t>
            </a:r>
            <a:r>
              <a:rPr sz="2800" spc="50" dirty="0">
                <a:latin typeface="Calibri"/>
                <a:cs typeface="Calibri"/>
              </a:rPr>
              <a:t> </a:t>
            </a:r>
            <a:r>
              <a:rPr sz="2800" spc="-20" dirty="0">
                <a:latin typeface="Calibri"/>
                <a:cs typeface="Calibri"/>
              </a:rPr>
              <a:t>etc.</a:t>
            </a:r>
            <a:endParaRPr sz="2800">
              <a:latin typeface="Calibri"/>
              <a:cs typeface="Calibri"/>
            </a:endParaRPr>
          </a:p>
          <a:p>
            <a:pPr marR="229235" algn="r">
              <a:lnSpc>
                <a:spcPct val="100000"/>
              </a:lnSpc>
              <a:spcBef>
                <a:spcPts val="1789"/>
              </a:spcBef>
            </a:pPr>
            <a:r>
              <a:rPr sz="2000" dirty="0">
                <a:solidFill>
                  <a:srgbClr val="FFCA04"/>
                </a:solidFill>
                <a:latin typeface="Calibri"/>
                <a:cs typeface="Calibri"/>
              </a:rPr>
              <a:t>4</a:t>
            </a:r>
            <a:endParaRPr sz="2000">
              <a:latin typeface="Calibri"/>
              <a:cs typeface="Calibri"/>
            </a:endParaRPr>
          </a:p>
        </p:txBody>
      </p:sp>
      <p:grpSp>
        <p:nvGrpSpPr>
          <p:cNvPr id="5" name="object 5"/>
          <p:cNvGrpSpPr/>
          <p:nvPr/>
        </p:nvGrpSpPr>
        <p:grpSpPr>
          <a:xfrm>
            <a:off x="7062469" y="2032952"/>
            <a:ext cx="3928745" cy="3321685"/>
            <a:chOff x="7062469" y="2032952"/>
            <a:chExt cx="3928745" cy="3321685"/>
          </a:xfrm>
        </p:grpSpPr>
        <p:pic>
          <p:nvPicPr>
            <p:cNvPr id="6" name="object 6"/>
            <p:cNvPicPr/>
            <p:nvPr/>
          </p:nvPicPr>
          <p:blipFill>
            <a:blip r:embed="rId2" cstate="print"/>
            <a:stretch>
              <a:fillRect/>
            </a:stretch>
          </p:blipFill>
          <p:spPr>
            <a:xfrm>
              <a:off x="7071359" y="2042159"/>
              <a:ext cx="3901440" cy="3312160"/>
            </a:xfrm>
            <a:prstGeom prst="rect">
              <a:avLst/>
            </a:prstGeom>
          </p:spPr>
        </p:pic>
        <p:sp>
          <p:nvSpPr>
            <p:cNvPr id="7" name="object 7"/>
            <p:cNvSpPr/>
            <p:nvPr/>
          </p:nvSpPr>
          <p:spPr>
            <a:xfrm>
              <a:off x="7193279" y="2712719"/>
              <a:ext cx="2997200" cy="2103120"/>
            </a:xfrm>
            <a:custGeom>
              <a:avLst/>
              <a:gdLst/>
              <a:ahLst/>
              <a:cxnLst/>
              <a:rect l="l" t="t" r="r" b="b"/>
              <a:pathLst>
                <a:path w="2997200" h="2103120">
                  <a:moveTo>
                    <a:pt x="2879598" y="0"/>
                  </a:moveTo>
                  <a:lnTo>
                    <a:pt x="2611628" y="246379"/>
                  </a:lnTo>
                  <a:lnTo>
                    <a:pt x="2159635" y="279272"/>
                  </a:lnTo>
                  <a:lnTo>
                    <a:pt x="1875154" y="49275"/>
                  </a:lnTo>
                  <a:lnTo>
                    <a:pt x="1774698" y="65785"/>
                  </a:lnTo>
                  <a:lnTo>
                    <a:pt x="1774698" y="279272"/>
                  </a:lnTo>
                  <a:lnTo>
                    <a:pt x="1841627" y="558545"/>
                  </a:lnTo>
                  <a:lnTo>
                    <a:pt x="1690877" y="607821"/>
                  </a:lnTo>
                  <a:lnTo>
                    <a:pt x="1272413" y="476376"/>
                  </a:lnTo>
                  <a:lnTo>
                    <a:pt x="669671" y="295655"/>
                  </a:lnTo>
                  <a:lnTo>
                    <a:pt x="110236" y="347471"/>
                  </a:lnTo>
                  <a:lnTo>
                    <a:pt x="0" y="476376"/>
                  </a:lnTo>
                  <a:lnTo>
                    <a:pt x="200914" y="525652"/>
                  </a:lnTo>
                  <a:lnTo>
                    <a:pt x="451993" y="492759"/>
                  </a:lnTo>
                  <a:lnTo>
                    <a:pt x="719836" y="558545"/>
                  </a:lnTo>
                  <a:lnTo>
                    <a:pt x="1171955" y="706374"/>
                  </a:lnTo>
                  <a:lnTo>
                    <a:pt x="1473327" y="887094"/>
                  </a:lnTo>
                  <a:lnTo>
                    <a:pt x="1506854" y="1166367"/>
                  </a:lnTo>
                  <a:lnTo>
                    <a:pt x="1590548" y="1527809"/>
                  </a:lnTo>
                  <a:lnTo>
                    <a:pt x="1640713" y="1708530"/>
                  </a:lnTo>
                  <a:lnTo>
                    <a:pt x="1875154" y="1675637"/>
                  </a:lnTo>
                  <a:lnTo>
                    <a:pt x="1975485" y="1938527"/>
                  </a:lnTo>
                  <a:lnTo>
                    <a:pt x="2209927" y="2102738"/>
                  </a:lnTo>
                  <a:lnTo>
                    <a:pt x="2343785" y="1987803"/>
                  </a:lnTo>
                  <a:lnTo>
                    <a:pt x="2351404" y="1798573"/>
                  </a:lnTo>
                  <a:lnTo>
                    <a:pt x="2293620" y="1642744"/>
                  </a:lnTo>
                  <a:lnTo>
                    <a:pt x="2260092" y="1494916"/>
                  </a:lnTo>
                  <a:lnTo>
                    <a:pt x="2477770" y="1429257"/>
                  </a:lnTo>
                  <a:lnTo>
                    <a:pt x="2661920" y="1314195"/>
                  </a:lnTo>
                  <a:lnTo>
                    <a:pt x="2594991" y="1609852"/>
                  </a:lnTo>
                  <a:lnTo>
                    <a:pt x="2829433" y="1724913"/>
                  </a:lnTo>
                  <a:lnTo>
                    <a:pt x="2996819" y="1560575"/>
                  </a:lnTo>
                  <a:lnTo>
                    <a:pt x="2996819" y="1363471"/>
                  </a:lnTo>
                  <a:lnTo>
                    <a:pt x="2963291" y="1133602"/>
                  </a:lnTo>
                  <a:lnTo>
                    <a:pt x="2846070" y="985646"/>
                  </a:lnTo>
                  <a:lnTo>
                    <a:pt x="2913126" y="854328"/>
                  </a:lnTo>
                  <a:lnTo>
                    <a:pt x="2980054" y="459993"/>
                  </a:lnTo>
                  <a:lnTo>
                    <a:pt x="2996819" y="49275"/>
                  </a:lnTo>
                  <a:lnTo>
                    <a:pt x="2879598" y="0"/>
                  </a:lnTo>
                  <a:close/>
                </a:path>
              </a:pathLst>
            </a:custGeom>
            <a:solidFill>
              <a:srgbClr val="FFD966"/>
            </a:solidFill>
          </p:spPr>
          <p:txBody>
            <a:bodyPr wrap="square" lIns="0" tIns="0" rIns="0" bIns="0" rtlCol="0"/>
            <a:lstStyle/>
            <a:p>
              <a:endParaRPr/>
            </a:p>
          </p:txBody>
        </p:sp>
        <p:sp>
          <p:nvSpPr>
            <p:cNvPr id="8" name="object 8"/>
            <p:cNvSpPr/>
            <p:nvPr/>
          </p:nvSpPr>
          <p:spPr>
            <a:xfrm>
              <a:off x="7193279" y="2712719"/>
              <a:ext cx="2997200" cy="2103120"/>
            </a:xfrm>
            <a:custGeom>
              <a:avLst/>
              <a:gdLst/>
              <a:ahLst/>
              <a:cxnLst/>
              <a:rect l="l" t="t" r="r" b="b"/>
              <a:pathLst>
                <a:path w="2997200" h="2103120">
                  <a:moveTo>
                    <a:pt x="110236" y="347471"/>
                  </a:moveTo>
                  <a:lnTo>
                    <a:pt x="669671" y="295655"/>
                  </a:lnTo>
                  <a:lnTo>
                    <a:pt x="1272413" y="476376"/>
                  </a:lnTo>
                  <a:lnTo>
                    <a:pt x="1690877" y="607821"/>
                  </a:lnTo>
                  <a:lnTo>
                    <a:pt x="1841627" y="558545"/>
                  </a:lnTo>
                  <a:lnTo>
                    <a:pt x="1774698" y="279272"/>
                  </a:lnTo>
                  <a:lnTo>
                    <a:pt x="1774698" y="65785"/>
                  </a:lnTo>
                  <a:lnTo>
                    <a:pt x="1875154" y="49275"/>
                  </a:lnTo>
                  <a:lnTo>
                    <a:pt x="2159635" y="279272"/>
                  </a:lnTo>
                  <a:lnTo>
                    <a:pt x="2611628" y="246379"/>
                  </a:lnTo>
                  <a:lnTo>
                    <a:pt x="2879598" y="0"/>
                  </a:lnTo>
                  <a:lnTo>
                    <a:pt x="2996819" y="49275"/>
                  </a:lnTo>
                  <a:lnTo>
                    <a:pt x="2980054" y="459993"/>
                  </a:lnTo>
                  <a:lnTo>
                    <a:pt x="2913126" y="854328"/>
                  </a:lnTo>
                  <a:lnTo>
                    <a:pt x="2846070" y="985646"/>
                  </a:lnTo>
                  <a:lnTo>
                    <a:pt x="2963291" y="1133602"/>
                  </a:lnTo>
                  <a:lnTo>
                    <a:pt x="2996819" y="1363471"/>
                  </a:lnTo>
                  <a:lnTo>
                    <a:pt x="2996819" y="1560575"/>
                  </a:lnTo>
                  <a:lnTo>
                    <a:pt x="2829433" y="1724913"/>
                  </a:lnTo>
                  <a:lnTo>
                    <a:pt x="2594991" y="1609852"/>
                  </a:lnTo>
                  <a:lnTo>
                    <a:pt x="2661920" y="1314195"/>
                  </a:lnTo>
                  <a:lnTo>
                    <a:pt x="2477770" y="1429257"/>
                  </a:lnTo>
                  <a:lnTo>
                    <a:pt x="2260092" y="1494916"/>
                  </a:lnTo>
                  <a:lnTo>
                    <a:pt x="2293620" y="1642744"/>
                  </a:lnTo>
                  <a:lnTo>
                    <a:pt x="2351404" y="1798573"/>
                  </a:lnTo>
                  <a:lnTo>
                    <a:pt x="2343785" y="1987803"/>
                  </a:lnTo>
                  <a:lnTo>
                    <a:pt x="2209927" y="2102738"/>
                  </a:lnTo>
                  <a:lnTo>
                    <a:pt x="1975485" y="1938527"/>
                  </a:lnTo>
                  <a:lnTo>
                    <a:pt x="1875154" y="1675637"/>
                  </a:lnTo>
                  <a:lnTo>
                    <a:pt x="1640713" y="1708530"/>
                  </a:lnTo>
                  <a:lnTo>
                    <a:pt x="1590548" y="1527809"/>
                  </a:lnTo>
                  <a:lnTo>
                    <a:pt x="1506854" y="1166367"/>
                  </a:lnTo>
                  <a:lnTo>
                    <a:pt x="1473327" y="887094"/>
                  </a:lnTo>
                  <a:lnTo>
                    <a:pt x="1171955" y="706374"/>
                  </a:lnTo>
                  <a:lnTo>
                    <a:pt x="719836" y="558545"/>
                  </a:lnTo>
                  <a:lnTo>
                    <a:pt x="451993" y="492759"/>
                  </a:lnTo>
                  <a:lnTo>
                    <a:pt x="200914" y="525652"/>
                  </a:lnTo>
                  <a:lnTo>
                    <a:pt x="0" y="476376"/>
                  </a:lnTo>
                </a:path>
              </a:pathLst>
            </a:custGeom>
            <a:ln w="38100">
              <a:solidFill>
                <a:srgbClr val="FFD966"/>
              </a:solidFill>
            </a:ln>
          </p:spPr>
          <p:txBody>
            <a:bodyPr wrap="square" lIns="0" tIns="0" rIns="0" bIns="0" rtlCol="0"/>
            <a:lstStyle/>
            <a:p>
              <a:endParaRPr/>
            </a:p>
          </p:txBody>
        </p:sp>
        <p:sp>
          <p:nvSpPr>
            <p:cNvPr id="9" name="object 9"/>
            <p:cNvSpPr/>
            <p:nvPr/>
          </p:nvSpPr>
          <p:spPr>
            <a:xfrm>
              <a:off x="7091679" y="3251200"/>
              <a:ext cx="3880485" cy="2072639"/>
            </a:xfrm>
            <a:custGeom>
              <a:avLst/>
              <a:gdLst/>
              <a:ahLst/>
              <a:cxnLst/>
              <a:rect l="l" t="t" r="r" b="b"/>
              <a:pathLst>
                <a:path w="3880484" h="2072639">
                  <a:moveTo>
                    <a:pt x="3112389" y="0"/>
                  </a:moveTo>
                  <a:lnTo>
                    <a:pt x="3022473" y="438785"/>
                  </a:lnTo>
                  <a:lnTo>
                    <a:pt x="3185033" y="781685"/>
                  </a:lnTo>
                  <a:lnTo>
                    <a:pt x="3172079" y="1057275"/>
                  </a:lnTo>
                  <a:lnTo>
                    <a:pt x="2944495" y="1265682"/>
                  </a:lnTo>
                  <a:lnTo>
                    <a:pt x="2632583" y="1137920"/>
                  </a:lnTo>
                  <a:lnTo>
                    <a:pt x="2678049" y="909319"/>
                  </a:lnTo>
                  <a:lnTo>
                    <a:pt x="2443988" y="1010285"/>
                  </a:lnTo>
                  <a:lnTo>
                    <a:pt x="2463419" y="1151382"/>
                  </a:lnTo>
                  <a:lnTo>
                    <a:pt x="2502535" y="1346454"/>
                  </a:lnTo>
                  <a:lnTo>
                    <a:pt x="2482977" y="1548130"/>
                  </a:lnTo>
                  <a:lnTo>
                    <a:pt x="2249043" y="1608708"/>
                  </a:lnTo>
                  <a:lnTo>
                    <a:pt x="2053971" y="1454023"/>
                  </a:lnTo>
                  <a:lnTo>
                    <a:pt x="1960118" y="1170686"/>
                  </a:lnTo>
                  <a:lnTo>
                    <a:pt x="1663953" y="1171575"/>
                  </a:lnTo>
                  <a:lnTo>
                    <a:pt x="1527555" y="438785"/>
                  </a:lnTo>
                  <a:lnTo>
                    <a:pt x="1293495" y="210185"/>
                  </a:lnTo>
                  <a:lnTo>
                    <a:pt x="0" y="364744"/>
                  </a:lnTo>
                  <a:lnTo>
                    <a:pt x="0" y="2072513"/>
                  </a:lnTo>
                  <a:lnTo>
                    <a:pt x="3854577" y="2072513"/>
                  </a:lnTo>
                  <a:lnTo>
                    <a:pt x="3880485" y="102615"/>
                  </a:lnTo>
                  <a:lnTo>
                    <a:pt x="3409188" y="157225"/>
                  </a:lnTo>
                  <a:lnTo>
                    <a:pt x="3347593" y="8382"/>
                  </a:lnTo>
                  <a:lnTo>
                    <a:pt x="3112389" y="0"/>
                  </a:lnTo>
                  <a:close/>
                </a:path>
              </a:pathLst>
            </a:custGeom>
            <a:solidFill>
              <a:srgbClr val="6AA84F"/>
            </a:solidFill>
          </p:spPr>
          <p:txBody>
            <a:bodyPr wrap="square" lIns="0" tIns="0" rIns="0" bIns="0" rtlCol="0"/>
            <a:lstStyle/>
            <a:p>
              <a:endParaRPr/>
            </a:p>
          </p:txBody>
        </p:sp>
        <p:sp>
          <p:nvSpPr>
            <p:cNvPr id="10" name="object 10"/>
            <p:cNvSpPr/>
            <p:nvPr/>
          </p:nvSpPr>
          <p:spPr>
            <a:xfrm>
              <a:off x="7091679" y="3251200"/>
              <a:ext cx="3880485" cy="2072639"/>
            </a:xfrm>
            <a:custGeom>
              <a:avLst/>
              <a:gdLst/>
              <a:ahLst/>
              <a:cxnLst/>
              <a:rect l="l" t="t" r="r" b="b"/>
              <a:pathLst>
                <a:path w="3880484" h="2072639">
                  <a:moveTo>
                    <a:pt x="0" y="364744"/>
                  </a:moveTo>
                  <a:lnTo>
                    <a:pt x="1293495" y="210185"/>
                  </a:lnTo>
                  <a:lnTo>
                    <a:pt x="1527555" y="438785"/>
                  </a:lnTo>
                  <a:lnTo>
                    <a:pt x="1663953" y="1171575"/>
                  </a:lnTo>
                  <a:lnTo>
                    <a:pt x="1960118" y="1170686"/>
                  </a:lnTo>
                  <a:lnTo>
                    <a:pt x="2053971" y="1454023"/>
                  </a:lnTo>
                  <a:lnTo>
                    <a:pt x="2249043" y="1608708"/>
                  </a:lnTo>
                  <a:lnTo>
                    <a:pt x="2482977" y="1548130"/>
                  </a:lnTo>
                  <a:lnTo>
                    <a:pt x="2502535" y="1346454"/>
                  </a:lnTo>
                  <a:lnTo>
                    <a:pt x="2463546" y="1151382"/>
                  </a:lnTo>
                  <a:lnTo>
                    <a:pt x="2443988" y="1010285"/>
                  </a:lnTo>
                  <a:lnTo>
                    <a:pt x="2678049" y="909319"/>
                  </a:lnTo>
                  <a:lnTo>
                    <a:pt x="2632583" y="1137920"/>
                  </a:lnTo>
                  <a:lnTo>
                    <a:pt x="2944495" y="1265682"/>
                  </a:lnTo>
                  <a:lnTo>
                    <a:pt x="3172079" y="1057275"/>
                  </a:lnTo>
                  <a:lnTo>
                    <a:pt x="3185033" y="781685"/>
                  </a:lnTo>
                  <a:lnTo>
                    <a:pt x="3022473" y="438785"/>
                  </a:lnTo>
                  <a:lnTo>
                    <a:pt x="3112389" y="0"/>
                  </a:lnTo>
                  <a:lnTo>
                    <a:pt x="3347593" y="8382"/>
                  </a:lnTo>
                  <a:lnTo>
                    <a:pt x="3409188" y="157225"/>
                  </a:lnTo>
                  <a:lnTo>
                    <a:pt x="3880485" y="102615"/>
                  </a:lnTo>
                  <a:lnTo>
                    <a:pt x="3854577" y="2072513"/>
                  </a:lnTo>
                  <a:lnTo>
                    <a:pt x="0" y="2072513"/>
                  </a:lnTo>
                  <a:lnTo>
                    <a:pt x="0" y="364744"/>
                  </a:lnTo>
                  <a:close/>
                </a:path>
              </a:pathLst>
            </a:custGeom>
            <a:ln w="38100">
              <a:solidFill>
                <a:srgbClr val="6AA84F"/>
              </a:solidFill>
            </a:ln>
          </p:spPr>
          <p:txBody>
            <a:bodyPr wrap="square" lIns="0" tIns="0" rIns="0" bIns="0" rtlCol="0"/>
            <a:lstStyle/>
            <a:p>
              <a:endParaRPr/>
            </a:p>
          </p:txBody>
        </p:sp>
        <p:sp>
          <p:nvSpPr>
            <p:cNvPr id="11" name="object 11"/>
            <p:cNvSpPr/>
            <p:nvPr/>
          </p:nvSpPr>
          <p:spPr>
            <a:xfrm>
              <a:off x="7081519" y="2113279"/>
              <a:ext cx="3881120" cy="1452880"/>
            </a:xfrm>
            <a:custGeom>
              <a:avLst/>
              <a:gdLst/>
              <a:ahLst/>
              <a:cxnLst/>
              <a:rect l="l" t="t" r="r" b="b"/>
              <a:pathLst>
                <a:path w="3881120" h="1452879">
                  <a:moveTo>
                    <a:pt x="3880993" y="0"/>
                  </a:moveTo>
                  <a:lnTo>
                    <a:pt x="3666108" y="135128"/>
                  </a:lnTo>
                  <a:lnTo>
                    <a:pt x="3496818" y="189230"/>
                  </a:lnTo>
                  <a:lnTo>
                    <a:pt x="3138678" y="223012"/>
                  </a:lnTo>
                  <a:lnTo>
                    <a:pt x="1959990" y="560832"/>
                  </a:lnTo>
                  <a:lnTo>
                    <a:pt x="1667002" y="655447"/>
                  </a:lnTo>
                  <a:lnTo>
                    <a:pt x="1253108" y="595884"/>
                  </a:lnTo>
                  <a:lnTo>
                    <a:pt x="892048" y="736473"/>
                  </a:lnTo>
                  <a:lnTo>
                    <a:pt x="6476" y="837946"/>
                  </a:lnTo>
                  <a:lnTo>
                    <a:pt x="0" y="1452753"/>
                  </a:lnTo>
                  <a:lnTo>
                    <a:pt x="1165605" y="1324356"/>
                  </a:lnTo>
                  <a:lnTo>
                    <a:pt x="546988" y="1155446"/>
                  </a:lnTo>
                  <a:lnTo>
                    <a:pt x="299593" y="1169035"/>
                  </a:lnTo>
                  <a:lnTo>
                    <a:pt x="45593" y="1081151"/>
                  </a:lnTo>
                  <a:lnTo>
                    <a:pt x="214883" y="898652"/>
                  </a:lnTo>
                  <a:lnTo>
                    <a:pt x="820420" y="864870"/>
                  </a:lnTo>
                  <a:lnTo>
                    <a:pt x="1797177" y="1148715"/>
                  </a:lnTo>
                  <a:lnTo>
                    <a:pt x="1894839" y="1128395"/>
                  </a:lnTo>
                  <a:lnTo>
                    <a:pt x="1830197" y="753872"/>
                  </a:lnTo>
                  <a:lnTo>
                    <a:pt x="1947036" y="608203"/>
                  </a:lnTo>
                  <a:lnTo>
                    <a:pt x="2031619" y="628396"/>
                  </a:lnTo>
                  <a:lnTo>
                    <a:pt x="2305177" y="831088"/>
                  </a:lnTo>
                  <a:lnTo>
                    <a:pt x="2676271" y="817626"/>
                  </a:lnTo>
                  <a:lnTo>
                    <a:pt x="2930271" y="560832"/>
                  </a:lnTo>
                  <a:lnTo>
                    <a:pt x="3145154" y="648716"/>
                  </a:lnTo>
                  <a:lnTo>
                    <a:pt x="3141979" y="1087501"/>
                  </a:lnTo>
                  <a:lnTo>
                    <a:pt x="3412235" y="1121664"/>
                  </a:lnTo>
                  <a:lnTo>
                    <a:pt x="3438271" y="1202817"/>
                  </a:lnTo>
                  <a:lnTo>
                    <a:pt x="3861434" y="1202817"/>
                  </a:lnTo>
                  <a:lnTo>
                    <a:pt x="3880993" y="0"/>
                  </a:lnTo>
                  <a:close/>
                </a:path>
              </a:pathLst>
            </a:custGeom>
            <a:solidFill>
              <a:srgbClr val="C27A9F"/>
            </a:solidFill>
          </p:spPr>
          <p:txBody>
            <a:bodyPr wrap="square" lIns="0" tIns="0" rIns="0" bIns="0" rtlCol="0"/>
            <a:lstStyle/>
            <a:p>
              <a:endParaRPr/>
            </a:p>
          </p:txBody>
        </p:sp>
        <p:sp>
          <p:nvSpPr>
            <p:cNvPr id="12" name="object 12"/>
            <p:cNvSpPr/>
            <p:nvPr/>
          </p:nvSpPr>
          <p:spPr>
            <a:xfrm>
              <a:off x="7081519" y="2113279"/>
              <a:ext cx="3881120" cy="1452880"/>
            </a:xfrm>
            <a:custGeom>
              <a:avLst/>
              <a:gdLst/>
              <a:ahLst/>
              <a:cxnLst/>
              <a:rect l="l" t="t" r="r" b="b"/>
              <a:pathLst>
                <a:path w="3881120" h="1452879">
                  <a:moveTo>
                    <a:pt x="1165605" y="1324356"/>
                  </a:moveTo>
                  <a:lnTo>
                    <a:pt x="0" y="1452753"/>
                  </a:lnTo>
                  <a:lnTo>
                    <a:pt x="6476" y="837946"/>
                  </a:lnTo>
                  <a:lnTo>
                    <a:pt x="892048" y="736473"/>
                  </a:lnTo>
                  <a:lnTo>
                    <a:pt x="1253108" y="595884"/>
                  </a:lnTo>
                  <a:lnTo>
                    <a:pt x="1667002" y="655447"/>
                  </a:lnTo>
                  <a:lnTo>
                    <a:pt x="1959990" y="560832"/>
                  </a:lnTo>
                  <a:lnTo>
                    <a:pt x="3138678" y="223012"/>
                  </a:lnTo>
                  <a:lnTo>
                    <a:pt x="3496818" y="189230"/>
                  </a:lnTo>
                  <a:lnTo>
                    <a:pt x="3666108" y="135128"/>
                  </a:lnTo>
                  <a:lnTo>
                    <a:pt x="3880993" y="0"/>
                  </a:lnTo>
                  <a:lnTo>
                    <a:pt x="3861434" y="1202817"/>
                  </a:lnTo>
                  <a:lnTo>
                    <a:pt x="3438271" y="1202817"/>
                  </a:lnTo>
                  <a:lnTo>
                    <a:pt x="3412235" y="1121664"/>
                  </a:lnTo>
                  <a:lnTo>
                    <a:pt x="3141979" y="1087501"/>
                  </a:lnTo>
                  <a:lnTo>
                    <a:pt x="3145154" y="648716"/>
                  </a:lnTo>
                  <a:lnTo>
                    <a:pt x="2930271" y="560832"/>
                  </a:lnTo>
                  <a:lnTo>
                    <a:pt x="2676271" y="817626"/>
                  </a:lnTo>
                  <a:lnTo>
                    <a:pt x="2305177" y="831088"/>
                  </a:lnTo>
                  <a:lnTo>
                    <a:pt x="2031619" y="628396"/>
                  </a:lnTo>
                  <a:lnTo>
                    <a:pt x="1947036" y="608203"/>
                  </a:lnTo>
                  <a:lnTo>
                    <a:pt x="1830197" y="753872"/>
                  </a:lnTo>
                  <a:lnTo>
                    <a:pt x="1894839" y="1128395"/>
                  </a:lnTo>
                  <a:lnTo>
                    <a:pt x="1797177" y="1148715"/>
                  </a:lnTo>
                  <a:lnTo>
                    <a:pt x="820420" y="864870"/>
                  </a:lnTo>
                  <a:lnTo>
                    <a:pt x="214883" y="898652"/>
                  </a:lnTo>
                  <a:lnTo>
                    <a:pt x="45593" y="1081151"/>
                  </a:lnTo>
                  <a:lnTo>
                    <a:pt x="299593" y="1169035"/>
                  </a:lnTo>
                  <a:lnTo>
                    <a:pt x="546988" y="1155446"/>
                  </a:lnTo>
                  <a:lnTo>
                    <a:pt x="1165605" y="1324356"/>
                  </a:lnTo>
                  <a:close/>
                </a:path>
              </a:pathLst>
            </a:custGeom>
            <a:ln w="38100">
              <a:solidFill>
                <a:srgbClr val="C27A9F"/>
              </a:solidFill>
            </a:ln>
          </p:spPr>
          <p:txBody>
            <a:bodyPr wrap="square" lIns="0" tIns="0" rIns="0" bIns="0" rtlCol="0"/>
            <a:lstStyle/>
            <a:p>
              <a:endParaRPr/>
            </a:p>
          </p:txBody>
        </p:sp>
        <p:sp>
          <p:nvSpPr>
            <p:cNvPr id="13" name="object 13"/>
            <p:cNvSpPr/>
            <p:nvPr/>
          </p:nvSpPr>
          <p:spPr>
            <a:xfrm>
              <a:off x="7091679" y="2042159"/>
              <a:ext cx="3850640" cy="873760"/>
            </a:xfrm>
            <a:custGeom>
              <a:avLst/>
              <a:gdLst/>
              <a:ahLst/>
              <a:cxnLst/>
              <a:rect l="l" t="t" r="r" b="b"/>
              <a:pathLst>
                <a:path w="3850640" h="873760">
                  <a:moveTo>
                    <a:pt x="0" y="0"/>
                  </a:moveTo>
                  <a:lnTo>
                    <a:pt x="0" y="873378"/>
                  </a:lnTo>
                  <a:lnTo>
                    <a:pt x="846963" y="765810"/>
                  </a:lnTo>
                  <a:lnTo>
                    <a:pt x="1237869" y="604647"/>
                  </a:lnTo>
                  <a:lnTo>
                    <a:pt x="1589659" y="678561"/>
                  </a:lnTo>
                  <a:lnTo>
                    <a:pt x="3062097" y="248538"/>
                  </a:lnTo>
                  <a:lnTo>
                    <a:pt x="3576701" y="188087"/>
                  </a:lnTo>
                  <a:lnTo>
                    <a:pt x="3850386" y="13462"/>
                  </a:lnTo>
                  <a:lnTo>
                    <a:pt x="0" y="0"/>
                  </a:lnTo>
                  <a:close/>
                </a:path>
              </a:pathLst>
            </a:custGeom>
            <a:solidFill>
              <a:srgbClr val="4985E8"/>
            </a:solidFill>
          </p:spPr>
          <p:txBody>
            <a:bodyPr wrap="square" lIns="0" tIns="0" rIns="0" bIns="0" rtlCol="0"/>
            <a:lstStyle/>
            <a:p>
              <a:endParaRPr/>
            </a:p>
          </p:txBody>
        </p:sp>
        <p:sp>
          <p:nvSpPr>
            <p:cNvPr id="14" name="object 14"/>
            <p:cNvSpPr/>
            <p:nvPr/>
          </p:nvSpPr>
          <p:spPr>
            <a:xfrm>
              <a:off x="7096759" y="2047239"/>
              <a:ext cx="3850640" cy="873760"/>
            </a:xfrm>
            <a:custGeom>
              <a:avLst/>
              <a:gdLst/>
              <a:ahLst/>
              <a:cxnLst/>
              <a:rect l="l" t="t" r="r" b="b"/>
              <a:pathLst>
                <a:path w="3850640" h="873760">
                  <a:moveTo>
                    <a:pt x="0" y="873379"/>
                  </a:moveTo>
                  <a:lnTo>
                    <a:pt x="0" y="0"/>
                  </a:lnTo>
                  <a:lnTo>
                    <a:pt x="3850386" y="13462"/>
                  </a:lnTo>
                  <a:lnTo>
                    <a:pt x="3576701" y="188087"/>
                  </a:lnTo>
                  <a:lnTo>
                    <a:pt x="3062097" y="248538"/>
                  </a:lnTo>
                  <a:lnTo>
                    <a:pt x="1589659" y="678561"/>
                  </a:lnTo>
                  <a:lnTo>
                    <a:pt x="1237869" y="604647"/>
                  </a:lnTo>
                  <a:lnTo>
                    <a:pt x="846963" y="765810"/>
                  </a:lnTo>
                  <a:lnTo>
                    <a:pt x="0" y="873379"/>
                  </a:lnTo>
                  <a:close/>
                </a:path>
              </a:pathLst>
            </a:custGeom>
            <a:ln w="28575">
              <a:solidFill>
                <a:srgbClr val="4985E8"/>
              </a:solidFill>
            </a:ln>
          </p:spPr>
          <p:txBody>
            <a:bodyPr wrap="square" lIns="0" tIns="0" rIns="0" bIns="0" rtlCol="0"/>
            <a:lstStyle/>
            <a:p>
              <a:endParaRPr/>
            </a:p>
          </p:txBody>
        </p:sp>
      </p:grpSp>
      <p:sp>
        <p:nvSpPr>
          <p:cNvPr id="15" name="object 15"/>
          <p:cNvSpPr txBox="1"/>
          <p:nvPr/>
        </p:nvSpPr>
        <p:spPr>
          <a:xfrm>
            <a:off x="7604759" y="5357812"/>
            <a:ext cx="2828290" cy="391795"/>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6AA84F"/>
                </a:solidFill>
                <a:latin typeface="Calibri"/>
                <a:cs typeface="Calibri"/>
              </a:rPr>
              <a:t>GRASS</a:t>
            </a:r>
            <a:r>
              <a:rPr sz="2400" dirty="0">
                <a:latin typeface="Calibri"/>
                <a:cs typeface="Calibri"/>
              </a:rPr>
              <a:t>,</a:t>
            </a:r>
            <a:r>
              <a:rPr sz="2400" spc="-5" dirty="0">
                <a:latin typeface="Calibri"/>
                <a:cs typeface="Calibri"/>
              </a:rPr>
              <a:t> </a:t>
            </a:r>
            <a:r>
              <a:rPr sz="2400" b="1" spc="-50" dirty="0">
                <a:solidFill>
                  <a:srgbClr val="F0C231"/>
                </a:solidFill>
                <a:latin typeface="Calibri"/>
                <a:cs typeface="Calibri"/>
              </a:rPr>
              <a:t>CAT</a:t>
            </a:r>
            <a:r>
              <a:rPr sz="2400" spc="-50" dirty="0">
                <a:latin typeface="Calibri"/>
                <a:cs typeface="Calibri"/>
              </a:rPr>
              <a:t>,</a:t>
            </a:r>
            <a:r>
              <a:rPr sz="2400" spc="-175" dirty="0">
                <a:latin typeface="Calibri"/>
                <a:cs typeface="Calibri"/>
              </a:rPr>
              <a:t> </a:t>
            </a:r>
            <a:r>
              <a:rPr sz="2400" b="1" dirty="0">
                <a:solidFill>
                  <a:srgbClr val="A64D79"/>
                </a:solidFill>
                <a:latin typeface="Calibri"/>
                <a:cs typeface="Calibri"/>
              </a:rPr>
              <a:t>TREE</a:t>
            </a:r>
            <a:r>
              <a:rPr sz="2400" dirty="0">
                <a:latin typeface="Calibri"/>
                <a:cs typeface="Calibri"/>
              </a:rPr>
              <a:t>,</a:t>
            </a:r>
            <a:r>
              <a:rPr sz="2400" spc="-90" dirty="0">
                <a:latin typeface="Calibri"/>
                <a:cs typeface="Calibri"/>
              </a:rPr>
              <a:t> </a:t>
            </a:r>
            <a:r>
              <a:rPr sz="2400" b="1" spc="-25" dirty="0">
                <a:solidFill>
                  <a:srgbClr val="4985E8"/>
                </a:solidFill>
                <a:latin typeface="Calibri"/>
                <a:cs typeface="Calibri"/>
              </a:rPr>
              <a:t>SKY</a:t>
            </a:r>
            <a:endParaRPr sz="240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5610860" cy="1369060"/>
          </a:xfrm>
          <a:prstGeom prst="rect">
            <a:avLst/>
          </a:prstGeom>
        </p:spPr>
        <p:txBody>
          <a:bodyPr vert="horz" wrap="square" lIns="0" tIns="13335" rIns="0" bIns="0" rtlCol="0">
            <a:spAutoFit/>
          </a:bodyPr>
          <a:lstStyle/>
          <a:p>
            <a:pPr marL="12700" marR="5080">
              <a:lnSpc>
                <a:spcPct val="100000"/>
              </a:lnSpc>
              <a:spcBef>
                <a:spcPts val="105"/>
              </a:spcBef>
            </a:pPr>
            <a:r>
              <a:rPr spc="-65" dirty="0"/>
              <a:t>(Regular,</a:t>
            </a:r>
            <a:r>
              <a:rPr spc="-340" dirty="0"/>
              <a:t> </a:t>
            </a:r>
            <a:r>
              <a:rPr dirty="0"/>
              <a:t>non-</a:t>
            </a:r>
            <a:r>
              <a:rPr spc="-10" dirty="0"/>
              <a:t>variational) Autoencoders</a:t>
            </a:r>
          </a:p>
        </p:txBody>
      </p:sp>
      <p:grpSp>
        <p:nvGrpSpPr>
          <p:cNvPr id="3" name="object 3"/>
          <p:cNvGrpSpPr/>
          <p:nvPr/>
        </p:nvGrpSpPr>
        <p:grpSpPr>
          <a:xfrm>
            <a:off x="3881120" y="5720079"/>
            <a:ext cx="2712720" cy="416559"/>
            <a:chOff x="3881120" y="5720079"/>
            <a:chExt cx="2712720" cy="416559"/>
          </a:xfrm>
        </p:grpSpPr>
        <p:sp>
          <p:nvSpPr>
            <p:cNvPr id="4" name="object 4"/>
            <p:cNvSpPr/>
            <p:nvPr/>
          </p:nvSpPr>
          <p:spPr>
            <a:xfrm>
              <a:off x="3881120" y="5720079"/>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5" name="object 5"/>
            <p:cNvSpPr/>
            <p:nvPr/>
          </p:nvSpPr>
          <p:spPr>
            <a:xfrm>
              <a:off x="3886200" y="5725159"/>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5">
              <a:solidFill>
                <a:srgbClr val="44536A"/>
              </a:solidFill>
            </a:ln>
          </p:spPr>
          <p:txBody>
            <a:bodyPr wrap="square" lIns="0" tIns="0" rIns="0" bIns="0" rtlCol="0"/>
            <a:lstStyle/>
            <a:p>
              <a:endParaRPr/>
            </a:p>
          </p:txBody>
        </p:sp>
      </p:grpSp>
      <p:sp>
        <p:nvSpPr>
          <p:cNvPr id="6" name="object 6"/>
          <p:cNvSpPr txBox="1"/>
          <p:nvPr/>
        </p:nvSpPr>
        <p:spPr>
          <a:xfrm>
            <a:off x="3175635" y="4402391"/>
            <a:ext cx="3627754" cy="1042669"/>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Features</a:t>
            </a:r>
            <a:endParaRPr sz="2400">
              <a:latin typeface="Calibri"/>
              <a:cs typeface="Calibri"/>
            </a:endParaRPr>
          </a:p>
          <a:p>
            <a:pPr>
              <a:lnSpc>
                <a:spcPct val="100000"/>
              </a:lnSpc>
              <a:spcBef>
                <a:spcPts val="50"/>
              </a:spcBef>
            </a:pPr>
            <a:endParaRPr sz="1800">
              <a:latin typeface="Calibri"/>
              <a:cs typeface="Calibri"/>
            </a:endParaRPr>
          </a:p>
          <a:p>
            <a:pPr marR="5080" algn="r">
              <a:lnSpc>
                <a:spcPct val="100000"/>
              </a:lnSpc>
            </a:pPr>
            <a:r>
              <a:rPr sz="2400" spc="-10" dirty="0">
                <a:latin typeface="Calibri"/>
                <a:cs typeface="Calibri"/>
              </a:rPr>
              <a:t>Encoder</a:t>
            </a:r>
            <a:endParaRPr sz="2400">
              <a:latin typeface="Calibri"/>
              <a:cs typeface="Calibri"/>
            </a:endParaRPr>
          </a:p>
        </p:txBody>
      </p:sp>
      <p:grpSp>
        <p:nvGrpSpPr>
          <p:cNvPr id="7" name="object 7"/>
          <p:cNvGrpSpPr/>
          <p:nvPr/>
        </p:nvGrpSpPr>
        <p:grpSpPr>
          <a:xfrm>
            <a:off x="3881120" y="3139376"/>
            <a:ext cx="2712720" cy="2896235"/>
            <a:chOff x="3881120" y="3139376"/>
            <a:chExt cx="2712720" cy="2896235"/>
          </a:xfrm>
        </p:grpSpPr>
        <p:sp>
          <p:nvSpPr>
            <p:cNvPr id="8" name="object 8"/>
            <p:cNvSpPr/>
            <p:nvPr/>
          </p:nvSpPr>
          <p:spPr>
            <a:xfrm>
              <a:off x="4429760" y="4429709"/>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9" name="object 9"/>
            <p:cNvSpPr/>
            <p:nvPr/>
          </p:nvSpPr>
          <p:spPr>
            <a:xfrm>
              <a:off x="4434840" y="4434789"/>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10" name="object 10"/>
            <p:cNvSpPr/>
            <p:nvPr/>
          </p:nvSpPr>
          <p:spPr>
            <a:xfrm>
              <a:off x="5201920" y="3555999"/>
              <a:ext cx="70485" cy="2164080"/>
            </a:xfrm>
            <a:custGeom>
              <a:avLst/>
              <a:gdLst/>
              <a:ahLst/>
              <a:cxnLst/>
              <a:rect l="l" t="t" r="r" b="b"/>
              <a:pathLst>
                <a:path w="70485" h="2164079">
                  <a:moveTo>
                    <a:pt x="70485" y="1367409"/>
                  </a:moveTo>
                  <a:lnTo>
                    <a:pt x="35306" y="1291082"/>
                  </a:lnTo>
                  <a:lnTo>
                    <a:pt x="0" y="1367409"/>
                  </a:lnTo>
                  <a:lnTo>
                    <a:pt x="26416" y="1367409"/>
                  </a:lnTo>
                  <a:lnTo>
                    <a:pt x="26416" y="2163775"/>
                  </a:lnTo>
                  <a:lnTo>
                    <a:pt x="44069" y="2163775"/>
                  </a:lnTo>
                  <a:lnTo>
                    <a:pt x="44069" y="1367409"/>
                  </a:lnTo>
                  <a:lnTo>
                    <a:pt x="70485" y="1367409"/>
                  </a:lnTo>
                  <a:close/>
                </a:path>
                <a:path w="70485" h="2164079">
                  <a:moveTo>
                    <a:pt x="70485" y="76454"/>
                  </a:moveTo>
                  <a:lnTo>
                    <a:pt x="35306" y="0"/>
                  </a:lnTo>
                  <a:lnTo>
                    <a:pt x="0" y="76454"/>
                  </a:lnTo>
                  <a:lnTo>
                    <a:pt x="26416" y="76454"/>
                  </a:lnTo>
                  <a:lnTo>
                    <a:pt x="26416" y="872744"/>
                  </a:lnTo>
                  <a:lnTo>
                    <a:pt x="44069" y="872744"/>
                  </a:lnTo>
                  <a:lnTo>
                    <a:pt x="44069" y="76454"/>
                  </a:lnTo>
                  <a:lnTo>
                    <a:pt x="70485" y="76454"/>
                  </a:lnTo>
                  <a:close/>
                </a:path>
              </a:pathLst>
            </a:custGeom>
            <a:solidFill>
              <a:srgbClr val="44536A"/>
            </a:solidFill>
          </p:spPr>
          <p:txBody>
            <a:bodyPr wrap="square" lIns="0" tIns="0" rIns="0" bIns="0" rtlCol="0"/>
            <a:lstStyle/>
            <a:p>
              <a:endParaRPr/>
            </a:p>
          </p:txBody>
        </p:sp>
        <p:sp>
          <p:nvSpPr>
            <p:cNvPr id="11" name="object 11"/>
            <p:cNvSpPr/>
            <p:nvPr/>
          </p:nvSpPr>
          <p:spPr>
            <a:xfrm>
              <a:off x="3881120" y="3139376"/>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12" name="object 12"/>
            <p:cNvSpPr/>
            <p:nvPr/>
          </p:nvSpPr>
          <p:spPr>
            <a:xfrm>
              <a:off x="3886200" y="3144456"/>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4">
              <a:solidFill>
                <a:srgbClr val="44536A"/>
              </a:solidFill>
            </a:ln>
          </p:spPr>
          <p:txBody>
            <a:bodyPr wrap="square" lIns="0" tIns="0" rIns="0" bIns="0" rtlCol="0"/>
            <a:lstStyle/>
            <a:p>
              <a:endParaRPr/>
            </a:p>
          </p:txBody>
        </p:sp>
        <p:pic>
          <p:nvPicPr>
            <p:cNvPr id="13" name="object 13"/>
            <p:cNvPicPr/>
            <p:nvPr/>
          </p:nvPicPr>
          <p:blipFill>
            <a:blip r:embed="rId2" cstate="print"/>
            <a:stretch>
              <a:fillRect/>
            </a:stretch>
          </p:blipFill>
          <p:spPr>
            <a:xfrm>
              <a:off x="5110480" y="5821680"/>
              <a:ext cx="233679" cy="213359"/>
            </a:xfrm>
            <a:prstGeom prst="rect">
              <a:avLst/>
            </a:prstGeom>
          </p:spPr>
        </p:pic>
        <p:pic>
          <p:nvPicPr>
            <p:cNvPr id="14" name="object 14"/>
            <p:cNvPicPr/>
            <p:nvPr/>
          </p:nvPicPr>
          <p:blipFill>
            <a:blip r:embed="rId3" cstate="print"/>
            <a:stretch>
              <a:fillRect/>
            </a:stretch>
          </p:blipFill>
          <p:spPr>
            <a:xfrm>
              <a:off x="5110480" y="4521200"/>
              <a:ext cx="233679" cy="243839"/>
            </a:xfrm>
            <a:prstGeom prst="rect">
              <a:avLst/>
            </a:prstGeom>
          </p:spPr>
        </p:pic>
        <p:pic>
          <p:nvPicPr>
            <p:cNvPr id="15" name="object 15"/>
            <p:cNvPicPr/>
            <p:nvPr/>
          </p:nvPicPr>
          <p:blipFill>
            <a:blip r:embed="rId4" cstate="print"/>
            <a:stretch>
              <a:fillRect/>
            </a:stretch>
          </p:blipFill>
          <p:spPr>
            <a:xfrm>
              <a:off x="5120640" y="3169920"/>
              <a:ext cx="223520" cy="314960"/>
            </a:xfrm>
            <a:prstGeom prst="rect">
              <a:avLst/>
            </a:prstGeom>
          </p:spPr>
        </p:pic>
      </p:grpSp>
      <p:sp>
        <p:nvSpPr>
          <p:cNvPr id="16" name="object 16"/>
          <p:cNvSpPr txBox="1"/>
          <p:nvPr/>
        </p:nvSpPr>
        <p:spPr>
          <a:xfrm>
            <a:off x="5753734" y="3749103"/>
            <a:ext cx="107569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Decoder</a:t>
            </a:r>
            <a:endParaRPr sz="2400">
              <a:latin typeface="Calibri"/>
              <a:cs typeface="Calibri"/>
            </a:endParaRPr>
          </a:p>
        </p:txBody>
      </p:sp>
      <p:sp>
        <p:nvSpPr>
          <p:cNvPr id="17" name="object 17"/>
          <p:cNvSpPr txBox="1"/>
          <p:nvPr/>
        </p:nvSpPr>
        <p:spPr>
          <a:xfrm>
            <a:off x="651827" y="1175956"/>
            <a:ext cx="696595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Loss</a:t>
            </a:r>
            <a:r>
              <a:rPr sz="2400" dirty="0">
                <a:latin typeface="Calibri"/>
                <a:cs typeface="Calibri"/>
              </a:rPr>
              <a:t>:</a:t>
            </a:r>
            <a:r>
              <a:rPr sz="2400" spc="-55" dirty="0">
                <a:latin typeface="Calibri"/>
                <a:cs typeface="Calibri"/>
              </a:rPr>
              <a:t> </a:t>
            </a:r>
            <a:r>
              <a:rPr sz="2400" dirty="0">
                <a:latin typeface="Calibri"/>
                <a:cs typeface="Calibri"/>
              </a:rPr>
              <a:t>L2</a:t>
            </a:r>
            <a:r>
              <a:rPr sz="2400" spc="-60" dirty="0">
                <a:latin typeface="Calibri"/>
                <a:cs typeface="Calibri"/>
              </a:rPr>
              <a:t> </a:t>
            </a:r>
            <a:r>
              <a:rPr sz="2400" dirty="0">
                <a:latin typeface="Calibri"/>
                <a:cs typeface="Calibri"/>
              </a:rPr>
              <a:t>distance</a:t>
            </a:r>
            <a:r>
              <a:rPr sz="2400" spc="-110" dirty="0">
                <a:latin typeface="Calibri"/>
                <a:cs typeface="Calibri"/>
              </a:rPr>
              <a:t> </a:t>
            </a:r>
            <a:r>
              <a:rPr sz="2400" spc="-10" dirty="0">
                <a:latin typeface="Calibri"/>
                <a:cs typeface="Calibri"/>
              </a:rPr>
              <a:t>between</a:t>
            </a:r>
            <a:r>
              <a:rPr sz="2400" spc="-95" dirty="0">
                <a:latin typeface="Calibri"/>
                <a:cs typeface="Calibri"/>
              </a:rPr>
              <a:t> </a:t>
            </a:r>
            <a:r>
              <a:rPr sz="2400" dirty="0">
                <a:latin typeface="Calibri"/>
                <a:cs typeface="Calibri"/>
              </a:rPr>
              <a:t>input</a:t>
            </a:r>
            <a:r>
              <a:rPr sz="2400" spc="-25" dirty="0">
                <a:latin typeface="Calibri"/>
                <a:cs typeface="Calibri"/>
              </a:rPr>
              <a:t> </a:t>
            </a:r>
            <a:r>
              <a:rPr sz="2400" dirty="0">
                <a:latin typeface="Calibri"/>
                <a:cs typeface="Calibri"/>
              </a:rPr>
              <a:t>and</a:t>
            </a:r>
            <a:r>
              <a:rPr sz="2400" spc="-10" dirty="0">
                <a:latin typeface="Calibri"/>
                <a:cs typeface="Calibri"/>
              </a:rPr>
              <a:t> </a:t>
            </a:r>
            <a:r>
              <a:rPr sz="2400" dirty="0">
                <a:latin typeface="Calibri"/>
                <a:cs typeface="Calibri"/>
              </a:rPr>
              <a:t>reconstructed</a:t>
            </a:r>
            <a:r>
              <a:rPr sz="2400" spc="-185" dirty="0">
                <a:latin typeface="Calibri"/>
                <a:cs typeface="Calibri"/>
              </a:rPr>
              <a:t> </a:t>
            </a:r>
            <a:r>
              <a:rPr sz="2400" spc="-10" dirty="0">
                <a:latin typeface="Calibri"/>
                <a:cs typeface="Calibri"/>
              </a:rPr>
              <a:t>data.</a:t>
            </a:r>
            <a:endParaRPr sz="2400">
              <a:latin typeface="Calibri"/>
              <a:cs typeface="Calibri"/>
            </a:endParaRPr>
          </a:p>
        </p:txBody>
      </p:sp>
      <p:sp>
        <p:nvSpPr>
          <p:cNvPr id="18" name="object 18"/>
          <p:cNvSpPr txBox="1"/>
          <p:nvPr/>
        </p:nvSpPr>
        <p:spPr>
          <a:xfrm>
            <a:off x="4241546" y="1664080"/>
            <a:ext cx="1970405" cy="453390"/>
          </a:xfrm>
          <a:prstGeom prst="rect">
            <a:avLst/>
          </a:prstGeom>
        </p:spPr>
        <p:txBody>
          <a:bodyPr vert="horz" wrap="square" lIns="0" tIns="13335" rIns="0" bIns="0" rtlCol="0">
            <a:spAutoFit/>
          </a:bodyPr>
          <a:lstStyle/>
          <a:p>
            <a:pPr marL="12700">
              <a:lnSpc>
                <a:spcPct val="100000"/>
              </a:lnSpc>
              <a:spcBef>
                <a:spcPts val="105"/>
              </a:spcBef>
            </a:pPr>
            <a:r>
              <a:rPr sz="2800" dirty="0">
                <a:latin typeface="Calibri"/>
                <a:cs typeface="Calibri"/>
              </a:rPr>
              <a:t>Loss</a:t>
            </a:r>
            <a:r>
              <a:rPr sz="2800" spc="-55" dirty="0">
                <a:latin typeface="Calibri"/>
                <a:cs typeface="Calibri"/>
              </a:rPr>
              <a:t> </a:t>
            </a:r>
            <a:r>
              <a:rPr sz="2800" spc="-10" dirty="0">
                <a:latin typeface="Calibri"/>
                <a:cs typeface="Calibri"/>
              </a:rPr>
              <a:t>Function</a:t>
            </a:r>
            <a:endParaRPr sz="2800">
              <a:latin typeface="Calibri"/>
              <a:cs typeface="Calibri"/>
            </a:endParaRPr>
          </a:p>
        </p:txBody>
      </p:sp>
      <p:sp>
        <p:nvSpPr>
          <p:cNvPr id="19" name="object 19"/>
          <p:cNvSpPr txBox="1"/>
          <p:nvPr/>
        </p:nvSpPr>
        <p:spPr>
          <a:xfrm>
            <a:off x="1894839" y="2921952"/>
            <a:ext cx="1819275" cy="758190"/>
          </a:xfrm>
          <a:prstGeom prst="rect">
            <a:avLst/>
          </a:prstGeom>
        </p:spPr>
        <p:txBody>
          <a:bodyPr vert="horz" wrap="square" lIns="0" tIns="12700" rIns="0" bIns="0" rtlCol="0">
            <a:spAutoFit/>
          </a:bodyPr>
          <a:lstStyle/>
          <a:p>
            <a:pPr marR="13970" algn="r">
              <a:lnSpc>
                <a:spcPct val="100000"/>
              </a:lnSpc>
              <a:spcBef>
                <a:spcPts val="100"/>
              </a:spcBef>
            </a:pPr>
            <a:r>
              <a:rPr sz="2400" spc="-10" dirty="0">
                <a:latin typeface="Calibri"/>
                <a:cs typeface="Calibri"/>
              </a:rPr>
              <a:t>Reconstructed</a:t>
            </a:r>
            <a:endParaRPr sz="2400">
              <a:latin typeface="Calibri"/>
              <a:cs typeface="Calibri"/>
            </a:endParaRPr>
          </a:p>
          <a:p>
            <a:pPr marR="5080" algn="r">
              <a:lnSpc>
                <a:spcPct val="100000"/>
              </a:lnSpc>
              <a:spcBef>
                <a:spcPts val="5"/>
              </a:spcBef>
            </a:pPr>
            <a:r>
              <a:rPr sz="2400" dirty="0">
                <a:latin typeface="Calibri"/>
                <a:cs typeface="Calibri"/>
              </a:rPr>
              <a:t>input</a:t>
            </a:r>
            <a:r>
              <a:rPr sz="2400" spc="-25" dirty="0">
                <a:latin typeface="Calibri"/>
                <a:cs typeface="Calibri"/>
              </a:rPr>
              <a:t> </a:t>
            </a:r>
            <a:r>
              <a:rPr sz="2400" spc="-20" dirty="0">
                <a:latin typeface="Calibri"/>
                <a:cs typeface="Calibri"/>
              </a:rPr>
              <a:t>data</a:t>
            </a:r>
            <a:endParaRPr sz="2400">
              <a:latin typeface="Calibri"/>
              <a:cs typeface="Calibri"/>
            </a:endParaRPr>
          </a:p>
        </p:txBody>
      </p:sp>
      <p:sp>
        <p:nvSpPr>
          <p:cNvPr id="20" name="object 20"/>
          <p:cNvSpPr/>
          <p:nvPr/>
        </p:nvSpPr>
        <p:spPr>
          <a:xfrm>
            <a:off x="5872479" y="2255545"/>
            <a:ext cx="40640" cy="467359"/>
          </a:xfrm>
          <a:custGeom>
            <a:avLst/>
            <a:gdLst/>
            <a:ahLst/>
            <a:cxnLst/>
            <a:rect l="l" t="t" r="r" b="b"/>
            <a:pathLst>
              <a:path w="40639" h="467360">
                <a:moveTo>
                  <a:pt x="40077" y="0"/>
                </a:moveTo>
                <a:lnTo>
                  <a:pt x="0" y="0"/>
                </a:lnTo>
                <a:lnTo>
                  <a:pt x="0" y="467334"/>
                </a:lnTo>
                <a:lnTo>
                  <a:pt x="40077" y="467334"/>
                </a:lnTo>
                <a:lnTo>
                  <a:pt x="40077" y="0"/>
                </a:lnTo>
                <a:close/>
              </a:path>
            </a:pathLst>
          </a:custGeom>
          <a:solidFill>
            <a:srgbClr val="000000"/>
          </a:solidFill>
        </p:spPr>
        <p:txBody>
          <a:bodyPr wrap="square" lIns="0" tIns="0" rIns="0" bIns="0" rtlCol="0"/>
          <a:lstStyle/>
          <a:p>
            <a:endParaRPr/>
          </a:p>
        </p:txBody>
      </p:sp>
      <p:sp>
        <p:nvSpPr>
          <p:cNvPr id="21" name="object 21"/>
          <p:cNvSpPr/>
          <p:nvPr/>
        </p:nvSpPr>
        <p:spPr>
          <a:xfrm>
            <a:off x="5770879" y="2255545"/>
            <a:ext cx="30480" cy="467359"/>
          </a:xfrm>
          <a:custGeom>
            <a:avLst/>
            <a:gdLst/>
            <a:ahLst/>
            <a:cxnLst/>
            <a:rect l="l" t="t" r="r" b="b"/>
            <a:pathLst>
              <a:path w="30479" h="467360">
                <a:moveTo>
                  <a:pt x="30058" y="0"/>
                </a:moveTo>
                <a:lnTo>
                  <a:pt x="0" y="0"/>
                </a:lnTo>
                <a:lnTo>
                  <a:pt x="0" y="467334"/>
                </a:lnTo>
                <a:lnTo>
                  <a:pt x="30058" y="467334"/>
                </a:lnTo>
                <a:lnTo>
                  <a:pt x="30058" y="0"/>
                </a:lnTo>
                <a:close/>
              </a:path>
            </a:pathLst>
          </a:custGeom>
          <a:solidFill>
            <a:srgbClr val="000000"/>
          </a:solidFill>
        </p:spPr>
        <p:txBody>
          <a:bodyPr wrap="square" lIns="0" tIns="0" rIns="0" bIns="0" rtlCol="0"/>
          <a:lstStyle/>
          <a:p>
            <a:endParaRPr/>
          </a:p>
        </p:txBody>
      </p:sp>
      <p:sp>
        <p:nvSpPr>
          <p:cNvPr id="22" name="object 22"/>
          <p:cNvSpPr/>
          <p:nvPr/>
        </p:nvSpPr>
        <p:spPr>
          <a:xfrm>
            <a:off x="4429759" y="2255545"/>
            <a:ext cx="40640" cy="467359"/>
          </a:xfrm>
          <a:custGeom>
            <a:avLst/>
            <a:gdLst/>
            <a:ahLst/>
            <a:cxnLst/>
            <a:rect l="l" t="t" r="r" b="b"/>
            <a:pathLst>
              <a:path w="40639" h="467360">
                <a:moveTo>
                  <a:pt x="40077" y="0"/>
                </a:moveTo>
                <a:lnTo>
                  <a:pt x="0" y="0"/>
                </a:lnTo>
                <a:lnTo>
                  <a:pt x="0" y="467334"/>
                </a:lnTo>
                <a:lnTo>
                  <a:pt x="40077" y="467334"/>
                </a:lnTo>
                <a:lnTo>
                  <a:pt x="40077" y="0"/>
                </a:lnTo>
                <a:close/>
              </a:path>
            </a:pathLst>
          </a:custGeom>
          <a:solidFill>
            <a:srgbClr val="000000"/>
          </a:solidFill>
        </p:spPr>
        <p:txBody>
          <a:bodyPr wrap="square" lIns="0" tIns="0" rIns="0" bIns="0" rtlCol="0"/>
          <a:lstStyle/>
          <a:p>
            <a:endParaRPr/>
          </a:p>
        </p:txBody>
      </p:sp>
      <p:sp>
        <p:nvSpPr>
          <p:cNvPr id="23" name="object 23"/>
          <p:cNvSpPr/>
          <p:nvPr/>
        </p:nvSpPr>
        <p:spPr>
          <a:xfrm>
            <a:off x="4318000" y="2255545"/>
            <a:ext cx="40640" cy="467359"/>
          </a:xfrm>
          <a:custGeom>
            <a:avLst/>
            <a:gdLst/>
            <a:ahLst/>
            <a:cxnLst/>
            <a:rect l="l" t="t" r="r" b="b"/>
            <a:pathLst>
              <a:path w="40639" h="467360">
                <a:moveTo>
                  <a:pt x="40077" y="0"/>
                </a:moveTo>
                <a:lnTo>
                  <a:pt x="0" y="0"/>
                </a:lnTo>
                <a:lnTo>
                  <a:pt x="0" y="467334"/>
                </a:lnTo>
                <a:lnTo>
                  <a:pt x="40077" y="467334"/>
                </a:lnTo>
                <a:lnTo>
                  <a:pt x="40077" y="0"/>
                </a:lnTo>
                <a:close/>
              </a:path>
            </a:pathLst>
          </a:custGeom>
          <a:solidFill>
            <a:srgbClr val="000000"/>
          </a:solidFill>
        </p:spPr>
        <p:txBody>
          <a:bodyPr wrap="square" lIns="0" tIns="0" rIns="0" bIns="0" rtlCol="0"/>
          <a:lstStyle/>
          <a:p>
            <a:endParaRPr/>
          </a:p>
        </p:txBody>
      </p:sp>
      <p:sp>
        <p:nvSpPr>
          <p:cNvPr id="24" name="object 24"/>
          <p:cNvSpPr txBox="1"/>
          <p:nvPr/>
        </p:nvSpPr>
        <p:spPr>
          <a:xfrm>
            <a:off x="4533265" y="2105342"/>
            <a:ext cx="1684020" cy="636270"/>
          </a:xfrm>
          <a:prstGeom prst="rect">
            <a:avLst/>
          </a:prstGeom>
        </p:spPr>
        <p:txBody>
          <a:bodyPr vert="horz" wrap="square" lIns="0" tIns="13335" rIns="0" bIns="0" rtlCol="0">
            <a:spAutoFit/>
          </a:bodyPr>
          <a:lstStyle/>
          <a:p>
            <a:pPr marL="38100">
              <a:lnSpc>
                <a:spcPct val="100000"/>
              </a:lnSpc>
              <a:spcBef>
                <a:spcPts val="105"/>
              </a:spcBef>
              <a:tabLst>
                <a:tab pos="982980" algn="l"/>
                <a:tab pos="1442720" algn="l"/>
              </a:tabLst>
            </a:pPr>
            <a:r>
              <a:rPr sz="4000" spc="-295" dirty="0">
                <a:latin typeface="Cambria Math"/>
                <a:cs typeface="Cambria Math"/>
              </a:rPr>
              <a:t>𝑥</a:t>
            </a:r>
            <a:r>
              <a:rPr sz="4000" spc="-2145" dirty="0">
                <a:latin typeface="Cambria Math"/>
                <a:cs typeface="Cambria Math"/>
              </a:rPr>
              <a:t>Ƹ</a:t>
            </a:r>
            <a:r>
              <a:rPr sz="4000" spc="-80" dirty="0">
                <a:latin typeface="Cambria Math"/>
                <a:cs typeface="Cambria Math"/>
              </a:rPr>
              <a:t> </a:t>
            </a:r>
            <a:r>
              <a:rPr sz="4000" spc="-50" dirty="0">
                <a:latin typeface="Cambria Math"/>
                <a:cs typeface="Cambria Math"/>
              </a:rPr>
              <a:t>−</a:t>
            </a:r>
            <a:r>
              <a:rPr sz="4000" dirty="0">
                <a:latin typeface="Cambria Math"/>
                <a:cs typeface="Cambria Math"/>
              </a:rPr>
              <a:t>	</a:t>
            </a:r>
            <a:r>
              <a:rPr sz="4000" spc="-50" dirty="0">
                <a:latin typeface="Cambria Math"/>
                <a:cs typeface="Cambria Math"/>
              </a:rPr>
              <a:t>𝑥</a:t>
            </a:r>
            <a:r>
              <a:rPr sz="4000" dirty="0">
                <a:latin typeface="Cambria Math"/>
                <a:cs typeface="Cambria Math"/>
              </a:rPr>
              <a:t>	</a:t>
            </a:r>
            <a:r>
              <a:rPr sz="4275" spc="-75" baseline="39961" dirty="0">
                <a:latin typeface="Cambria Math"/>
                <a:cs typeface="Cambria Math"/>
              </a:rPr>
              <a:t>2</a:t>
            </a:r>
            <a:endParaRPr sz="4275" baseline="39961">
              <a:latin typeface="Cambria Math"/>
              <a:cs typeface="Cambria Math"/>
            </a:endParaRPr>
          </a:p>
        </p:txBody>
      </p:sp>
      <p:sp>
        <p:nvSpPr>
          <p:cNvPr id="25" name="object 25"/>
          <p:cNvSpPr txBox="1"/>
          <p:nvPr/>
        </p:nvSpPr>
        <p:spPr>
          <a:xfrm>
            <a:off x="5963539" y="2376106"/>
            <a:ext cx="228600" cy="464820"/>
          </a:xfrm>
          <a:prstGeom prst="rect">
            <a:avLst/>
          </a:prstGeom>
        </p:spPr>
        <p:txBody>
          <a:bodyPr vert="horz" wrap="square" lIns="0" tIns="16510" rIns="0" bIns="0" rtlCol="0">
            <a:spAutoFit/>
          </a:bodyPr>
          <a:lstStyle/>
          <a:p>
            <a:pPr marL="12700">
              <a:lnSpc>
                <a:spcPct val="100000"/>
              </a:lnSpc>
              <a:spcBef>
                <a:spcPts val="130"/>
              </a:spcBef>
            </a:pPr>
            <a:r>
              <a:rPr sz="2850" spc="15" dirty="0">
                <a:latin typeface="Cambria Math"/>
                <a:cs typeface="Cambria Math"/>
              </a:rPr>
              <a:t>2</a:t>
            </a:r>
            <a:endParaRPr sz="2850">
              <a:latin typeface="Cambria Math"/>
              <a:cs typeface="Cambria Math"/>
            </a:endParaRPr>
          </a:p>
        </p:txBody>
      </p:sp>
      <p:grpSp>
        <p:nvGrpSpPr>
          <p:cNvPr id="26" name="object 26"/>
          <p:cNvGrpSpPr/>
          <p:nvPr/>
        </p:nvGrpSpPr>
        <p:grpSpPr>
          <a:xfrm>
            <a:off x="5201920" y="2204720"/>
            <a:ext cx="2194560" cy="3728720"/>
            <a:chOff x="5201920" y="2204720"/>
            <a:chExt cx="2194560" cy="3728720"/>
          </a:xfrm>
        </p:grpSpPr>
        <p:sp>
          <p:nvSpPr>
            <p:cNvPr id="27" name="object 27"/>
            <p:cNvSpPr/>
            <p:nvPr/>
          </p:nvSpPr>
          <p:spPr>
            <a:xfrm>
              <a:off x="6278880" y="2204719"/>
              <a:ext cx="1117600" cy="3728720"/>
            </a:xfrm>
            <a:custGeom>
              <a:avLst/>
              <a:gdLst/>
              <a:ahLst/>
              <a:cxnLst/>
              <a:rect l="l" t="t" r="r" b="b"/>
              <a:pathLst>
                <a:path w="1117600" h="3728720">
                  <a:moveTo>
                    <a:pt x="75946" y="0"/>
                  </a:moveTo>
                  <a:lnTo>
                    <a:pt x="0" y="38100"/>
                  </a:lnTo>
                  <a:lnTo>
                    <a:pt x="75946" y="76200"/>
                  </a:lnTo>
                  <a:lnTo>
                    <a:pt x="75946" y="50800"/>
                  </a:lnTo>
                  <a:lnTo>
                    <a:pt x="75895" y="25400"/>
                  </a:lnTo>
                  <a:lnTo>
                    <a:pt x="75946" y="0"/>
                  </a:lnTo>
                  <a:close/>
                </a:path>
                <a:path w="1117600" h="3728720">
                  <a:moveTo>
                    <a:pt x="1117473" y="25400"/>
                  </a:moveTo>
                  <a:lnTo>
                    <a:pt x="75946" y="25400"/>
                  </a:lnTo>
                  <a:lnTo>
                    <a:pt x="75946" y="38100"/>
                  </a:lnTo>
                  <a:lnTo>
                    <a:pt x="75946" y="50800"/>
                  </a:lnTo>
                  <a:lnTo>
                    <a:pt x="1092200" y="50800"/>
                  </a:lnTo>
                  <a:lnTo>
                    <a:pt x="1092200" y="3703320"/>
                  </a:lnTo>
                  <a:lnTo>
                    <a:pt x="306324" y="3703320"/>
                  </a:lnTo>
                  <a:lnTo>
                    <a:pt x="306324" y="3716020"/>
                  </a:lnTo>
                  <a:lnTo>
                    <a:pt x="306324" y="3728720"/>
                  </a:lnTo>
                  <a:lnTo>
                    <a:pt x="1117473" y="3728720"/>
                  </a:lnTo>
                  <a:lnTo>
                    <a:pt x="1117473" y="3716020"/>
                  </a:lnTo>
                  <a:lnTo>
                    <a:pt x="1092200" y="3716020"/>
                  </a:lnTo>
                  <a:lnTo>
                    <a:pt x="1092200" y="3715842"/>
                  </a:lnTo>
                  <a:lnTo>
                    <a:pt x="1117473" y="3715842"/>
                  </a:lnTo>
                  <a:lnTo>
                    <a:pt x="1117473" y="3703142"/>
                  </a:lnTo>
                  <a:lnTo>
                    <a:pt x="1117473" y="50800"/>
                  </a:lnTo>
                  <a:lnTo>
                    <a:pt x="1117473" y="38100"/>
                  </a:lnTo>
                  <a:lnTo>
                    <a:pt x="1117473" y="25400"/>
                  </a:lnTo>
                  <a:close/>
                </a:path>
              </a:pathLst>
            </a:custGeom>
            <a:solidFill>
              <a:srgbClr val="000000"/>
            </a:solidFill>
          </p:spPr>
          <p:txBody>
            <a:bodyPr wrap="square" lIns="0" tIns="0" rIns="0" bIns="0" rtlCol="0"/>
            <a:lstStyle/>
            <a:p>
              <a:endParaRPr/>
            </a:p>
          </p:txBody>
        </p:sp>
        <p:sp>
          <p:nvSpPr>
            <p:cNvPr id="28" name="object 28"/>
            <p:cNvSpPr/>
            <p:nvPr/>
          </p:nvSpPr>
          <p:spPr>
            <a:xfrm>
              <a:off x="5228590" y="2850769"/>
              <a:ext cx="17780" cy="288925"/>
            </a:xfrm>
            <a:custGeom>
              <a:avLst/>
              <a:gdLst/>
              <a:ahLst/>
              <a:cxnLst/>
              <a:rect l="l" t="t" r="r" b="b"/>
              <a:pathLst>
                <a:path w="17779" h="288925">
                  <a:moveTo>
                    <a:pt x="17780" y="0"/>
                  </a:moveTo>
                  <a:lnTo>
                    <a:pt x="0" y="0"/>
                  </a:lnTo>
                  <a:lnTo>
                    <a:pt x="0" y="288416"/>
                  </a:lnTo>
                  <a:lnTo>
                    <a:pt x="17780" y="288416"/>
                  </a:lnTo>
                  <a:lnTo>
                    <a:pt x="17780" y="0"/>
                  </a:lnTo>
                  <a:close/>
                </a:path>
              </a:pathLst>
            </a:custGeom>
            <a:solidFill>
              <a:srgbClr val="44536A"/>
            </a:solidFill>
          </p:spPr>
          <p:txBody>
            <a:bodyPr wrap="square" lIns="0" tIns="0" rIns="0" bIns="0" rtlCol="0"/>
            <a:lstStyle/>
            <a:p>
              <a:endParaRPr/>
            </a:p>
          </p:txBody>
        </p:sp>
        <p:pic>
          <p:nvPicPr>
            <p:cNvPr id="29" name="object 29"/>
            <p:cNvPicPr/>
            <p:nvPr/>
          </p:nvPicPr>
          <p:blipFill>
            <a:blip r:embed="rId5" cstate="print"/>
            <a:stretch>
              <a:fillRect/>
            </a:stretch>
          </p:blipFill>
          <p:spPr>
            <a:xfrm>
              <a:off x="5201920" y="2773680"/>
              <a:ext cx="71119" cy="77089"/>
            </a:xfrm>
            <a:prstGeom prst="rect">
              <a:avLst/>
            </a:prstGeom>
          </p:spPr>
        </p:pic>
      </p:grpSp>
      <p:grpSp>
        <p:nvGrpSpPr>
          <p:cNvPr id="30" name="object 30"/>
          <p:cNvGrpSpPr/>
          <p:nvPr/>
        </p:nvGrpSpPr>
        <p:grpSpPr>
          <a:xfrm>
            <a:off x="9215119" y="3312159"/>
            <a:ext cx="2844800" cy="2641600"/>
            <a:chOff x="9215119" y="3312159"/>
            <a:chExt cx="2844800" cy="2641600"/>
          </a:xfrm>
        </p:grpSpPr>
        <p:pic>
          <p:nvPicPr>
            <p:cNvPr id="31" name="object 31"/>
            <p:cNvPicPr/>
            <p:nvPr/>
          </p:nvPicPr>
          <p:blipFill>
            <a:blip r:embed="rId6" cstate="print"/>
            <a:stretch>
              <a:fillRect/>
            </a:stretch>
          </p:blipFill>
          <p:spPr>
            <a:xfrm>
              <a:off x="9215119" y="4053839"/>
              <a:ext cx="2844800" cy="1899920"/>
            </a:xfrm>
            <a:prstGeom prst="rect">
              <a:avLst/>
            </a:prstGeom>
          </p:spPr>
        </p:pic>
        <p:sp>
          <p:nvSpPr>
            <p:cNvPr id="32" name="object 32"/>
            <p:cNvSpPr/>
            <p:nvPr/>
          </p:nvSpPr>
          <p:spPr>
            <a:xfrm>
              <a:off x="10596880" y="3312159"/>
              <a:ext cx="81280" cy="741680"/>
            </a:xfrm>
            <a:custGeom>
              <a:avLst/>
              <a:gdLst/>
              <a:ahLst/>
              <a:cxnLst/>
              <a:rect l="l" t="t" r="r" b="b"/>
              <a:pathLst>
                <a:path w="81279" h="741679">
                  <a:moveTo>
                    <a:pt x="81280" y="76073"/>
                  </a:moveTo>
                  <a:lnTo>
                    <a:pt x="74549" y="63373"/>
                  </a:lnTo>
                  <a:lnTo>
                    <a:pt x="40640" y="0"/>
                  </a:lnTo>
                  <a:lnTo>
                    <a:pt x="0" y="76073"/>
                  </a:lnTo>
                  <a:lnTo>
                    <a:pt x="30480" y="76073"/>
                  </a:lnTo>
                  <a:lnTo>
                    <a:pt x="30480" y="741299"/>
                  </a:lnTo>
                  <a:lnTo>
                    <a:pt x="50800" y="741299"/>
                  </a:lnTo>
                  <a:lnTo>
                    <a:pt x="50800" y="76073"/>
                  </a:lnTo>
                  <a:lnTo>
                    <a:pt x="81280" y="76073"/>
                  </a:lnTo>
                  <a:close/>
                </a:path>
              </a:pathLst>
            </a:custGeom>
            <a:solidFill>
              <a:srgbClr val="44536A"/>
            </a:solidFill>
          </p:spPr>
          <p:txBody>
            <a:bodyPr wrap="square" lIns="0" tIns="0" rIns="0" bIns="0" rtlCol="0"/>
            <a:lstStyle/>
            <a:p>
              <a:endParaRPr/>
            </a:p>
          </p:txBody>
        </p:sp>
      </p:grpSp>
      <p:sp>
        <p:nvSpPr>
          <p:cNvPr id="33" name="object 33"/>
          <p:cNvSpPr txBox="1"/>
          <p:nvPr/>
        </p:nvSpPr>
        <p:spPr>
          <a:xfrm>
            <a:off x="1073785" y="1812289"/>
            <a:ext cx="2615565"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Does</a:t>
            </a:r>
            <a:r>
              <a:rPr sz="2400" spc="-40" dirty="0">
                <a:latin typeface="Calibri"/>
                <a:cs typeface="Calibri"/>
              </a:rPr>
              <a:t> </a:t>
            </a:r>
            <a:r>
              <a:rPr sz="2400" dirty="0">
                <a:latin typeface="Calibri"/>
                <a:cs typeface="Calibri"/>
              </a:rPr>
              <a:t>not</a:t>
            </a:r>
            <a:r>
              <a:rPr sz="2400" spc="-60" dirty="0">
                <a:latin typeface="Calibri"/>
                <a:cs typeface="Calibri"/>
              </a:rPr>
              <a:t> </a:t>
            </a:r>
            <a:r>
              <a:rPr sz="2400" dirty="0">
                <a:latin typeface="Calibri"/>
                <a:cs typeface="Calibri"/>
              </a:rPr>
              <a:t>use</a:t>
            </a:r>
            <a:r>
              <a:rPr sz="2400" spc="35" dirty="0">
                <a:latin typeface="Calibri"/>
                <a:cs typeface="Calibri"/>
              </a:rPr>
              <a:t> </a:t>
            </a:r>
            <a:r>
              <a:rPr sz="2400" spc="-25" dirty="0">
                <a:latin typeface="Calibri"/>
                <a:cs typeface="Calibri"/>
              </a:rPr>
              <a:t>any</a:t>
            </a:r>
            <a:endParaRPr sz="2400">
              <a:latin typeface="Calibri"/>
              <a:cs typeface="Calibri"/>
            </a:endParaRPr>
          </a:p>
          <a:p>
            <a:pPr marL="12700">
              <a:lnSpc>
                <a:spcPct val="100000"/>
              </a:lnSpc>
              <a:spcBef>
                <a:spcPts val="85"/>
              </a:spcBef>
            </a:pPr>
            <a:r>
              <a:rPr sz="2400" dirty="0">
                <a:latin typeface="Calibri"/>
                <a:cs typeface="Calibri"/>
              </a:rPr>
              <a:t>labels!</a:t>
            </a:r>
            <a:r>
              <a:rPr sz="2400" spc="-80" dirty="0">
                <a:latin typeface="Calibri"/>
                <a:cs typeface="Calibri"/>
              </a:rPr>
              <a:t> </a:t>
            </a:r>
            <a:r>
              <a:rPr sz="2400" dirty="0">
                <a:latin typeface="Calibri"/>
                <a:cs typeface="Calibri"/>
              </a:rPr>
              <a:t>Just</a:t>
            </a:r>
            <a:r>
              <a:rPr sz="2400" spc="-220" dirty="0">
                <a:latin typeface="Calibri"/>
                <a:cs typeface="Calibri"/>
              </a:rPr>
              <a:t> </a:t>
            </a:r>
            <a:r>
              <a:rPr sz="2400" dirty="0">
                <a:latin typeface="Calibri"/>
                <a:cs typeface="Calibri"/>
              </a:rPr>
              <a:t>raw</a:t>
            </a:r>
            <a:r>
              <a:rPr sz="2400" spc="25" dirty="0">
                <a:latin typeface="Calibri"/>
                <a:cs typeface="Calibri"/>
              </a:rPr>
              <a:t> </a:t>
            </a:r>
            <a:r>
              <a:rPr sz="2400" spc="-20" dirty="0">
                <a:latin typeface="Calibri"/>
                <a:cs typeface="Calibri"/>
              </a:rPr>
              <a:t>data!</a:t>
            </a:r>
            <a:endParaRPr sz="2400">
              <a:latin typeface="Calibri"/>
              <a:cs typeface="Calibri"/>
            </a:endParaRPr>
          </a:p>
        </p:txBody>
      </p:sp>
      <p:grpSp>
        <p:nvGrpSpPr>
          <p:cNvPr id="34" name="object 34"/>
          <p:cNvGrpSpPr/>
          <p:nvPr/>
        </p:nvGrpSpPr>
        <p:grpSpPr>
          <a:xfrm>
            <a:off x="9215119" y="670559"/>
            <a:ext cx="2783840" cy="2580640"/>
            <a:chOff x="9215119" y="670559"/>
            <a:chExt cx="2783840" cy="2580640"/>
          </a:xfrm>
        </p:grpSpPr>
        <p:pic>
          <p:nvPicPr>
            <p:cNvPr id="35" name="object 35"/>
            <p:cNvPicPr/>
            <p:nvPr/>
          </p:nvPicPr>
          <p:blipFill>
            <a:blip r:embed="rId7" cstate="print"/>
            <a:stretch>
              <a:fillRect/>
            </a:stretch>
          </p:blipFill>
          <p:spPr>
            <a:xfrm>
              <a:off x="9215119" y="670559"/>
              <a:ext cx="2783839" cy="1859280"/>
            </a:xfrm>
            <a:prstGeom prst="rect">
              <a:avLst/>
            </a:prstGeom>
          </p:spPr>
        </p:pic>
        <p:sp>
          <p:nvSpPr>
            <p:cNvPr id="36" name="object 36"/>
            <p:cNvSpPr/>
            <p:nvPr/>
          </p:nvSpPr>
          <p:spPr>
            <a:xfrm>
              <a:off x="10586720" y="2529839"/>
              <a:ext cx="81280" cy="721360"/>
            </a:xfrm>
            <a:custGeom>
              <a:avLst/>
              <a:gdLst/>
              <a:ahLst/>
              <a:cxnLst/>
              <a:rect l="l" t="t" r="r" b="b"/>
              <a:pathLst>
                <a:path w="81279" h="721360">
                  <a:moveTo>
                    <a:pt x="81280" y="76708"/>
                  </a:moveTo>
                  <a:lnTo>
                    <a:pt x="74549" y="64008"/>
                  </a:lnTo>
                  <a:lnTo>
                    <a:pt x="40640" y="0"/>
                  </a:lnTo>
                  <a:lnTo>
                    <a:pt x="0" y="76708"/>
                  </a:lnTo>
                  <a:lnTo>
                    <a:pt x="30480" y="76708"/>
                  </a:lnTo>
                  <a:lnTo>
                    <a:pt x="30480" y="720852"/>
                  </a:lnTo>
                  <a:lnTo>
                    <a:pt x="50800" y="720852"/>
                  </a:lnTo>
                  <a:lnTo>
                    <a:pt x="50800" y="76708"/>
                  </a:lnTo>
                  <a:lnTo>
                    <a:pt x="81280" y="76708"/>
                  </a:lnTo>
                  <a:close/>
                </a:path>
              </a:pathLst>
            </a:custGeom>
            <a:solidFill>
              <a:srgbClr val="44536A"/>
            </a:solidFill>
          </p:spPr>
          <p:txBody>
            <a:bodyPr wrap="square" lIns="0" tIns="0" rIns="0" bIns="0" rtlCol="0"/>
            <a:lstStyle/>
            <a:p>
              <a:endParaRPr/>
            </a:p>
          </p:txBody>
        </p:sp>
      </p:grpSp>
      <p:sp>
        <p:nvSpPr>
          <p:cNvPr id="37" name="object 37"/>
          <p:cNvSpPr txBox="1"/>
          <p:nvPr/>
        </p:nvSpPr>
        <p:spPr>
          <a:xfrm>
            <a:off x="9392919" y="223456"/>
            <a:ext cx="241998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Reconstructed</a:t>
            </a:r>
            <a:r>
              <a:rPr sz="2400" spc="-125" dirty="0">
                <a:latin typeface="Calibri"/>
                <a:cs typeface="Calibri"/>
              </a:rPr>
              <a:t> </a:t>
            </a:r>
            <a:r>
              <a:rPr sz="2400" spc="-20" dirty="0">
                <a:latin typeface="Calibri"/>
                <a:cs typeface="Calibri"/>
              </a:rPr>
              <a:t>data</a:t>
            </a:r>
            <a:endParaRPr sz="2400">
              <a:latin typeface="Calibri"/>
              <a:cs typeface="Calibri"/>
            </a:endParaRPr>
          </a:p>
        </p:txBody>
      </p:sp>
      <p:sp>
        <p:nvSpPr>
          <p:cNvPr id="38" name="object 38"/>
          <p:cNvSpPr txBox="1"/>
          <p:nvPr/>
        </p:nvSpPr>
        <p:spPr>
          <a:xfrm>
            <a:off x="2406395" y="5688329"/>
            <a:ext cx="13011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
        <p:nvSpPr>
          <p:cNvPr id="39" name="object 39"/>
          <p:cNvSpPr txBox="1"/>
          <p:nvPr/>
        </p:nvSpPr>
        <p:spPr>
          <a:xfrm>
            <a:off x="9989184" y="5902007"/>
            <a:ext cx="132143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65" dirty="0">
                <a:latin typeface="Calibri"/>
                <a:cs typeface="Calibri"/>
              </a:rPr>
              <a:t> </a:t>
            </a:r>
            <a:r>
              <a:rPr sz="2400" spc="-20" dirty="0">
                <a:latin typeface="Calibri"/>
                <a:cs typeface="Calibri"/>
              </a:rPr>
              <a:t>Data</a:t>
            </a:r>
            <a:endParaRPr sz="2400">
              <a:latin typeface="Calibri"/>
              <a:cs typeface="Calibri"/>
            </a:endParaRPr>
          </a:p>
        </p:txBody>
      </p:sp>
      <p:sp>
        <p:nvSpPr>
          <p:cNvPr id="40" name="object 40"/>
          <p:cNvSpPr txBox="1"/>
          <p:nvPr/>
        </p:nvSpPr>
        <p:spPr>
          <a:xfrm>
            <a:off x="8659876" y="2503741"/>
            <a:ext cx="1689735" cy="15214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Decoder:</a:t>
            </a:r>
            <a:endParaRPr sz="2400">
              <a:latin typeface="Calibri"/>
              <a:cs typeface="Calibri"/>
            </a:endParaRPr>
          </a:p>
          <a:p>
            <a:pPr marL="12700">
              <a:lnSpc>
                <a:spcPct val="100000"/>
              </a:lnSpc>
              <a:spcBef>
                <a:spcPts val="5"/>
              </a:spcBef>
            </a:pPr>
            <a:r>
              <a:rPr sz="2400" dirty="0">
                <a:latin typeface="Calibri"/>
                <a:cs typeface="Calibri"/>
              </a:rPr>
              <a:t>4</a:t>
            </a:r>
            <a:r>
              <a:rPr sz="2400" spc="-70" dirty="0">
                <a:latin typeface="Calibri"/>
                <a:cs typeface="Calibri"/>
              </a:rPr>
              <a:t> </a:t>
            </a:r>
            <a:r>
              <a:rPr sz="2400" dirty="0">
                <a:latin typeface="Calibri"/>
                <a:cs typeface="Calibri"/>
              </a:rPr>
              <a:t>tconv</a:t>
            </a:r>
            <a:r>
              <a:rPr sz="2400" spc="-165" dirty="0">
                <a:latin typeface="Calibri"/>
                <a:cs typeface="Calibri"/>
              </a:rPr>
              <a:t> </a:t>
            </a:r>
            <a:r>
              <a:rPr sz="2400" spc="-25" dirty="0">
                <a:latin typeface="Calibri"/>
                <a:cs typeface="Calibri"/>
              </a:rPr>
              <a:t>layers</a:t>
            </a:r>
            <a:endParaRPr sz="2400">
              <a:latin typeface="Calibri"/>
              <a:cs typeface="Calibri"/>
            </a:endParaRPr>
          </a:p>
          <a:p>
            <a:pPr marL="12700">
              <a:lnSpc>
                <a:spcPct val="100000"/>
              </a:lnSpc>
              <a:spcBef>
                <a:spcPts val="245"/>
              </a:spcBef>
            </a:pPr>
            <a:r>
              <a:rPr sz="2400" spc="-10" dirty="0">
                <a:latin typeface="Calibri"/>
                <a:cs typeface="Calibri"/>
              </a:rPr>
              <a:t>Encoder:</a:t>
            </a:r>
            <a:endParaRPr sz="2400">
              <a:latin typeface="Calibri"/>
              <a:cs typeface="Calibri"/>
            </a:endParaRPr>
          </a:p>
          <a:p>
            <a:pPr marL="12700">
              <a:lnSpc>
                <a:spcPct val="100000"/>
              </a:lnSpc>
              <a:spcBef>
                <a:spcPts val="5"/>
              </a:spcBef>
            </a:pPr>
            <a:r>
              <a:rPr sz="2400" dirty="0">
                <a:latin typeface="Calibri"/>
                <a:cs typeface="Calibri"/>
              </a:rPr>
              <a:t>4</a:t>
            </a:r>
            <a:r>
              <a:rPr sz="2400" spc="-60" dirty="0">
                <a:latin typeface="Calibri"/>
                <a:cs typeface="Calibri"/>
              </a:rPr>
              <a:t> </a:t>
            </a:r>
            <a:r>
              <a:rPr sz="2400" dirty="0">
                <a:latin typeface="Calibri"/>
                <a:cs typeface="Calibri"/>
              </a:rPr>
              <a:t>conv</a:t>
            </a:r>
            <a:r>
              <a:rPr sz="2400" spc="-75" dirty="0">
                <a:latin typeface="Calibri"/>
                <a:cs typeface="Calibri"/>
              </a:rPr>
              <a:t> </a:t>
            </a:r>
            <a:r>
              <a:rPr sz="2400" spc="-10" dirty="0">
                <a:latin typeface="Calibri"/>
                <a:cs typeface="Calibri"/>
              </a:rPr>
              <a:t>layers</a:t>
            </a:r>
            <a:endParaRPr sz="24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5610860" cy="1369060"/>
          </a:xfrm>
          <a:prstGeom prst="rect">
            <a:avLst/>
          </a:prstGeom>
        </p:spPr>
        <p:txBody>
          <a:bodyPr vert="horz" wrap="square" lIns="0" tIns="13335" rIns="0" bIns="0" rtlCol="0">
            <a:spAutoFit/>
          </a:bodyPr>
          <a:lstStyle/>
          <a:p>
            <a:pPr marL="12700" marR="5080">
              <a:lnSpc>
                <a:spcPct val="100000"/>
              </a:lnSpc>
              <a:spcBef>
                <a:spcPts val="105"/>
              </a:spcBef>
            </a:pPr>
            <a:r>
              <a:rPr spc="-65" dirty="0"/>
              <a:t>(Regular,</a:t>
            </a:r>
            <a:r>
              <a:rPr spc="-340" dirty="0"/>
              <a:t> </a:t>
            </a:r>
            <a:r>
              <a:rPr dirty="0"/>
              <a:t>non-</a:t>
            </a:r>
            <a:r>
              <a:rPr spc="-10" dirty="0"/>
              <a:t>variational) Autoencoders</a:t>
            </a:r>
          </a:p>
        </p:txBody>
      </p:sp>
      <p:grpSp>
        <p:nvGrpSpPr>
          <p:cNvPr id="3" name="object 3"/>
          <p:cNvGrpSpPr/>
          <p:nvPr/>
        </p:nvGrpSpPr>
        <p:grpSpPr>
          <a:xfrm>
            <a:off x="3881120" y="2204720"/>
            <a:ext cx="3515360" cy="3931920"/>
            <a:chOff x="3881120" y="2204720"/>
            <a:chExt cx="3515360" cy="3931920"/>
          </a:xfrm>
        </p:grpSpPr>
        <p:sp>
          <p:nvSpPr>
            <p:cNvPr id="4" name="object 4"/>
            <p:cNvSpPr/>
            <p:nvPr/>
          </p:nvSpPr>
          <p:spPr>
            <a:xfrm>
              <a:off x="3881120" y="5720079"/>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5" name="object 5"/>
            <p:cNvSpPr/>
            <p:nvPr/>
          </p:nvSpPr>
          <p:spPr>
            <a:xfrm>
              <a:off x="3886200" y="5725160"/>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5">
              <a:solidFill>
                <a:srgbClr val="44536A"/>
              </a:solidFill>
            </a:ln>
          </p:spPr>
          <p:txBody>
            <a:bodyPr wrap="square" lIns="0" tIns="0" rIns="0" bIns="0" rtlCol="0"/>
            <a:lstStyle/>
            <a:p>
              <a:endParaRPr/>
            </a:p>
          </p:txBody>
        </p:sp>
        <p:sp>
          <p:nvSpPr>
            <p:cNvPr id="6" name="object 6"/>
            <p:cNvSpPr/>
            <p:nvPr/>
          </p:nvSpPr>
          <p:spPr>
            <a:xfrm>
              <a:off x="4429760" y="4429709"/>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7" name="object 7"/>
            <p:cNvSpPr/>
            <p:nvPr/>
          </p:nvSpPr>
          <p:spPr>
            <a:xfrm>
              <a:off x="4434840" y="4434789"/>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8" name="object 8"/>
            <p:cNvSpPr/>
            <p:nvPr/>
          </p:nvSpPr>
          <p:spPr>
            <a:xfrm>
              <a:off x="5201920" y="3555999"/>
              <a:ext cx="70485" cy="2164080"/>
            </a:xfrm>
            <a:custGeom>
              <a:avLst/>
              <a:gdLst/>
              <a:ahLst/>
              <a:cxnLst/>
              <a:rect l="l" t="t" r="r" b="b"/>
              <a:pathLst>
                <a:path w="70485" h="2164079">
                  <a:moveTo>
                    <a:pt x="70485" y="1367409"/>
                  </a:moveTo>
                  <a:lnTo>
                    <a:pt x="35306" y="1291082"/>
                  </a:lnTo>
                  <a:lnTo>
                    <a:pt x="0" y="1367409"/>
                  </a:lnTo>
                  <a:lnTo>
                    <a:pt x="26416" y="1367409"/>
                  </a:lnTo>
                  <a:lnTo>
                    <a:pt x="26416" y="2163775"/>
                  </a:lnTo>
                  <a:lnTo>
                    <a:pt x="44069" y="2163775"/>
                  </a:lnTo>
                  <a:lnTo>
                    <a:pt x="44069" y="1367409"/>
                  </a:lnTo>
                  <a:lnTo>
                    <a:pt x="70485" y="1367409"/>
                  </a:lnTo>
                  <a:close/>
                </a:path>
                <a:path w="70485" h="2164079">
                  <a:moveTo>
                    <a:pt x="70485" y="76454"/>
                  </a:moveTo>
                  <a:lnTo>
                    <a:pt x="35306" y="0"/>
                  </a:lnTo>
                  <a:lnTo>
                    <a:pt x="0" y="76454"/>
                  </a:lnTo>
                  <a:lnTo>
                    <a:pt x="26416" y="76454"/>
                  </a:lnTo>
                  <a:lnTo>
                    <a:pt x="26416" y="872744"/>
                  </a:lnTo>
                  <a:lnTo>
                    <a:pt x="44069" y="872744"/>
                  </a:lnTo>
                  <a:lnTo>
                    <a:pt x="44069" y="76454"/>
                  </a:lnTo>
                  <a:lnTo>
                    <a:pt x="70485" y="76454"/>
                  </a:lnTo>
                  <a:close/>
                </a:path>
              </a:pathLst>
            </a:custGeom>
            <a:solidFill>
              <a:srgbClr val="44536A"/>
            </a:solidFill>
          </p:spPr>
          <p:txBody>
            <a:bodyPr wrap="square" lIns="0" tIns="0" rIns="0" bIns="0" rtlCol="0"/>
            <a:lstStyle/>
            <a:p>
              <a:endParaRPr/>
            </a:p>
          </p:txBody>
        </p:sp>
        <p:sp>
          <p:nvSpPr>
            <p:cNvPr id="9" name="object 9"/>
            <p:cNvSpPr/>
            <p:nvPr/>
          </p:nvSpPr>
          <p:spPr>
            <a:xfrm>
              <a:off x="3881120" y="3139376"/>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10" name="object 10"/>
            <p:cNvSpPr/>
            <p:nvPr/>
          </p:nvSpPr>
          <p:spPr>
            <a:xfrm>
              <a:off x="3886200" y="3144456"/>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4">
              <a:solidFill>
                <a:srgbClr val="44536A"/>
              </a:solidFill>
            </a:ln>
          </p:spPr>
          <p:txBody>
            <a:bodyPr wrap="square" lIns="0" tIns="0" rIns="0" bIns="0" rtlCol="0"/>
            <a:lstStyle/>
            <a:p>
              <a:endParaRPr/>
            </a:p>
          </p:txBody>
        </p:sp>
        <p:pic>
          <p:nvPicPr>
            <p:cNvPr id="11" name="object 11"/>
            <p:cNvPicPr/>
            <p:nvPr/>
          </p:nvPicPr>
          <p:blipFill>
            <a:blip r:embed="rId2" cstate="print"/>
            <a:stretch>
              <a:fillRect/>
            </a:stretch>
          </p:blipFill>
          <p:spPr>
            <a:xfrm>
              <a:off x="5110480" y="5821679"/>
              <a:ext cx="233679" cy="213359"/>
            </a:xfrm>
            <a:prstGeom prst="rect">
              <a:avLst/>
            </a:prstGeom>
          </p:spPr>
        </p:pic>
        <p:pic>
          <p:nvPicPr>
            <p:cNvPr id="12" name="object 12"/>
            <p:cNvPicPr/>
            <p:nvPr/>
          </p:nvPicPr>
          <p:blipFill>
            <a:blip r:embed="rId3" cstate="print"/>
            <a:stretch>
              <a:fillRect/>
            </a:stretch>
          </p:blipFill>
          <p:spPr>
            <a:xfrm>
              <a:off x="5110480" y="4521200"/>
              <a:ext cx="233679" cy="243839"/>
            </a:xfrm>
            <a:prstGeom prst="rect">
              <a:avLst/>
            </a:prstGeom>
          </p:spPr>
        </p:pic>
        <p:pic>
          <p:nvPicPr>
            <p:cNvPr id="13" name="object 13"/>
            <p:cNvPicPr/>
            <p:nvPr/>
          </p:nvPicPr>
          <p:blipFill>
            <a:blip r:embed="rId4" cstate="print"/>
            <a:stretch>
              <a:fillRect/>
            </a:stretch>
          </p:blipFill>
          <p:spPr>
            <a:xfrm>
              <a:off x="5120640" y="3169920"/>
              <a:ext cx="223520" cy="314960"/>
            </a:xfrm>
            <a:prstGeom prst="rect">
              <a:avLst/>
            </a:prstGeom>
          </p:spPr>
        </p:pic>
        <p:sp>
          <p:nvSpPr>
            <p:cNvPr id="14" name="object 14"/>
            <p:cNvSpPr/>
            <p:nvPr/>
          </p:nvSpPr>
          <p:spPr>
            <a:xfrm>
              <a:off x="6278880" y="2204719"/>
              <a:ext cx="1117600" cy="3728720"/>
            </a:xfrm>
            <a:custGeom>
              <a:avLst/>
              <a:gdLst/>
              <a:ahLst/>
              <a:cxnLst/>
              <a:rect l="l" t="t" r="r" b="b"/>
              <a:pathLst>
                <a:path w="1117600" h="3728720">
                  <a:moveTo>
                    <a:pt x="75946" y="0"/>
                  </a:moveTo>
                  <a:lnTo>
                    <a:pt x="0" y="38100"/>
                  </a:lnTo>
                  <a:lnTo>
                    <a:pt x="75946" y="76200"/>
                  </a:lnTo>
                  <a:lnTo>
                    <a:pt x="75946" y="50800"/>
                  </a:lnTo>
                  <a:lnTo>
                    <a:pt x="75895" y="25400"/>
                  </a:lnTo>
                  <a:lnTo>
                    <a:pt x="75946" y="0"/>
                  </a:lnTo>
                  <a:close/>
                </a:path>
                <a:path w="1117600" h="3728720">
                  <a:moveTo>
                    <a:pt x="1117473" y="25400"/>
                  </a:moveTo>
                  <a:lnTo>
                    <a:pt x="75946" y="25400"/>
                  </a:lnTo>
                  <a:lnTo>
                    <a:pt x="75946" y="38100"/>
                  </a:lnTo>
                  <a:lnTo>
                    <a:pt x="75946" y="50800"/>
                  </a:lnTo>
                  <a:lnTo>
                    <a:pt x="1092200" y="50800"/>
                  </a:lnTo>
                  <a:lnTo>
                    <a:pt x="1092200" y="3703320"/>
                  </a:lnTo>
                  <a:lnTo>
                    <a:pt x="306324" y="3703320"/>
                  </a:lnTo>
                  <a:lnTo>
                    <a:pt x="306324" y="3716020"/>
                  </a:lnTo>
                  <a:lnTo>
                    <a:pt x="306324" y="3728720"/>
                  </a:lnTo>
                  <a:lnTo>
                    <a:pt x="1117473" y="3728720"/>
                  </a:lnTo>
                  <a:lnTo>
                    <a:pt x="1117473" y="3716020"/>
                  </a:lnTo>
                  <a:lnTo>
                    <a:pt x="1092200" y="3716020"/>
                  </a:lnTo>
                  <a:lnTo>
                    <a:pt x="1092200" y="3715842"/>
                  </a:lnTo>
                  <a:lnTo>
                    <a:pt x="1117473" y="3715842"/>
                  </a:lnTo>
                  <a:lnTo>
                    <a:pt x="1117473" y="3703142"/>
                  </a:lnTo>
                  <a:lnTo>
                    <a:pt x="1117473" y="50800"/>
                  </a:lnTo>
                  <a:lnTo>
                    <a:pt x="1117473" y="38100"/>
                  </a:lnTo>
                  <a:lnTo>
                    <a:pt x="1117473" y="25400"/>
                  </a:lnTo>
                  <a:close/>
                </a:path>
              </a:pathLst>
            </a:custGeom>
            <a:solidFill>
              <a:srgbClr val="000000"/>
            </a:solidFill>
          </p:spPr>
          <p:txBody>
            <a:bodyPr wrap="square" lIns="0" tIns="0" rIns="0" bIns="0" rtlCol="0"/>
            <a:lstStyle/>
            <a:p>
              <a:endParaRPr/>
            </a:p>
          </p:txBody>
        </p:sp>
        <p:sp>
          <p:nvSpPr>
            <p:cNvPr id="15" name="object 15"/>
            <p:cNvSpPr/>
            <p:nvPr/>
          </p:nvSpPr>
          <p:spPr>
            <a:xfrm>
              <a:off x="5228590" y="2850769"/>
              <a:ext cx="17780" cy="288925"/>
            </a:xfrm>
            <a:custGeom>
              <a:avLst/>
              <a:gdLst/>
              <a:ahLst/>
              <a:cxnLst/>
              <a:rect l="l" t="t" r="r" b="b"/>
              <a:pathLst>
                <a:path w="17779" h="288925">
                  <a:moveTo>
                    <a:pt x="17780" y="0"/>
                  </a:moveTo>
                  <a:lnTo>
                    <a:pt x="0" y="0"/>
                  </a:lnTo>
                  <a:lnTo>
                    <a:pt x="0" y="288416"/>
                  </a:lnTo>
                  <a:lnTo>
                    <a:pt x="17780" y="288416"/>
                  </a:lnTo>
                  <a:lnTo>
                    <a:pt x="17780" y="0"/>
                  </a:lnTo>
                  <a:close/>
                </a:path>
              </a:pathLst>
            </a:custGeom>
            <a:solidFill>
              <a:srgbClr val="44536A"/>
            </a:solidFill>
          </p:spPr>
          <p:txBody>
            <a:bodyPr wrap="square" lIns="0" tIns="0" rIns="0" bIns="0" rtlCol="0"/>
            <a:lstStyle/>
            <a:p>
              <a:endParaRPr/>
            </a:p>
          </p:txBody>
        </p:sp>
        <p:pic>
          <p:nvPicPr>
            <p:cNvPr id="16" name="object 16"/>
            <p:cNvPicPr/>
            <p:nvPr/>
          </p:nvPicPr>
          <p:blipFill>
            <a:blip r:embed="rId5" cstate="print"/>
            <a:stretch>
              <a:fillRect/>
            </a:stretch>
          </p:blipFill>
          <p:spPr>
            <a:xfrm>
              <a:off x="5201920" y="2773680"/>
              <a:ext cx="71119" cy="77089"/>
            </a:xfrm>
            <a:prstGeom prst="rect">
              <a:avLst/>
            </a:prstGeom>
          </p:spPr>
        </p:pic>
        <p:sp>
          <p:nvSpPr>
            <p:cNvPr id="17" name="object 17"/>
            <p:cNvSpPr/>
            <p:nvPr/>
          </p:nvSpPr>
          <p:spPr>
            <a:xfrm>
              <a:off x="4318000" y="2255545"/>
              <a:ext cx="1595120" cy="467359"/>
            </a:xfrm>
            <a:custGeom>
              <a:avLst/>
              <a:gdLst/>
              <a:ahLst/>
              <a:cxnLst/>
              <a:rect l="l" t="t" r="r" b="b"/>
              <a:pathLst>
                <a:path w="1595120" h="467360">
                  <a:moveTo>
                    <a:pt x="40068" y="0"/>
                  </a:moveTo>
                  <a:lnTo>
                    <a:pt x="0" y="0"/>
                  </a:lnTo>
                  <a:lnTo>
                    <a:pt x="0" y="467334"/>
                  </a:lnTo>
                  <a:lnTo>
                    <a:pt x="40068" y="467334"/>
                  </a:lnTo>
                  <a:lnTo>
                    <a:pt x="40068" y="0"/>
                  </a:lnTo>
                  <a:close/>
                </a:path>
                <a:path w="1595120" h="467360">
                  <a:moveTo>
                    <a:pt x="151828" y="0"/>
                  </a:moveTo>
                  <a:lnTo>
                    <a:pt x="111760" y="0"/>
                  </a:lnTo>
                  <a:lnTo>
                    <a:pt x="111760" y="467334"/>
                  </a:lnTo>
                  <a:lnTo>
                    <a:pt x="151828" y="467334"/>
                  </a:lnTo>
                  <a:lnTo>
                    <a:pt x="151828" y="0"/>
                  </a:lnTo>
                  <a:close/>
                </a:path>
                <a:path w="1595120" h="467360">
                  <a:moveTo>
                    <a:pt x="1482928" y="0"/>
                  </a:moveTo>
                  <a:lnTo>
                    <a:pt x="1452880" y="0"/>
                  </a:lnTo>
                  <a:lnTo>
                    <a:pt x="1452880" y="467334"/>
                  </a:lnTo>
                  <a:lnTo>
                    <a:pt x="1482928" y="467334"/>
                  </a:lnTo>
                  <a:lnTo>
                    <a:pt x="1482928" y="0"/>
                  </a:lnTo>
                  <a:close/>
                </a:path>
                <a:path w="1595120" h="467360">
                  <a:moveTo>
                    <a:pt x="1594548" y="0"/>
                  </a:moveTo>
                  <a:lnTo>
                    <a:pt x="1554480" y="0"/>
                  </a:lnTo>
                  <a:lnTo>
                    <a:pt x="1554480" y="467334"/>
                  </a:lnTo>
                  <a:lnTo>
                    <a:pt x="1594548" y="467334"/>
                  </a:lnTo>
                  <a:lnTo>
                    <a:pt x="1594548"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5753734" y="5042915"/>
            <a:ext cx="105473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Encoder</a:t>
            </a:r>
            <a:endParaRPr sz="2400">
              <a:latin typeface="Calibri"/>
              <a:cs typeface="Calibri"/>
            </a:endParaRPr>
          </a:p>
        </p:txBody>
      </p:sp>
      <p:sp>
        <p:nvSpPr>
          <p:cNvPr id="19" name="object 19"/>
          <p:cNvSpPr txBox="1"/>
          <p:nvPr/>
        </p:nvSpPr>
        <p:spPr>
          <a:xfrm>
            <a:off x="3175635" y="4402391"/>
            <a:ext cx="109918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Features</a:t>
            </a:r>
            <a:endParaRPr sz="2400">
              <a:latin typeface="Calibri"/>
              <a:cs typeface="Calibri"/>
            </a:endParaRPr>
          </a:p>
        </p:txBody>
      </p:sp>
      <p:sp>
        <p:nvSpPr>
          <p:cNvPr id="20" name="object 20"/>
          <p:cNvSpPr txBox="1"/>
          <p:nvPr/>
        </p:nvSpPr>
        <p:spPr>
          <a:xfrm>
            <a:off x="5753734" y="3749103"/>
            <a:ext cx="107569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Decoder</a:t>
            </a:r>
            <a:endParaRPr sz="2400">
              <a:latin typeface="Calibri"/>
              <a:cs typeface="Calibri"/>
            </a:endParaRPr>
          </a:p>
        </p:txBody>
      </p:sp>
      <p:sp>
        <p:nvSpPr>
          <p:cNvPr id="21" name="object 21"/>
          <p:cNvSpPr txBox="1"/>
          <p:nvPr/>
        </p:nvSpPr>
        <p:spPr>
          <a:xfrm>
            <a:off x="651827" y="1175956"/>
            <a:ext cx="6965950" cy="391795"/>
          </a:xfrm>
          <a:prstGeom prst="rect">
            <a:avLst/>
          </a:prstGeom>
        </p:spPr>
        <p:txBody>
          <a:bodyPr vert="horz" wrap="square" lIns="0" tIns="12700" rIns="0" bIns="0" rtlCol="0">
            <a:spAutoFit/>
          </a:bodyPr>
          <a:lstStyle/>
          <a:p>
            <a:pPr marL="12700">
              <a:lnSpc>
                <a:spcPct val="100000"/>
              </a:lnSpc>
              <a:spcBef>
                <a:spcPts val="100"/>
              </a:spcBef>
            </a:pPr>
            <a:r>
              <a:rPr sz="2400" b="1" dirty="0">
                <a:latin typeface="Calibri"/>
                <a:cs typeface="Calibri"/>
              </a:rPr>
              <a:t>Loss</a:t>
            </a:r>
            <a:r>
              <a:rPr sz="2400" dirty="0">
                <a:latin typeface="Calibri"/>
                <a:cs typeface="Calibri"/>
              </a:rPr>
              <a:t>:</a:t>
            </a:r>
            <a:r>
              <a:rPr sz="2400" spc="-55" dirty="0">
                <a:latin typeface="Calibri"/>
                <a:cs typeface="Calibri"/>
              </a:rPr>
              <a:t> </a:t>
            </a:r>
            <a:r>
              <a:rPr sz="2400" dirty="0">
                <a:latin typeface="Calibri"/>
                <a:cs typeface="Calibri"/>
              </a:rPr>
              <a:t>L2</a:t>
            </a:r>
            <a:r>
              <a:rPr sz="2400" spc="-55" dirty="0">
                <a:latin typeface="Calibri"/>
                <a:cs typeface="Calibri"/>
              </a:rPr>
              <a:t> </a:t>
            </a:r>
            <a:r>
              <a:rPr sz="2400" dirty="0">
                <a:latin typeface="Calibri"/>
                <a:cs typeface="Calibri"/>
              </a:rPr>
              <a:t>distance</a:t>
            </a:r>
            <a:r>
              <a:rPr sz="2400" spc="-110" dirty="0">
                <a:latin typeface="Calibri"/>
                <a:cs typeface="Calibri"/>
              </a:rPr>
              <a:t> </a:t>
            </a:r>
            <a:r>
              <a:rPr sz="2400" spc="-10" dirty="0">
                <a:latin typeface="Calibri"/>
                <a:cs typeface="Calibri"/>
              </a:rPr>
              <a:t>between</a:t>
            </a:r>
            <a:r>
              <a:rPr sz="2400" spc="-90" dirty="0">
                <a:latin typeface="Calibri"/>
                <a:cs typeface="Calibri"/>
              </a:rPr>
              <a:t> </a:t>
            </a:r>
            <a:r>
              <a:rPr sz="2400" dirty="0">
                <a:latin typeface="Calibri"/>
                <a:cs typeface="Calibri"/>
              </a:rPr>
              <a:t>input</a:t>
            </a:r>
            <a:r>
              <a:rPr sz="2400" spc="-30" dirty="0">
                <a:latin typeface="Calibri"/>
                <a:cs typeface="Calibri"/>
              </a:rPr>
              <a:t> </a:t>
            </a:r>
            <a:r>
              <a:rPr sz="2400" dirty="0">
                <a:latin typeface="Calibri"/>
                <a:cs typeface="Calibri"/>
              </a:rPr>
              <a:t>and</a:t>
            </a:r>
            <a:r>
              <a:rPr sz="2400" spc="-10" dirty="0">
                <a:latin typeface="Calibri"/>
                <a:cs typeface="Calibri"/>
              </a:rPr>
              <a:t> </a:t>
            </a:r>
            <a:r>
              <a:rPr sz="2400" dirty="0">
                <a:latin typeface="Calibri"/>
                <a:cs typeface="Calibri"/>
              </a:rPr>
              <a:t>reconstructed</a:t>
            </a:r>
            <a:r>
              <a:rPr sz="2400" spc="-185" dirty="0">
                <a:latin typeface="Calibri"/>
                <a:cs typeface="Calibri"/>
              </a:rPr>
              <a:t> </a:t>
            </a:r>
            <a:r>
              <a:rPr sz="2400" spc="-10" dirty="0">
                <a:latin typeface="Calibri"/>
                <a:cs typeface="Calibri"/>
              </a:rPr>
              <a:t>data.</a:t>
            </a:r>
            <a:endParaRPr sz="2400">
              <a:latin typeface="Calibri"/>
              <a:cs typeface="Calibri"/>
            </a:endParaRPr>
          </a:p>
        </p:txBody>
      </p:sp>
      <p:sp>
        <p:nvSpPr>
          <p:cNvPr id="22" name="object 22"/>
          <p:cNvSpPr txBox="1"/>
          <p:nvPr/>
        </p:nvSpPr>
        <p:spPr>
          <a:xfrm>
            <a:off x="4241546" y="1664080"/>
            <a:ext cx="1970405" cy="453390"/>
          </a:xfrm>
          <a:prstGeom prst="rect">
            <a:avLst/>
          </a:prstGeom>
        </p:spPr>
        <p:txBody>
          <a:bodyPr vert="horz" wrap="square" lIns="0" tIns="13335" rIns="0" bIns="0" rtlCol="0">
            <a:spAutoFit/>
          </a:bodyPr>
          <a:lstStyle/>
          <a:p>
            <a:pPr marL="12700">
              <a:lnSpc>
                <a:spcPct val="100000"/>
              </a:lnSpc>
              <a:spcBef>
                <a:spcPts val="105"/>
              </a:spcBef>
            </a:pPr>
            <a:r>
              <a:rPr sz="2800" dirty="0">
                <a:latin typeface="Calibri"/>
                <a:cs typeface="Calibri"/>
              </a:rPr>
              <a:t>Loss</a:t>
            </a:r>
            <a:r>
              <a:rPr sz="2800" spc="-55" dirty="0">
                <a:latin typeface="Calibri"/>
                <a:cs typeface="Calibri"/>
              </a:rPr>
              <a:t> </a:t>
            </a:r>
            <a:r>
              <a:rPr sz="2800" spc="-10" dirty="0">
                <a:latin typeface="Calibri"/>
                <a:cs typeface="Calibri"/>
              </a:rPr>
              <a:t>Function</a:t>
            </a:r>
            <a:endParaRPr sz="2800">
              <a:latin typeface="Calibri"/>
              <a:cs typeface="Calibri"/>
            </a:endParaRPr>
          </a:p>
        </p:txBody>
      </p:sp>
      <p:sp>
        <p:nvSpPr>
          <p:cNvPr id="23" name="object 23"/>
          <p:cNvSpPr txBox="1"/>
          <p:nvPr/>
        </p:nvSpPr>
        <p:spPr>
          <a:xfrm>
            <a:off x="1894839" y="2921952"/>
            <a:ext cx="1819275" cy="758190"/>
          </a:xfrm>
          <a:prstGeom prst="rect">
            <a:avLst/>
          </a:prstGeom>
        </p:spPr>
        <p:txBody>
          <a:bodyPr vert="horz" wrap="square" lIns="0" tIns="12700" rIns="0" bIns="0" rtlCol="0">
            <a:spAutoFit/>
          </a:bodyPr>
          <a:lstStyle/>
          <a:p>
            <a:pPr marR="13970" algn="r">
              <a:lnSpc>
                <a:spcPct val="100000"/>
              </a:lnSpc>
              <a:spcBef>
                <a:spcPts val="100"/>
              </a:spcBef>
            </a:pPr>
            <a:r>
              <a:rPr sz="2400" spc="-10" dirty="0">
                <a:latin typeface="Calibri"/>
                <a:cs typeface="Calibri"/>
              </a:rPr>
              <a:t>Reconstructed</a:t>
            </a:r>
            <a:endParaRPr sz="2400">
              <a:latin typeface="Calibri"/>
              <a:cs typeface="Calibri"/>
            </a:endParaRPr>
          </a:p>
          <a:p>
            <a:pPr marR="5080" algn="r">
              <a:lnSpc>
                <a:spcPct val="100000"/>
              </a:lnSpc>
              <a:spcBef>
                <a:spcPts val="5"/>
              </a:spcBef>
            </a:pPr>
            <a:r>
              <a:rPr sz="2400" dirty="0">
                <a:latin typeface="Calibri"/>
                <a:cs typeface="Calibri"/>
              </a:rPr>
              <a:t>input</a:t>
            </a:r>
            <a:r>
              <a:rPr sz="2400" spc="-25" dirty="0">
                <a:latin typeface="Calibri"/>
                <a:cs typeface="Calibri"/>
              </a:rPr>
              <a:t> </a:t>
            </a:r>
            <a:r>
              <a:rPr sz="2400" spc="-20" dirty="0">
                <a:latin typeface="Calibri"/>
                <a:cs typeface="Calibri"/>
              </a:rPr>
              <a:t>data</a:t>
            </a:r>
            <a:endParaRPr sz="2400">
              <a:latin typeface="Calibri"/>
              <a:cs typeface="Calibri"/>
            </a:endParaRPr>
          </a:p>
        </p:txBody>
      </p:sp>
      <p:grpSp>
        <p:nvGrpSpPr>
          <p:cNvPr id="24" name="object 24"/>
          <p:cNvGrpSpPr/>
          <p:nvPr/>
        </p:nvGrpSpPr>
        <p:grpSpPr>
          <a:xfrm>
            <a:off x="9215119" y="3312159"/>
            <a:ext cx="2844800" cy="2641600"/>
            <a:chOff x="9215119" y="3312159"/>
            <a:chExt cx="2844800" cy="2641600"/>
          </a:xfrm>
        </p:grpSpPr>
        <p:pic>
          <p:nvPicPr>
            <p:cNvPr id="25" name="object 25"/>
            <p:cNvPicPr/>
            <p:nvPr/>
          </p:nvPicPr>
          <p:blipFill>
            <a:blip r:embed="rId6" cstate="print"/>
            <a:stretch>
              <a:fillRect/>
            </a:stretch>
          </p:blipFill>
          <p:spPr>
            <a:xfrm>
              <a:off x="9215119" y="4053839"/>
              <a:ext cx="2844800" cy="1899920"/>
            </a:xfrm>
            <a:prstGeom prst="rect">
              <a:avLst/>
            </a:prstGeom>
          </p:spPr>
        </p:pic>
        <p:sp>
          <p:nvSpPr>
            <p:cNvPr id="26" name="object 26"/>
            <p:cNvSpPr/>
            <p:nvPr/>
          </p:nvSpPr>
          <p:spPr>
            <a:xfrm>
              <a:off x="10596880" y="3312159"/>
              <a:ext cx="81280" cy="741680"/>
            </a:xfrm>
            <a:custGeom>
              <a:avLst/>
              <a:gdLst/>
              <a:ahLst/>
              <a:cxnLst/>
              <a:rect l="l" t="t" r="r" b="b"/>
              <a:pathLst>
                <a:path w="81279" h="741679">
                  <a:moveTo>
                    <a:pt x="81280" y="76073"/>
                  </a:moveTo>
                  <a:lnTo>
                    <a:pt x="74549" y="63373"/>
                  </a:lnTo>
                  <a:lnTo>
                    <a:pt x="40640" y="0"/>
                  </a:lnTo>
                  <a:lnTo>
                    <a:pt x="0" y="76073"/>
                  </a:lnTo>
                  <a:lnTo>
                    <a:pt x="30480" y="76073"/>
                  </a:lnTo>
                  <a:lnTo>
                    <a:pt x="30480" y="741299"/>
                  </a:lnTo>
                  <a:lnTo>
                    <a:pt x="50800" y="741299"/>
                  </a:lnTo>
                  <a:lnTo>
                    <a:pt x="50800" y="76073"/>
                  </a:lnTo>
                  <a:lnTo>
                    <a:pt x="81280" y="76073"/>
                  </a:lnTo>
                  <a:close/>
                </a:path>
              </a:pathLst>
            </a:custGeom>
            <a:solidFill>
              <a:srgbClr val="44536A"/>
            </a:solidFill>
          </p:spPr>
          <p:txBody>
            <a:bodyPr wrap="square" lIns="0" tIns="0" rIns="0" bIns="0" rtlCol="0"/>
            <a:lstStyle/>
            <a:p>
              <a:endParaRPr/>
            </a:p>
          </p:txBody>
        </p:sp>
      </p:grpSp>
      <p:sp>
        <p:nvSpPr>
          <p:cNvPr id="27" name="object 27"/>
          <p:cNvSpPr txBox="1"/>
          <p:nvPr/>
        </p:nvSpPr>
        <p:spPr>
          <a:xfrm>
            <a:off x="1073785" y="1812289"/>
            <a:ext cx="2615565"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Does</a:t>
            </a:r>
            <a:r>
              <a:rPr sz="2400" spc="-40" dirty="0">
                <a:latin typeface="Calibri"/>
                <a:cs typeface="Calibri"/>
              </a:rPr>
              <a:t> </a:t>
            </a:r>
            <a:r>
              <a:rPr sz="2400" dirty="0">
                <a:latin typeface="Calibri"/>
                <a:cs typeface="Calibri"/>
              </a:rPr>
              <a:t>not</a:t>
            </a:r>
            <a:r>
              <a:rPr sz="2400" spc="-60" dirty="0">
                <a:latin typeface="Calibri"/>
                <a:cs typeface="Calibri"/>
              </a:rPr>
              <a:t> </a:t>
            </a:r>
            <a:r>
              <a:rPr sz="2400" dirty="0">
                <a:latin typeface="Calibri"/>
                <a:cs typeface="Calibri"/>
              </a:rPr>
              <a:t>use</a:t>
            </a:r>
            <a:r>
              <a:rPr sz="2400" spc="35" dirty="0">
                <a:latin typeface="Calibri"/>
                <a:cs typeface="Calibri"/>
              </a:rPr>
              <a:t> </a:t>
            </a:r>
            <a:r>
              <a:rPr sz="2400" spc="-25" dirty="0">
                <a:latin typeface="Calibri"/>
                <a:cs typeface="Calibri"/>
              </a:rPr>
              <a:t>any</a:t>
            </a:r>
            <a:endParaRPr sz="2400">
              <a:latin typeface="Calibri"/>
              <a:cs typeface="Calibri"/>
            </a:endParaRPr>
          </a:p>
          <a:p>
            <a:pPr marL="12700">
              <a:lnSpc>
                <a:spcPct val="100000"/>
              </a:lnSpc>
              <a:spcBef>
                <a:spcPts val="85"/>
              </a:spcBef>
            </a:pPr>
            <a:r>
              <a:rPr sz="2400" dirty="0">
                <a:latin typeface="Calibri"/>
                <a:cs typeface="Calibri"/>
              </a:rPr>
              <a:t>labels!</a:t>
            </a:r>
            <a:r>
              <a:rPr sz="2400" spc="-80" dirty="0">
                <a:latin typeface="Calibri"/>
                <a:cs typeface="Calibri"/>
              </a:rPr>
              <a:t> </a:t>
            </a:r>
            <a:r>
              <a:rPr sz="2400" dirty="0">
                <a:latin typeface="Calibri"/>
                <a:cs typeface="Calibri"/>
              </a:rPr>
              <a:t>Just</a:t>
            </a:r>
            <a:r>
              <a:rPr sz="2400" spc="-220" dirty="0">
                <a:latin typeface="Calibri"/>
                <a:cs typeface="Calibri"/>
              </a:rPr>
              <a:t> </a:t>
            </a:r>
            <a:r>
              <a:rPr sz="2400" dirty="0">
                <a:latin typeface="Calibri"/>
                <a:cs typeface="Calibri"/>
              </a:rPr>
              <a:t>raw</a:t>
            </a:r>
            <a:r>
              <a:rPr sz="2400" spc="25" dirty="0">
                <a:latin typeface="Calibri"/>
                <a:cs typeface="Calibri"/>
              </a:rPr>
              <a:t> </a:t>
            </a:r>
            <a:r>
              <a:rPr sz="2400" spc="-20" dirty="0">
                <a:latin typeface="Calibri"/>
                <a:cs typeface="Calibri"/>
              </a:rPr>
              <a:t>data!</a:t>
            </a:r>
            <a:endParaRPr sz="2400">
              <a:latin typeface="Calibri"/>
              <a:cs typeface="Calibri"/>
            </a:endParaRPr>
          </a:p>
        </p:txBody>
      </p:sp>
      <p:grpSp>
        <p:nvGrpSpPr>
          <p:cNvPr id="28" name="object 28"/>
          <p:cNvGrpSpPr/>
          <p:nvPr/>
        </p:nvGrpSpPr>
        <p:grpSpPr>
          <a:xfrm>
            <a:off x="9215119" y="670559"/>
            <a:ext cx="2783840" cy="2580640"/>
            <a:chOff x="9215119" y="670559"/>
            <a:chExt cx="2783840" cy="2580640"/>
          </a:xfrm>
        </p:grpSpPr>
        <p:pic>
          <p:nvPicPr>
            <p:cNvPr id="29" name="object 29"/>
            <p:cNvPicPr/>
            <p:nvPr/>
          </p:nvPicPr>
          <p:blipFill>
            <a:blip r:embed="rId7" cstate="print"/>
            <a:stretch>
              <a:fillRect/>
            </a:stretch>
          </p:blipFill>
          <p:spPr>
            <a:xfrm>
              <a:off x="9215119" y="670559"/>
              <a:ext cx="2783839" cy="1859280"/>
            </a:xfrm>
            <a:prstGeom prst="rect">
              <a:avLst/>
            </a:prstGeom>
          </p:spPr>
        </p:pic>
        <p:sp>
          <p:nvSpPr>
            <p:cNvPr id="30" name="object 30"/>
            <p:cNvSpPr/>
            <p:nvPr/>
          </p:nvSpPr>
          <p:spPr>
            <a:xfrm>
              <a:off x="10586720" y="2529839"/>
              <a:ext cx="81280" cy="721360"/>
            </a:xfrm>
            <a:custGeom>
              <a:avLst/>
              <a:gdLst/>
              <a:ahLst/>
              <a:cxnLst/>
              <a:rect l="l" t="t" r="r" b="b"/>
              <a:pathLst>
                <a:path w="81279" h="721360">
                  <a:moveTo>
                    <a:pt x="81280" y="76708"/>
                  </a:moveTo>
                  <a:lnTo>
                    <a:pt x="74549" y="64008"/>
                  </a:lnTo>
                  <a:lnTo>
                    <a:pt x="40640" y="0"/>
                  </a:lnTo>
                  <a:lnTo>
                    <a:pt x="0" y="76708"/>
                  </a:lnTo>
                  <a:lnTo>
                    <a:pt x="30480" y="76708"/>
                  </a:lnTo>
                  <a:lnTo>
                    <a:pt x="30480" y="720852"/>
                  </a:lnTo>
                  <a:lnTo>
                    <a:pt x="50800" y="720852"/>
                  </a:lnTo>
                  <a:lnTo>
                    <a:pt x="50800" y="76708"/>
                  </a:lnTo>
                  <a:lnTo>
                    <a:pt x="81280" y="76708"/>
                  </a:lnTo>
                  <a:close/>
                </a:path>
              </a:pathLst>
            </a:custGeom>
            <a:solidFill>
              <a:srgbClr val="44536A"/>
            </a:solidFill>
          </p:spPr>
          <p:txBody>
            <a:bodyPr wrap="square" lIns="0" tIns="0" rIns="0" bIns="0" rtlCol="0"/>
            <a:lstStyle/>
            <a:p>
              <a:endParaRPr/>
            </a:p>
          </p:txBody>
        </p:sp>
      </p:grpSp>
      <p:sp>
        <p:nvSpPr>
          <p:cNvPr id="31" name="object 31"/>
          <p:cNvSpPr txBox="1"/>
          <p:nvPr/>
        </p:nvSpPr>
        <p:spPr>
          <a:xfrm>
            <a:off x="9392919" y="223456"/>
            <a:ext cx="241998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Reconstructed</a:t>
            </a:r>
            <a:r>
              <a:rPr sz="2400" spc="-125" dirty="0">
                <a:latin typeface="Calibri"/>
                <a:cs typeface="Calibri"/>
              </a:rPr>
              <a:t> </a:t>
            </a:r>
            <a:r>
              <a:rPr sz="2400" spc="-20" dirty="0">
                <a:latin typeface="Calibri"/>
                <a:cs typeface="Calibri"/>
              </a:rPr>
              <a:t>data</a:t>
            </a:r>
            <a:endParaRPr sz="2400">
              <a:latin typeface="Calibri"/>
              <a:cs typeface="Calibri"/>
            </a:endParaRPr>
          </a:p>
        </p:txBody>
      </p:sp>
      <p:sp>
        <p:nvSpPr>
          <p:cNvPr id="32" name="object 32"/>
          <p:cNvSpPr txBox="1"/>
          <p:nvPr/>
        </p:nvSpPr>
        <p:spPr>
          <a:xfrm>
            <a:off x="2406395" y="5688329"/>
            <a:ext cx="13011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
        <p:nvSpPr>
          <p:cNvPr id="33" name="object 33"/>
          <p:cNvSpPr txBox="1"/>
          <p:nvPr/>
        </p:nvSpPr>
        <p:spPr>
          <a:xfrm>
            <a:off x="9990201" y="5889307"/>
            <a:ext cx="132207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
        <p:nvSpPr>
          <p:cNvPr id="34" name="object 34"/>
          <p:cNvSpPr txBox="1"/>
          <p:nvPr/>
        </p:nvSpPr>
        <p:spPr>
          <a:xfrm>
            <a:off x="8659876" y="2503741"/>
            <a:ext cx="1689735" cy="15214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Decoder:</a:t>
            </a:r>
            <a:endParaRPr sz="2400">
              <a:latin typeface="Calibri"/>
              <a:cs typeface="Calibri"/>
            </a:endParaRPr>
          </a:p>
          <a:p>
            <a:pPr marL="12700">
              <a:lnSpc>
                <a:spcPct val="100000"/>
              </a:lnSpc>
              <a:spcBef>
                <a:spcPts val="5"/>
              </a:spcBef>
            </a:pPr>
            <a:r>
              <a:rPr sz="2400" dirty="0">
                <a:latin typeface="Calibri"/>
                <a:cs typeface="Calibri"/>
              </a:rPr>
              <a:t>4</a:t>
            </a:r>
            <a:r>
              <a:rPr sz="2400" spc="-70" dirty="0">
                <a:latin typeface="Calibri"/>
                <a:cs typeface="Calibri"/>
              </a:rPr>
              <a:t> </a:t>
            </a:r>
            <a:r>
              <a:rPr sz="2400" dirty="0">
                <a:latin typeface="Calibri"/>
                <a:cs typeface="Calibri"/>
              </a:rPr>
              <a:t>tconv</a:t>
            </a:r>
            <a:r>
              <a:rPr sz="2400" spc="-165" dirty="0">
                <a:latin typeface="Calibri"/>
                <a:cs typeface="Calibri"/>
              </a:rPr>
              <a:t> </a:t>
            </a:r>
            <a:r>
              <a:rPr sz="2400" spc="-25" dirty="0">
                <a:latin typeface="Calibri"/>
                <a:cs typeface="Calibri"/>
              </a:rPr>
              <a:t>layers</a:t>
            </a:r>
            <a:endParaRPr sz="2400">
              <a:latin typeface="Calibri"/>
              <a:cs typeface="Calibri"/>
            </a:endParaRPr>
          </a:p>
          <a:p>
            <a:pPr marL="12700">
              <a:lnSpc>
                <a:spcPct val="100000"/>
              </a:lnSpc>
              <a:spcBef>
                <a:spcPts val="245"/>
              </a:spcBef>
            </a:pPr>
            <a:r>
              <a:rPr sz="2400" spc="-10" dirty="0">
                <a:latin typeface="Calibri"/>
                <a:cs typeface="Calibri"/>
              </a:rPr>
              <a:t>Encoder:</a:t>
            </a:r>
            <a:endParaRPr sz="2400">
              <a:latin typeface="Calibri"/>
              <a:cs typeface="Calibri"/>
            </a:endParaRPr>
          </a:p>
          <a:p>
            <a:pPr marL="12700">
              <a:lnSpc>
                <a:spcPct val="100000"/>
              </a:lnSpc>
              <a:spcBef>
                <a:spcPts val="5"/>
              </a:spcBef>
            </a:pPr>
            <a:r>
              <a:rPr sz="2400" dirty="0">
                <a:latin typeface="Calibri"/>
                <a:cs typeface="Calibri"/>
              </a:rPr>
              <a:t>4</a:t>
            </a:r>
            <a:r>
              <a:rPr sz="2400" spc="-60" dirty="0">
                <a:latin typeface="Calibri"/>
                <a:cs typeface="Calibri"/>
              </a:rPr>
              <a:t> </a:t>
            </a:r>
            <a:r>
              <a:rPr sz="2400" dirty="0">
                <a:latin typeface="Calibri"/>
                <a:cs typeface="Calibri"/>
              </a:rPr>
              <a:t>conv</a:t>
            </a:r>
            <a:r>
              <a:rPr sz="2400" spc="-75" dirty="0">
                <a:latin typeface="Calibri"/>
                <a:cs typeface="Calibri"/>
              </a:rPr>
              <a:t> </a:t>
            </a:r>
            <a:r>
              <a:rPr sz="2400" spc="-10" dirty="0">
                <a:latin typeface="Calibri"/>
                <a:cs typeface="Calibri"/>
              </a:rPr>
              <a:t>layers</a:t>
            </a:r>
            <a:endParaRPr sz="2400">
              <a:latin typeface="Calibri"/>
              <a:cs typeface="Calibri"/>
            </a:endParaRPr>
          </a:p>
        </p:txBody>
      </p:sp>
      <p:sp>
        <p:nvSpPr>
          <p:cNvPr id="35" name="object 35"/>
          <p:cNvSpPr txBox="1"/>
          <p:nvPr/>
        </p:nvSpPr>
        <p:spPr>
          <a:xfrm>
            <a:off x="260032" y="4025265"/>
            <a:ext cx="2475230" cy="1135380"/>
          </a:xfrm>
          <a:prstGeom prst="rect">
            <a:avLst/>
          </a:prstGeom>
        </p:spPr>
        <p:txBody>
          <a:bodyPr vert="horz" wrap="square" lIns="0" tIns="6985" rIns="0" bIns="0" rtlCol="0">
            <a:spAutoFit/>
          </a:bodyPr>
          <a:lstStyle/>
          <a:p>
            <a:pPr marL="12700" marR="5080">
              <a:lnSpc>
                <a:spcPct val="101600"/>
              </a:lnSpc>
              <a:spcBef>
                <a:spcPts val="55"/>
              </a:spcBef>
            </a:pPr>
            <a:r>
              <a:rPr sz="2400" spc="-10" dirty="0">
                <a:latin typeface="Calibri"/>
                <a:cs typeface="Calibri"/>
              </a:rPr>
              <a:t>Features</a:t>
            </a:r>
            <a:r>
              <a:rPr sz="2400" spc="-110" dirty="0">
                <a:latin typeface="Calibri"/>
                <a:cs typeface="Calibri"/>
              </a:rPr>
              <a:t> </a:t>
            </a:r>
            <a:r>
              <a:rPr sz="2400" dirty="0">
                <a:latin typeface="Calibri"/>
                <a:cs typeface="Calibri"/>
              </a:rPr>
              <a:t>need</a:t>
            </a:r>
            <a:r>
              <a:rPr sz="2400" spc="-25" dirty="0">
                <a:latin typeface="Calibri"/>
                <a:cs typeface="Calibri"/>
              </a:rPr>
              <a:t> </a:t>
            </a:r>
            <a:r>
              <a:rPr sz="2400" spc="-10" dirty="0">
                <a:latin typeface="Calibri"/>
                <a:cs typeface="Calibri"/>
              </a:rPr>
              <a:t>to</a:t>
            </a:r>
            <a:r>
              <a:rPr sz="2400" spc="-114" dirty="0">
                <a:latin typeface="Calibri"/>
                <a:cs typeface="Calibri"/>
              </a:rPr>
              <a:t> </a:t>
            </a:r>
            <a:r>
              <a:rPr sz="2400" spc="-25" dirty="0">
                <a:latin typeface="Calibri"/>
                <a:cs typeface="Calibri"/>
              </a:rPr>
              <a:t>be </a:t>
            </a:r>
            <a:r>
              <a:rPr sz="2400" b="1" dirty="0">
                <a:latin typeface="Calibri"/>
                <a:cs typeface="Calibri"/>
              </a:rPr>
              <a:t>lower</a:t>
            </a:r>
            <a:r>
              <a:rPr sz="2400" b="1" spc="-130" dirty="0">
                <a:latin typeface="Calibri"/>
                <a:cs typeface="Calibri"/>
              </a:rPr>
              <a:t> </a:t>
            </a:r>
            <a:r>
              <a:rPr sz="2400" b="1" spc="-10" dirty="0">
                <a:latin typeface="Calibri"/>
                <a:cs typeface="Calibri"/>
              </a:rPr>
              <a:t>dimensional </a:t>
            </a:r>
            <a:r>
              <a:rPr sz="2400" dirty="0">
                <a:latin typeface="Calibri"/>
                <a:cs typeface="Calibri"/>
              </a:rPr>
              <a:t>than</a:t>
            </a:r>
            <a:r>
              <a:rPr sz="2400" spc="15" dirty="0">
                <a:latin typeface="Calibri"/>
                <a:cs typeface="Calibri"/>
              </a:rPr>
              <a:t> </a:t>
            </a:r>
            <a:r>
              <a:rPr sz="2400" dirty="0">
                <a:latin typeface="Calibri"/>
                <a:cs typeface="Calibri"/>
              </a:rPr>
              <a:t>the</a:t>
            </a:r>
            <a:r>
              <a:rPr sz="2400" spc="-60" dirty="0">
                <a:latin typeface="Calibri"/>
                <a:cs typeface="Calibri"/>
              </a:rPr>
              <a:t> </a:t>
            </a:r>
            <a:r>
              <a:rPr sz="2400" spc="-20" dirty="0">
                <a:latin typeface="Calibri"/>
                <a:cs typeface="Calibri"/>
              </a:rPr>
              <a:t>data</a:t>
            </a:r>
            <a:endParaRPr sz="2400">
              <a:latin typeface="Calibri"/>
              <a:cs typeface="Calibri"/>
            </a:endParaRPr>
          </a:p>
        </p:txBody>
      </p:sp>
      <p:sp>
        <p:nvSpPr>
          <p:cNvPr id="36" name="object 36"/>
          <p:cNvSpPr txBox="1"/>
          <p:nvPr/>
        </p:nvSpPr>
        <p:spPr>
          <a:xfrm>
            <a:off x="4533265" y="2105342"/>
            <a:ext cx="1684020" cy="636270"/>
          </a:xfrm>
          <a:prstGeom prst="rect">
            <a:avLst/>
          </a:prstGeom>
        </p:spPr>
        <p:txBody>
          <a:bodyPr vert="horz" wrap="square" lIns="0" tIns="13335" rIns="0" bIns="0" rtlCol="0">
            <a:spAutoFit/>
          </a:bodyPr>
          <a:lstStyle/>
          <a:p>
            <a:pPr marL="38100">
              <a:lnSpc>
                <a:spcPct val="100000"/>
              </a:lnSpc>
              <a:spcBef>
                <a:spcPts val="105"/>
              </a:spcBef>
              <a:tabLst>
                <a:tab pos="982980" algn="l"/>
                <a:tab pos="1442720" algn="l"/>
              </a:tabLst>
            </a:pPr>
            <a:r>
              <a:rPr sz="4000" spc="-295" dirty="0">
                <a:latin typeface="Cambria Math"/>
                <a:cs typeface="Cambria Math"/>
              </a:rPr>
              <a:t>𝑥</a:t>
            </a:r>
            <a:r>
              <a:rPr sz="4000" spc="-2145" dirty="0">
                <a:latin typeface="Cambria Math"/>
                <a:cs typeface="Cambria Math"/>
              </a:rPr>
              <a:t>Ƹ</a:t>
            </a:r>
            <a:r>
              <a:rPr sz="4000" spc="-80" dirty="0">
                <a:latin typeface="Cambria Math"/>
                <a:cs typeface="Cambria Math"/>
              </a:rPr>
              <a:t> </a:t>
            </a:r>
            <a:r>
              <a:rPr sz="4000" spc="-50" dirty="0">
                <a:latin typeface="Cambria Math"/>
                <a:cs typeface="Cambria Math"/>
              </a:rPr>
              <a:t>−</a:t>
            </a:r>
            <a:r>
              <a:rPr sz="4000" dirty="0">
                <a:latin typeface="Cambria Math"/>
                <a:cs typeface="Cambria Math"/>
              </a:rPr>
              <a:t>	</a:t>
            </a:r>
            <a:r>
              <a:rPr sz="4000" spc="-50" dirty="0">
                <a:latin typeface="Cambria Math"/>
                <a:cs typeface="Cambria Math"/>
              </a:rPr>
              <a:t>𝑥</a:t>
            </a:r>
            <a:r>
              <a:rPr sz="4000" dirty="0">
                <a:latin typeface="Cambria Math"/>
                <a:cs typeface="Cambria Math"/>
              </a:rPr>
              <a:t>	</a:t>
            </a:r>
            <a:r>
              <a:rPr sz="4275" spc="-75" baseline="39961" dirty="0">
                <a:latin typeface="Cambria Math"/>
                <a:cs typeface="Cambria Math"/>
              </a:rPr>
              <a:t>2</a:t>
            </a:r>
            <a:endParaRPr sz="4275" baseline="39961">
              <a:latin typeface="Cambria Math"/>
              <a:cs typeface="Cambria Math"/>
            </a:endParaRPr>
          </a:p>
        </p:txBody>
      </p:sp>
      <p:sp>
        <p:nvSpPr>
          <p:cNvPr id="37" name="object 37"/>
          <p:cNvSpPr txBox="1"/>
          <p:nvPr/>
        </p:nvSpPr>
        <p:spPr>
          <a:xfrm>
            <a:off x="5963539" y="2376106"/>
            <a:ext cx="228600" cy="464820"/>
          </a:xfrm>
          <a:prstGeom prst="rect">
            <a:avLst/>
          </a:prstGeom>
        </p:spPr>
        <p:txBody>
          <a:bodyPr vert="horz" wrap="square" lIns="0" tIns="16510" rIns="0" bIns="0" rtlCol="0">
            <a:spAutoFit/>
          </a:bodyPr>
          <a:lstStyle/>
          <a:p>
            <a:pPr marL="12700">
              <a:lnSpc>
                <a:spcPct val="100000"/>
              </a:lnSpc>
              <a:spcBef>
                <a:spcPts val="130"/>
              </a:spcBef>
            </a:pPr>
            <a:r>
              <a:rPr sz="2850" spc="15" dirty="0">
                <a:latin typeface="Cambria Math"/>
                <a:cs typeface="Cambria Math"/>
              </a:rPr>
              <a:t>2</a:t>
            </a:r>
            <a:endParaRPr sz="2850">
              <a:latin typeface="Cambria Math"/>
              <a:cs typeface="Cambria Math"/>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1827" y="-67627"/>
            <a:ext cx="9316085" cy="1635125"/>
          </a:xfrm>
          <a:prstGeom prst="rect">
            <a:avLst/>
          </a:prstGeom>
        </p:spPr>
        <p:txBody>
          <a:bodyPr vert="horz" wrap="square" lIns="0" tIns="13335" rIns="0" bIns="0" rtlCol="0">
            <a:spAutoFit/>
          </a:bodyPr>
          <a:lstStyle/>
          <a:p>
            <a:pPr marL="275590" marR="3446779">
              <a:lnSpc>
                <a:spcPct val="100000"/>
              </a:lnSpc>
              <a:spcBef>
                <a:spcPts val="105"/>
              </a:spcBef>
            </a:pPr>
            <a:r>
              <a:rPr spc="-65" dirty="0"/>
              <a:t>(Regular,</a:t>
            </a:r>
            <a:r>
              <a:rPr spc="-340" dirty="0"/>
              <a:t> </a:t>
            </a:r>
            <a:r>
              <a:rPr dirty="0"/>
              <a:t>non-</a:t>
            </a:r>
            <a:r>
              <a:rPr spc="-10" dirty="0"/>
              <a:t>variational) Autoencoders</a:t>
            </a:r>
          </a:p>
          <a:p>
            <a:pPr marL="12700">
              <a:lnSpc>
                <a:spcPts val="2105"/>
              </a:lnSpc>
            </a:pPr>
            <a:r>
              <a:rPr sz="2400" b="0" dirty="0">
                <a:latin typeface="Calibri"/>
                <a:cs typeface="Calibri"/>
              </a:rPr>
              <a:t>After</a:t>
            </a:r>
            <a:r>
              <a:rPr sz="2400" b="0" spc="-95" dirty="0">
                <a:latin typeface="Calibri"/>
                <a:cs typeface="Calibri"/>
              </a:rPr>
              <a:t> </a:t>
            </a:r>
            <a:r>
              <a:rPr sz="2400" b="0" dirty="0">
                <a:latin typeface="Calibri"/>
                <a:cs typeface="Calibri"/>
              </a:rPr>
              <a:t>training,</a:t>
            </a:r>
            <a:r>
              <a:rPr sz="2400" b="0" spc="35" dirty="0">
                <a:latin typeface="Calibri"/>
                <a:cs typeface="Calibri"/>
              </a:rPr>
              <a:t> </a:t>
            </a:r>
            <a:r>
              <a:rPr sz="2400" b="1" dirty="0">
                <a:latin typeface="Calibri"/>
                <a:cs typeface="Calibri"/>
              </a:rPr>
              <a:t>throw</a:t>
            </a:r>
            <a:r>
              <a:rPr sz="2400" b="1" spc="-114" dirty="0">
                <a:latin typeface="Calibri"/>
                <a:cs typeface="Calibri"/>
              </a:rPr>
              <a:t> </a:t>
            </a:r>
            <a:r>
              <a:rPr sz="2400" b="1" spc="-20" dirty="0">
                <a:latin typeface="Calibri"/>
                <a:cs typeface="Calibri"/>
              </a:rPr>
              <a:t>away</a:t>
            </a:r>
            <a:r>
              <a:rPr sz="2400" b="1" spc="-105" dirty="0">
                <a:latin typeface="Calibri"/>
                <a:cs typeface="Calibri"/>
              </a:rPr>
              <a:t> </a:t>
            </a:r>
            <a:r>
              <a:rPr sz="2400" b="1" dirty="0">
                <a:latin typeface="Calibri"/>
                <a:cs typeface="Calibri"/>
              </a:rPr>
              <a:t>decoder</a:t>
            </a:r>
            <a:r>
              <a:rPr sz="2400" b="1" spc="-65" dirty="0">
                <a:latin typeface="Calibri"/>
                <a:cs typeface="Calibri"/>
              </a:rPr>
              <a:t> </a:t>
            </a:r>
            <a:r>
              <a:rPr sz="2400" b="0" dirty="0">
                <a:latin typeface="Calibri"/>
                <a:cs typeface="Calibri"/>
              </a:rPr>
              <a:t>and</a:t>
            </a:r>
            <a:r>
              <a:rPr sz="2400" b="0" spc="-65" dirty="0">
                <a:latin typeface="Calibri"/>
                <a:cs typeface="Calibri"/>
              </a:rPr>
              <a:t> </a:t>
            </a:r>
            <a:r>
              <a:rPr sz="2400" b="0" dirty="0">
                <a:latin typeface="Calibri"/>
                <a:cs typeface="Calibri"/>
              </a:rPr>
              <a:t>use</a:t>
            </a:r>
            <a:r>
              <a:rPr sz="2400" b="0" spc="-75" dirty="0">
                <a:latin typeface="Calibri"/>
                <a:cs typeface="Calibri"/>
              </a:rPr>
              <a:t> </a:t>
            </a:r>
            <a:r>
              <a:rPr sz="2400" b="0" dirty="0">
                <a:latin typeface="Calibri"/>
                <a:cs typeface="Calibri"/>
              </a:rPr>
              <a:t>encoder</a:t>
            </a:r>
            <a:r>
              <a:rPr sz="2400" b="0" spc="-160" dirty="0">
                <a:latin typeface="Calibri"/>
                <a:cs typeface="Calibri"/>
              </a:rPr>
              <a:t> </a:t>
            </a:r>
            <a:r>
              <a:rPr sz="2400" b="0" dirty="0">
                <a:latin typeface="Calibri"/>
                <a:cs typeface="Calibri"/>
              </a:rPr>
              <a:t>for</a:t>
            </a:r>
            <a:r>
              <a:rPr sz="2400" b="0" spc="-40" dirty="0">
                <a:latin typeface="Calibri"/>
                <a:cs typeface="Calibri"/>
              </a:rPr>
              <a:t> </a:t>
            </a:r>
            <a:r>
              <a:rPr sz="2400" b="0" dirty="0">
                <a:latin typeface="Calibri"/>
                <a:cs typeface="Calibri"/>
              </a:rPr>
              <a:t>a</a:t>
            </a:r>
            <a:r>
              <a:rPr sz="2400" b="0" spc="-35" dirty="0">
                <a:latin typeface="Calibri"/>
                <a:cs typeface="Calibri"/>
              </a:rPr>
              <a:t> </a:t>
            </a:r>
            <a:r>
              <a:rPr sz="2400" b="0" spc="-10" dirty="0">
                <a:latin typeface="Calibri"/>
                <a:cs typeface="Calibri"/>
              </a:rPr>
              <a:t>downstream</a:t>
            </a:r>
            <a:r>
              <a:rPr sz="2400" b="0" spc="-145" dirty="0">
                <a:latin typeface="Calibri"/>
                <a:cs typeface="Calibri"/>
              </a:rPr>
              <a:t> </a:t>
            </a:r>
            <a:r>
              <a:rPr sz="2400" b="0" spc="-20" dirty="0">
                <a:latin typeface="Calibri"/>
                <a:cs typeface="Calibri"/>
              </a:rPr>
              <a:t>task</a:t>
            </a:r>
            <a:endParaRPr sz="2400">
              <a:latin typeface="Calibri"/>
              <a:cs typeface="Calibri"/>
            </a:endParaRPr>
          </a:p>
        </p:txBody>
      </p:sp>
      <p:grpSp>
        <p:nvGrpSpPr>
          <p:cNvPr id="3" name="object 3"/>
          <p:cNvGrpSpPr/>
          <p:nvPr/>
        </p:nvGrpSpPr>
        <p:grpSpPr>
          <a:xfrm>
            <a:off x="3881120" y="3139376"/>
            <a:ext cx="2712720" cy="2997200"/>
            <a:chOff x="3881120" y="3139376"/>
            <a:chExt cx="2712720" cy="2997200"/>
          </a:xfrm>
        </p:grpSpPr>
        <p:sp>
          <p:nvSpPr>
            <p:cNvPr id="4" name="object 4"/>
            <p:cNvSpPr/>
            <p:nvPr/>
          </p:nvSpPr>
          <p:spPr>
            <a:xfrm>
              <a:off x="3881120" y="5720080"/>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5" name="object 5"/>
            <p:cNvSpPr/>
            <p:nvPr/>
          </p:nvSpPr>
          <p:spPr>
            <a:xfrm>
              <a:off x="3886200" y="5725160"/>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5">
              <a:solidFill>
                <a:srgbClr val="44536A"/>
              </a:solidFill>
            </a:ln>
          </p:spPr>
          <p:txBody>
            <a:bodyPr wrap="square" lIns="0" tIns="0" rIns="0" bIns="0" rtlCol="0"/>
            <a:lstStyle/>
            <a:p>
              <a:endParaRPr/>
            </a:p>
          </p:txBody>
        </p:sp>
        <p:sp>
          <p:nvSpPr>
            <p:cNvPr id="6" name="object 6"/>
            <p:cNvSpPr/>
            <p:nvPr/>
          </p:nvSpPr>
          <p:spPr>
            <a:xfrm>
              <a:off x="5228590" y="4910074"/>
              <a:ext cx="17780" cy="809625"/>
            </a:xfrm>
            <a:custGeom>
              <a:avLst/>
              <a:gdLst/>
              <a:ahLst/>
              <a:cxnLst/>
              <a:rect l="l" t="t" r="r" b="b"/>
              <a:pathLst>
                <a:path w="17779" h="809625">
                  <a:moveTo>
                    <a:pt x="17780" y="0"/>
                  </a:moveTo>
                  <a:lnTo>
                    <a:pt x="0" y="0"/>
                  </a:lnTo>
                  <a:lnTo>
                    <a:pt x="0" y="809586"/>
                  </a:lnTo>
                  <a:lnTo>
                    <a:pt x="17780" y="809586"/>
                  </a:lnTo>
                  <a:lnTo>
                    <a:pt x="17780" y="0"/>
                  </a:lnTo>
                  <a:close/>
                </a:path>
              </a:pathLst>
            </a:custGeom>
            <a:solidFill>
              <a:srgbClr val="44536A"/>
            </a:solidFill>
          </p:spPr>
          <p:txBody>
            <a:bodyPr wrap="square" lIns="0" tIns="0" rIns="0" bIns="0" rtlCol="0"/>
            <a:lstStyle/>
            <a:p>
              <a:endParaRPr/>
            </a:p>
          </p:txBody>
        </p:sp>
        <p:sp>
          <p:nvSpPr>
            <p:cNvPr id="7" name="object 7"/>
            <p:cNvSpPr/>
            <p:nvPr/>
          </p:nvSpPr>
          <p:spPr>
            <a:xfrm>
              <a:off x="4429760" y="4429709"/>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8" name="object 8"/>
            <p:cNvSpPr/>
            <p:nvPr/>
          </p:nvSpPr>
          <p:spPr>
            <a:xfrm>
              <a:off x="4434840" y="4434789"/>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9" name="object 9"/>
            <p:cNvSpPr/>
            <p:nvPr/>
          </p:nvSpPr>
          <p:spPr>
            <a:xfrm>
              <a:off x="5201920" y="4846320"/>
              <a:ext cx="71120" cy="76835"/>
            </a:xfrm>
            <a:custGeom>
              <a:avLst/>
              <a:gdLst/>
              <a:ahLst/>
              <a:cxnLst/>
              <a:rect l="l" t="t" r="r" b="b"/>
              <a:pathLst>
                <a:path w="71120" h="76835">
                  <a:moveTo>
                    <a:pt x="71120" y="76454"/>
                  </a:moveTo>
                  <a:lnTo>
                    <a:pt x="65151" y="63754"/>
                  </a:lnTo>
                  <a:lnTo>
                    <a:pt x="35560" y="0"/>
                  </a:lnTo>
                  <a:lnTo>
                    <a:pt x="0" y="76454"/>
                  </a:lnTo>
                  <a:lnTo>
                    <a:pt x="26670" y="76454"/>
                  </a:lnTo>
                  <a:lnTo>
                    <a:pt x="26670" y="63754"/>
                  </a:lnTo>
                  <a:lnTo>
                    <a:pt x="44450" y="63754"/>
                  </a:lnTo>
                  <a:lnTo>
                    <a:pt x="44450" y="76454"/>
                  </a:lnTo>
                  <a:lnTo>
                    <a:pt x="71120" y="76454"/>
                  </a:lnTo>
                  <a:close/>
                </a:path>
              </a:pathLst>
            </a:custGeom>
            <a:solidFill>
              <a:srgbClr val="44536A"/>
            </a:solidFill>
          </p:spPr>
          <p:txBody>
            <a:bodyPr wrap="square" lIns="0" tIns="0" rIns="0" bIns="0" rtlCol="0"/>
            <a:lstStyle/>
            <a:p>
              <a:endParaRPr/>
            </a:p>
          </p:txBody>
        </p:sp>
        <p:pic>
          <p:nvPicPr>
            <p:cNvPr id="10" name="object 10"/>
            <p:cNvPicPr/>
            <p:nvPr/>
          </p:nvPicPr>
          <p:blipFill>
            <a:blip r:embed="rId2" cstate="print"/>
            <a:stretch>
              <a:fillRect/>
            </a:stretch>
          </p:blipFill>
          <p:spPr>
            <a:xfrm>
              <a:off x="5110480" y="5821680"/>
              <a:ext cx="233679" cy="213359"/>
            </a:xfrm>
            <a:prstGeom prst="rect">
              <a:avLst/>
            </a:prstGeom>
          </p:spPr>
        </p:pic>
        <p:pic>
          <p:nvPicPr>
            <p:cNvPr id="11" name="object 11"/>
            <p:cNvPicPr/>
            <p:nvPr/>
          </p:nvPicPr>
          <p:blipFill>
            <a:blip r:embed="rId3" cstate="print"/>
            <a:stretch>
              <a:fillRect/>
            </a:stretch>
          </p:blipFill>
          <p:spPr>
            <a:xfrm>
              <a:off x="5110480" y="4521200"/>
              <a:ext cx="233679" cy="243839"/>
            </a:xfrm>
            <a:prstGeom prst="rect">
              <a:avLst/>
            </a:prstGeom>
          </p:spPr>
        </p:pic>
        <p:sp>
          <p:nvSpPr>
            <p:cNvPr id="12" name="object 12"/>
            <p:cNvSpPr/>
            <p:nvPr/>
          </p:nvSpPr>
          <p:spPr>
            <a:xfrm>
              <a:off x="5228590" y="3632454"/>
              <a:ext cx="17780" cy="796925"/>
            </a:xfrm>
            <a:custGeom>
              <a:avLst/>
              <a:gdLst/>
              <a:ahLst/>
              <a:cxnLst/>
              <a:rect l="l" t="t" r="r" b="b"/>
              <a:pathLst>
                <a:path w="17779" h="796925">
                  <a:moveTo>
                    <a:pt x="17780" y="0"/>
                  </a:moveTo>
                  <a:lnTo>
                    <a:pt x="0" y="0"/>
                  </a:lnTo>
                  <a:lnTo>
                    <a:pt x="0" y="796925"/>
                  </a:lnTo>
                  <a:lnTo>
                    <a:pt x="17780" y="796925"/>
                  </a:lnTo>
                  <a:lnTo>
                    <a:pt x="17780" y="0"/>
                  </a:lnTo>
                  <a:close/>
                </a:path>
              </a:pathLst>
            </a:custGeom>
            <a:solidFill>
              <a:srgbClr val="44536A"/>
            </a:solidFill>
          </p:spPr>
          <p:txBody>
            <a:bodyPr wrap="square" lIns="0" tIns="0" rIns="0" bIns="0" rtlCol="0"/>
            <a:lstStyle/>
            <a:p>
              <a:endParaRPr/>
            </a:p>
          </p:txBody>
        </p:sp>
        <p:pic>
          <p:nvPicPr>
            <p:cNvPr id="13" name="object 13"/>
            <p:cNvPicPr/>
            <p:nvPr/>
          </p:nvPicPr>
          <p:blipFill>
            <a:blip r:embed="rId4" cstate="print"/>
            <a:stretch>
              <a:fillRect/>
            </a:stretch>
          </p:blipFill>
          <p:spPr>
            <a:xfrm>
              <a:off x="5201920" y="3556000"/>
              <a:ext cx="71119" cy="76454"/>
            </a:xfrm>
            <a:prstGeom prst="rect">
              <a:avLst/>
            </a:prstGeom>
          </p:spPr>
        </p:pic>
        <p:sp>
          <p:nvSpPr>
            <p:cNvPr id="14" name="object 14"/>
            <p:cNvSpPr/>
            <p:nvPr/>
          </p:nvSpPr>
          <p:spPr>
            <a:xfrm>
              <a:off x="3881120" y="3139376"/>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15" name="object 15"/>
            <p:cNvSpPr/>
            <p:nvPr/>
          </p:nvSpPr>
          <p:spPr>
            <a:xfrm>
              <a:off x="3886200" y="3144456"/>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4">
              <a:solidFill>
                <a:srgbClr val="44536A"/>
              </a:solidFill>
            </a:ln>
          </p:spPr>
          <p:txBody>
            <a:bodyPr wrap="square" lIns="0" tIns="0" rIns="0" bIns="0" rtlCol="0"/>
            <a:lstStyle/>
            <a:p>
              <a:endParaRPr/>
            </a:p>
          </p:txBody>
        </p:sp>
        <p:pic>
          <p:nvPicPr>
            <p:cNvPr id="16" name="object 16"/>
            <p:cNvPicPr/>
            <p:nvPr/>
          </p:nvPicPr>
          <p:blipFill>
            <a:blip r:embed="rId5" cstate="print"/>
            <a:stretch>
              <a:fillRect/>
            </a:stretch>
          </p:blipFill>
          <p:spPr>
            <a:xfrm>
              <a:off x="5120640" y="3169920"/>
              <a:ext cx="223520" cy="314960"/>
            </a:xfrm>
            <a:prstGeom prst="rect">
              <a:avLst/>
            </a:prstGeom>
          </p:spPr>
        </p:pic>
      </p:grpSp>
      <p:sp>
        <p:nvSpPr>
          <p:cNvPr id="17" name="object 17"/>
          <p:cNvSpPr txBox="1"/>
          <p:nvPr/>
        </p:nvSpPr>
        <p:spPr>
          <a:xfrm>
            <a:off x="5753734" y="5042915"/>
            <a:ext cx="105473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Encoder</a:t>
            </a:r>
            <a:endParaRPr sz="2400">
              <a:latin typeface="Calibri"/>
              <a:cs typeface="Calibri"/>
            </a:endParaRPr>
          </a:p>
        </p:txBody>
      </p:sp>
      <p:sp>
        <p:nvSpPr>
          <p:cNvPr id="18" name="object 18"/>
          <p:cNvSpPr txBox="1"/>
          <p:nvPr/>
        </p:nvSpPr>
        <p:spPr>
          <a:xfrm>
            <a:off x="3175635" y="4402391"/>
            <a:ext cx="109918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Features</a:t>
            </a:r>
            <a:endParaRPr sz="2400">
              <a:latin typeface="Calibri"/>
              <a:cs typeface="Calibri"/>
            </a:endParaRPr>
          </a:p>
        </p:txBody>
      </p:sp>
      <p:sp>
        <p:nvSpPr>
          <p:cNvPr id="19" name="object 19"/>
          <p:cNvSpPr txBox="1"/>
          <p:nvPr/>
        </p:nvSpPr>
        <p:spPr>
          <a:xfrm>
            <a:off x="5753734" y="3749103"/>
            <a:ext cx="107569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Decoder</a:t>
            </a:r>
            <a:endParaRPr sz="2400">
              <a:latin typeface="Calibri"/>
              <a:cs typeface="Calibri"/>
            </a:endParaRPr>
          </a:p>
        </p:txBody>
      </p:sp>
      <p:sp>
        <p:nvSpPr>
          <p:cNvPr id="20" name="object 20"/>
          <p:cNvSpPr txBox="1"/>
          <p:nvPr/>
        </p:nvSpPr>
        <p:spPr>
          <a:xfrm>
            <a:off x="1894839" y="2921952"/>
            <a:ext cx="1819275" cy="758190"/>
          </a:xfrm>
          <a:prstGeom prst="rect">
            <a:avLst/>
          </a:prstGeom>
        </p:spPr>
        <p:txBody>
          <a:bodyPr vert="horz" wrap="square" lIns="0" tIns="12700" rIns="0" bIns="0" rtlCol="0">
            <a:spAutoFit/>
          </a:bodyPr>
          <a:lstStyle/>
          <a:p>
            <a:pPr marR="13970" algn="r">
              <a:lnSpc>
                <a:spcPct val="100000"/>
              </a:lnSpc>
              <a:spcBef>
                <a:spcPts val="100"/>
              </a:spcBef>
            </a:pPr>
            <a:r>
              <a:rPr sz="2400" spc="-10" dirty="0">
                <a:latin typeface="Calibri"/>
                <a:cs typeface="Calibri"/>
              </a:rPr>
              <a:t>Reconstructed</a:t>
            </a:r>
            <a:endParaRPr sz="2400">
              <a:latin typeface="Calibri"/>
              <a:cs typeface="Calibri"/>
            </a:endParaRPr>
          </a:p>
          <a:p>
            <a:pPr marR="5080" algn="r">
              <a:lnSpc>
                <a:spcPct val="100000"/>
              </a:lnSpc>
              <a:spcBef>
                <a:spcPts val="5"/>
              </a:spcBef>
            </a:pPr>
            <a:r>
              <a:rPr sz="2400" dirty="0">
                <a:latin typeface="Calibri"/>
                <a:cs typeface="Calibri"/>
              </a:rPr>
              <a:t>input</a:t>
            </a:r>
            <a:r>
              <a:rPr sz="2400" spc="-25" dirty="0">
                <a:latin typeface="Calibri"/>
                <a:cs typeface="Calibri"/>
              </a:rPr>
              <a:t> </a:t>
            </a:r>
            <a:r>
              <a:rPr sz="2400" spc="-20" dirty="0">
                <a:latin typeface="Calibri"/>
                <a:cs typeface="Calibri"/>
              </a:rPr>
              <a:t>data</a:t>
            </a:r>
            <a:endParaRPr sz="2400">
              <a:latin typeface="Calibri"/>
              <a:cs typeface="Calibri"/>
            </a:endParaRPr>
          </a:p>
        </p:txBody>
      </p:sp>
      <p:sp>
        <p:nvSpPr>
          <p:cNvPr id="21" name="object 21"/>
          <p:cNvSpPr txBox="1"/>
          <p:nvPr/>
        </p:nvSpPr>
        <p:spPr>
          <a:xfrm>
            <a:off x="8488933" y="4064889"/>
            <a:ext cx="255143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After</a:t>
            </a:r>
            <a:r>
              <a:rPr sz="2400" spc="-70" dirty="0">
                <a:latin typeface="Calibri"/>
                <a:cs typeface="Calibri"/>
              </a:rPr>
              <a:t> </a:t>
            </a:r>
            <a:r>
              <a:rPr sz="2400" spc="-10" dirty="0">
                <a:latin typeface="Calibri"/>
                <a:cs typeface="Calibri"/>
              </a:rPr>
              <a:t>training,</a:t>
            </a:r>
            <a:endParaRPr sz="2400">
              <a:latin typeface="Calibri"/>
              <a:cs typeface="Calibri"/>
            </a:endParaRPr>
          </a:p>
          <a:p>
            <a:pPr marL="12700">
              <a:lnSpc>
                <a:spcPct val="100000"/>
              </a:lnSpc>
              <a:spcBef>
                <a:spcPts val="85"/>
              </a:spcBef>
            </a:pPr>
            <a:r>
              <a:rPr sz="2400" spc="-10" dirty="0">
                <a:latin typeface="Calibri"/>
                <a:cs typeface="Calibri"/>
              </a:rPr>
              <a:t>throw</a:t>
            </a:r>
            <a:r>
              <a:rPr sz="2400" spc="-185" dirty="0">
                <a:latin typeface="Calibri"/>
                <a:cs typeface="Calibri"/>
              </a:rPr>
              <a:t> </a:t>
            </a:r>
            <a:r>
              <a:rPr sz="2400" dirty="0">
                <a:latin typeface="Calibri"/>
                <a:cs typeface="Calibri"/>
              </a:rPr>
              <a:t>away</a:t>
            </a:r>
            <a:r>
              <a:rPr sz="2400" spc="-100" dirty="0">
                <a:latin typeface="Calibri"/>
                <a:cs typeface="Calibri"/>
              </a:rPr>
              <a:t> </a:t>
            </a:r>
            <a:r>
              <a:rPr sz="2400" spc="-10" dirty="0">
                <a:latin typeface="Calibri"/>
                <a:cs typeface="Calibri"/>
              </a:rPr>
              <a:t>decoder</a:t>
            </a:r>
            <a:endParaRPr sz="2400">
              <a:latin typeface="Calibri"/>
              <a:cs typeface="Calibri"/>
            </a:endParaRPr>
          </a:p>
        </p:txBody>
      </p:sp>
      <p:grpSp>
        <p:nvGrpSpPr>
          <p:cNvPr id="22" name="object 22"/>
          <p:cNvGrpSpPr/>
          <p:nvPr/>
        </p:nvGrpSpPr>
        <p:grpSpPr>
          <a:xfrm>
            <a:off x="7010400" y="3992879"/>
            <a:ext cx="1270000" cy="355600"/>
            <a:chOff x="7010400" y="3992879"/>
            <a:chExt cx="1270000" cy="355600"/>
          </a:xfrm>
        </p:grpSpPr>
        <p:sp>
          <p:nvSpPr>
            <p:cNvPr id="23" name="object 23"/>
            <p:cNvSpPr/>
            <p:nvPr/>
          </p:nvSpPr>
          <p:spPr>
            <a:xfrm>
              <a:off x="7081773" y="4020311"/>
              <a:ext cx="1198880" cy="327660"/>
            </a:xfrm>
            <a:custGeom>
              <a:avLst/>
              <a:gdLst/>
              <a:ahLst/>
              <a:cxnLst/>
              <a:rect l="l" t="t" r="r" b="b"/>
              <a:pathLst>
                <a:path w="1198879" h="327660">
                  <a:moveTo>
                    <a:pt x="4825" y="0"/>
                  </a:moveTo>
                  <a:lnTo>
                    <a:pt x="0" y="18287"/>
                  </a:lnTo>
                  <a:lnTo>
                    <a:pt x="1193546" y="327660"/>
                  </a:lnTo>
                  <a:lnTo>
                    <a:pt x="1198372" y="309371"/>
                  </a:lnTo>
                  <a:lnTo>
                    <a:pt x="4825" y="0"/>
                  </a:lnTo>
                  <a:close/>
                </a:path>
              </a:pathLst>
            </a:custGeom>
            <a:solidFill>
              <a:srgbClr val="FF0000"/>
            </a:solidFill>
          </p:spPr>
          <p:txBody>
            <a:bodyPr wrap="square" lIns="0" tIns="0" rIns="0" bIns="0" rtlCol="0"/>
            <a:lstStyle/>
            <a:p>
              <a:endParaRPr/>
            </a:p>
          </p:txBody>
        </p:sp>
        <p:pic>
          <p:nvPicPr>
            <p:cNvPr id="24" name="object 24"/>
            <p:cNvPicPr/>
            <p:nvPr/>
          </p:nvPicPr>
          <p:blipFill>
            <a:blip r:embed="rId6" cstate="print"/>
            <a:stretch>
              <a:fillRect/>
            </a:stretch>
          </p:blipFill>
          <p:spPr>
            <a:xfrm>
              <a:off x="7010400" y="3992879"/>
              <a:ext cx="83439" cy="73025"/>
            </a:xfrm>
            <a:prstGeom prst="rect">
              <a:avLst/>
            </a:prstGeom>
          </p:spPr>
        </p:pic>
      </p:grpSp>
      <p:sp>
        <p:nvSpPr>
          <p:cNvPr id="25" name="object 25"/>
          <p:cNvSpPr txBox="1"/>
          <p:nvPr/>
        </p:nvSpPr>
        <p:spPr>
          <a:xfrm>
            <a:off x="2406395" y="5688329"/>
            <a:ext cx="13011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5610860" cy="1369060"/>
          </a:xfrm>
          <a:prstGeom prst="rect">
            <a:avLst/>
          </a:prstGeom>
        </p:spPr>
        <p:txBody>
          <a:bodyPr vert="horz" wrap="square" lIns="0" tIns="13335" rIns="0" bIns="0" rtlCol="0">
            <a:spAutoFit/>
          </a:bodyPr>
          <a:lstStyle/>
          <a:p>
            <a:pPr marL="12700" marR="5080">
              <a:lnSpc>
                <a:spcPct val="100000"/>
              </a:lnSpc>
              <a:spcBef>
                <a:spcPts val="105"/>
              </a:spcBef>
            </a:pPr>
            <a:r>
              <a:rPr spc="-65" dirty="0"/>
              <a:t>(Regular,</a:t>
            </a:r>
            <a:r>
              <a:rPr spc="-340" dirty="0"/>
              <a:t> </a:t>
            </a:r>
            <a:r>
              <a:rPr dirty="0"/>
              <a:t>non-</a:t>
            </a:r>
            <a:r>
              <a:rPr spc="-10" dirty="0"/>
              <a:t>variational) Autoencoders</a:t>
            </a:r>
          </a:p>
        </p:txBody>
      </p:sp>
      <p:grpSp>
        <p:nvGrpSpPr>
          <p:cNvPr id="3" name="object 3"/>
          <p:cNvGrpSpPr/>
          <p:nvPr/>
        </p:nvGrpSpPr>
        <p:grpSpPr>
          <a:xfrm>
            <a:off x="3881120" y="2722879"/>
            <a:ext cx="3058160" cy="3413760"/>
            <a:chOff x="3881120" y="2722879"/>
            <a:chExt cx="3058160" cy="3413760"/>
          </a:xfrm>
        </p:grpSpPr>
        <p:sp>
          <p:nvSpPr>
            <p:cNvPr id="4" name="object 4"/>
            <p:cNvSpPr/>
            <p:nvPr/>
          </p:nvSpPr>
          <p:spPr>
            <a:xfrm>
              <a:off x="3881120" y="5720079"/>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5" name="object 5"/>
            <p:cNvSpPr/>
            <p:nvPr/>
          </p:nvSpPr>
          <p:spPr>
            <a:xfrm>
              <a:off x="3886200" y="5725159"/>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5">
              <a:solidFill>
                <a:srgbClr val="44536A"/>
              </a:solidFill>
            </a:ln>
          </p:spPr>
          <p:txBody>
            <a:bodyPr wrap="square" lIns="0" tIns="0" rIns="0" bIns="0" rtlCol="0"/>
            <a:lstStyle/>
            <a:p>
              <a:endParaRPr/>
            </a:p>
          </p:txBody>
        </p:sp>
        <p:sp>
          <p:nvSpPr>
            <p:cNvPr id="6" name="object 6"/>
            <p:cNvSpPr/>
            <p:nvPr/>
          </p:nvSpPr>
          <p:spPr>
            <a:xfrm>
              <a:off x="5228590" y="4910073"/>
              <a:ext cx="17780" cy="809625"/>
            </a:xfrm>
            <a:custGeom>
              <a:avLst/>
              <a:gdLst/>
              <a:ahLst/>
              <a:cxnLst/>
              <a:rect l="l" t="t" r="r" b="b"/>
              <a:pathLst>
                <a:path w="17779" h="809625">
                  <a:moveTo>
                    <a:pt x="17780" y="0"/>
                  </a:moveTo>
                  <a:lnTo>
                    <a:pt x="0" y="0"/>
                  </a:lnTo>
                  <a:lnTo>
                    <a:pt x="0" y="809586"/>
                  </a:lnTo>
                  <a:lnTo>
                    <a:pt x="17780" y="809586"/>
                  </a:lnTo>
                  <a:lnTo>
                    <a:pt x="17780" y="0"/>
                  </a:lnTo>
                  <a:close/>
                </a:path>
              </a:pathLst>
            </a:custGeom>
            <a:solidFill>
              <a:srgbClr val="44536A"/>
            </a:solidFill>
          </p:spPr>
          <p:txBody>
            <a:bodyPr wrap="square" lIns="0" tIns="0" rIns="0" bIns="0" rtlCol="0"/>
            <a:lstStyle/>
            <a:p>
              <a:endParaRPr/>
            </a:p>
          </p:txBody>
        </p:sp>
        <p:sp>
          <p:nvSpPr>
            <p:cNvPr id="7" name="object 7"/>
            <p:cNvSpPr/>
            <p:nvPr/>
          </p:nvSpPr>
          <p:spPr>
            <a:xfrm>
              <a:off x="4429760" y="4429709"/>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8" name="object 8"/>
            <p:cNvSpPr/>
            <p:nvPr/>
          </p:nvSpPr>
          <p:spPr>
            <a:xfrm>
              <a:off x="4434840" y="4434789"/>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9" name="object 9"/>
            <p:cNvSpPr/>
            <p:nvPr/>
          </p:nvSpPr>
          <p:spPr>
            <a:xfrm>
              <a:off x="5201920" y="4846319"/>
              <a:ext cx="71120" cy="76835"/>
            </a:xfrm>
            <a:custGeom>
              <a:avLst/>
              <a:gdLst/>
              <a:ahLst/>
              <a:cxnLst/>
              <a:rect l="l" t="t" r="r" b="b"/>
              <a:pathLst>
                <a:path w="71120" h="76835">
                  <a:moveTo>
                    <a:pt x="71120" y="76454"/>
                  </a:moveTo>
                  <a:lnTo>
                    <a:pt x="65151" y="63754"/>
                  </a:lnTo>
                  <a:lnTo>
                    <a:pt x="35560" y="0"/>
                  </a:lnTo>
                  <a:lnTo>
                    <a:pt x="0" y="76454"/>
                  </a:lnTo>
                  <a:lnTo>
                    <a:pt x="26670" y="76454"/>
                  </a:lnTo>
                  <a:lnTo>
                    <a:pt x="26670" y="63754"/>
                  </a:lnTo>
                  <a:lnTo>
                    <a:pt x="44450" y="63754"/>
                  </a:lnTo>
                  <a:lnTo>
                    <a:pt x="44450" y="76454"/>
                  </a:lnTo>
                  <a:lnTo>
                    <a:pt x="71120" y="76454"/>
                  </a:lnTo>
                  <a:close/>
                </a:path>
              </a:pathLst>
            </a:custGeom>
            <a:solidFill>
              <a:srgbClr val="44536A"/>
            </a:solidFill>
          </p:spPr>
          <p:txBody>
            <a:bodyPr wrap="square" lIns="0" tIns="0" rIns="0" bIns="0" rtlCol="0"/>
            <a:lstStyle/>
            <a:p>
              <a:endParaRPr/>
            </a:p>
          </p:txBody>
        </p:sp>
        <p:pic>
          <p:nvPicPr>
            <p:cNvPr id="10" name="object 10"/>
            <p:cNvPicPr/>
            <p:nvPr/>
          </p:nvPicPr>
          <p:blipFill>
            <a:blip r:embed="rId2" cstate="print"/>
            <a:stretch>
              <a:fillRect/>
            </a:stretch>
          </p:blipFill>
          <p:spPr>
            <a:xfrm>
              <a:off x="5100320" y="5821679"/>
              <a:ext cx="243839" cy="213359"/>
            </a:xfrm>
            <a:prstGeom prst="rect">
              <a:avLst/>
            </a:prstGeom>
          </p:spPr>
        </p:pic>
        <p:pic>
          <p:nvPicPr>
            <p:cNvPr id="11" name="object 11"/>
            <p:cNvPicPr/>
            <p:nvPr/>
          </p:nvPicPr>
          <p:blipFill>
            <a:blip r:embed="rId3" cstate="print"/>
            <a:stretch>
              <a:fillRect/>
            </a:stretch>
          </p:blipFill>
          <p:spPr>
            <a:xfrm>
              <a:off x="5100320" y="4521200"/>
              <a:ext cx="243839" cy="243839"/>
            </a:xfrm>
            <a:prstGeom prst="rect">
              <a:avLst/>
            </a:prstGeom>
          </p:spPr>
        </p:pic>
        <p:sp>
          <p:nvSpPr>
            <p:cNvPr id="12" name="object 12"/>
            <p:cNvSpPr/>
            <p:nvPr/>
          </p:nvSpPr>
          <p:spPr>
            <a:xfrm>
              <a:off x="5201920" y="3718559"/>
              <a:ext cx="71120" cy="711200"/>
            </a:xfrm>
            <a:custGeom>
              <a:avLst/>
              <a:gdLst/>
              <a:ahLst/>
              <a:cxnLst/>
              <a:rect l="l" t="t" r="r" b="b"/>
              <a:pathLst>
                <a:path w="71120" h="711200">
                  <a:moveTo>
                    <a:pt x="71120" y="75692"/>
                  </a:moveTo>
                  <a:lnTo>
                    <a:pt x="65151" y="62992"/>
                  </a:lnTo>
                  <a:lnTo>
                    <a:pt x="35560" y="0"/>
                  </a:lnTo>
                  <a:lnTo>
                    <a:pt x="0" y="75692"/>
                  </a:lnTo>
                  <a:lnTo>
                    <a:pt x="26670" y="75692"/>
                  </a:lnTo>
                  <a:lnTo>
                    <a:pt x="26670" y="710692"/>
                  </a:lnTo>
                  <a:lnTo>
                    <a:pt x="44450" y="710692"/>
                  </a:lnTo>
                  <a:lnTo>
                    <a:pt x="44450" y="75692"/>
                  </a:lnTo>
                  <a:lnTo>
                    <a:pt x="71120" y="75692"/>
                  </a:lnTo>
                  <a:close/>
                </a:path>
              </a:pathLst>
            </a:custGeom>
            <a:solidFill>
              <a:srgbClr val="44536A"/>
            </a:solidFill>
          </p:spPr>
          <p:txBody>
            <a:bodyPr wrap="square" lIns="0" tIns="0" rIns="0" bIns="0" rtlCol="0"/>
            <a:lstStyle/>
            <a:p>
              <a:endParaRPr/>
            </a:p>
          </p:txBody>
        </p:sp>
        <p:sp>
          <p:nvSpPr>
            <p:cNvPr id="13" name="object 13"/>
            <p:cNvSpPr/>
            <p:nvPr/>
          </p:nvSpPr>
          <p:spPr>
            <a:xfrm>
              <a:off x="4958080" y="3261309"/>
              <a:ext cx="548640" cy="416559"/>
            </a:xfrm>
            <a:custGeom>
              <a:avLst/>
              <a:gdLst/>
              <a:ahLst/>
              <a:cxnLst/>
              <a:rect l="l" t="t" r="r" b="b"/>
              <a:pathLst>
                <a:path w="548639" h="416560">
                  <a:moveTo>
                    <a:pt x="548538" y="0"/>
                  </a:moveTo>
                  <a:lnTo>
                    <a:pt x="0" y="0"/>
                  </a:lnTo>
                  <a:lnTo>
                    <a:pt x="0" y="416356"/>
                  </a:lnTo>
                  <a:lnTo>
                    <a:pt x="548538" y="416356"/>
                  </a:lnTo>
                  <a:lnTo>
                    <a:pt x="548538" y="0"/>
                  </a:lnTo>
                  <a:close/>
                </a:path>
              </a:pathLst>
            </a:custGeom>
            <a:solidFill>
              <a:srgbClr val="F4CCCC"/>
            </a:solidFill>
          </p:spPr>
          <p:txBody>
            <a:bodyPr wrap="square" lIns="0" tIns="0" rIns="0" bIns="0" rtlCol="0"/>
            <a:lstStyle/>
            <a:p>
              <a:endParaRPr/>
            </a:p>
          </p:txBody>
        </p:sp>
        <p:sp>
          <p:nvSpPr>
            <p:cNvPr id="14" name="object 14"/>
            <p:cNvSpPr/>
            <p:nvPr/>
          </p:nvSpPr>
          <p:spPr>
            <a:xfrm>
              <a:off x="4963160" y="3266389"/>
              <a:ext cx="548640" cy="416559"/>
            </a:xfrm>
            <a:custGeom>
              <a:avLst/>
              <a:gdLst/>
              <a:ahLst/>
              <a:cxnLst/>
              <a:rect l="l" t="t" r="r" b="b"/>
              <a:pathLst>
                <a:path w="548639" h="416560">
                  <a:moveTo>
                    <a:pt x="0" y="416356"/>
                  </a:moveTo>
                  <a:lnTo>
                    <a:pt x="548538" y="416356"/>
                  </a:lnTo>
                  <a:lnTo>
                    <a:pt x="548538" y="0"/>
                  </a:lnTo>
                  <a:lnTo>
                    <a:pt x="0" y="0"/>
                  </a:lnTo>
                  <a:lnTo>
                    <a:pt x="0" y="416356"/>
                  </a:lnTo>
                  <a:close/>
                </a:path>
              </a:pathLst>
            </a:custGeom>
            <a:ln w="9525">
              <a:solidFill>
                <a:srgbClr val="44536A"/>
              </a:solidFill>
            </a:ln>
          </p:spPr>
          <p:txBody>
            <a:bodyPr wrap="square" lIns="0" tIns="0" rIns="0" bIns="0" rtlCol="0"/>
            <a:lstStyle/>
            <a:p>
              <a:endParaRPr/>
            </a:p>
          </p:txBody>
        </p:sp>
        <p:pic>
          <p:nvPicPr>
            <p:cNvPr id="15" name="object 15"/>
            <p:cNvPicPr/>
            <p:nvPr/>
          </p:nvPicPr>
          <p:blipFill>
            <a:blip r:embed="rId4" cstate="print"/>
            <a:stretch>
              <a:fillRect/>
            </a:stretch>
          </p:blipFill>
          <p:spPr>
            <a:xfrm>
              <a:off x="5130800" y="3291839"/>
              <a:ext cx="203200" cy="314960"/>
            </a:xfrm>
            <a:prstGeom prst="rect">
              <a:avLst/>
            </a:prstGeom>
          </p:spPr>
        </p:pic>
        <p:sp>
          <p:nvSpPr>
            <p:cNvPr id="16" name="object 16"/>
            <p:cNvSpPr/>
            <p:nvPr/>
          </p:nvSpPr>
          <p:spPr>
            <a:xfrm>
              <a:off x="6380480" y="3261309"/>
              <a:ext cx="548640" cy="416559"/>
            </a:xfrm>
            <a:custGeom>
              <a:avLst/>
              <a:gdLst/>
              <a:ahLst/>
              <a:cxnLst/>
              <a:rect l="l" t="t" r="r" b="b"/>
              <a:pathLst>
                <a:path w="548640" h="416560">
                  <a:moveTo>
                    <a:pt x="548538" y="0"/>
                  </a:moveTo>
                  <a:lnTo>
                    <a:pt x="0" y="0"/>
                  </a:lnTo>
                  <a:lnTo>
                    <a:pt x="0" y="416356"/>
                  </a:lnTo>
                  <a:lnTo>
                    <a:pt x="548538" y="416356"/>
                  </a:lnTo>
                  <a:lnTo>
                    <a:pt x="548538" y="0"/>
                  </a:lnTo>
                  <a:close/>
                </a:path>
              </a:pathLst>
            </a:custGeom>
            <a:solidFill>
              <a:srgbClr val="F4CCCC"/>
            </a:solidFill>
          </p:spPr>
          <p:txBody>
            <a:bodyPr wrap="square" lIns="0" tIns="0" rIns="0" bIns="0" rtlCol="0"/>
            <a:lstStyle/>
            <a:p>
              <a:endParaRPr/>
            </a:p>
          </p:txBody>
        </p:sp>
        <p:sp>
          <p:nvSpPr>
            <p:cNvPr id="17" name="object 17"/>
            <p:cNvSpPr/>
            <p:nvPr/>
          </p:nvSpPr>
          <p:spPr>
            <a:xfrm>
              <a:off x="6385560" y="3266389"/>
              <a:ext cx="548640" cy="416559"/>
            </a:xfrm>
            <a:custGeom>
              <a:avLst/>
              <a:gdLst/>
              <a:ahLst/>
              <a:cxnLst/>
              <a:rect l="l" t="t" r="r" b="b"/>
              <a:pathLst>
                <a:path w="548640" h="416560">
                  <a:moveTo>
                    <a:pt x="0" y="416356"/>
                  </a:moveTo>
                  <a:lnTo>
                    <a:pt x="548538" y="416356"/>
                  </a:lnTo>
                  <a:lnTo>
                    <a:pt x="548538" y="0"/>
                  </a:lnTo>
                  <a:lnTo>
                    <a:pt x="0" y="0"/>
                  </a:lnTo>
                  <a:lnTo>
                    <a:pt x="0" y="416356"/>
                  </a:lnTo>
                  <a:close/>
                </a:path>
              </a:pathLst>
            </a:custGeom>
            <a:ln w="9525">
              <a:solidFill>
                <a:srgbClr val="44536A"/>
              </a:solidFill>
            </a:ln>
          </p:spPr>
          <p:txBody>
            <a:bodyPr wrap="square" lIns="0" tIns="0" rIns="0" bIns="0" rtlCol="0"/>
            <a:lstStyle/>
            <a:p>
              <a:endParaRPr/>
            </a:p>
          </p:txBody>
        </p:sp>
        <p:pic>
          <p:nvPicPr>
            <p:cNvPr id="18" name="object 18"/>
            <p:cNvPicPr/>
            <p:nvPr/>
          </p:nvPicPr>
          <p:blipFill>
            <a:blip r:embed="rId5" cstate="print"/>
            <a:stretch>
              <a:fillRect/>
            </a:stretch>
          </p:blipFill>
          <p:spPr>
            <a:xfrm>
              <a:off x="6543040" y="3342639"/>
              <a:ext cx="213359" cy="233679"/>
            </a:xfrm>
            <a:prstGeom prst="rect">
              <a:avLst/>
            </a:prstGeom>
          </p:spPr>
        </p:pic>
        <p:sp>
          <p:nvSpPr>
            <p:cNvPr id="19" name="object 19"/>
            <p:cNvSpPr/>
            <p:nvPr/>
          </p:nvSpPr>
          <p:spPr>
            <a:xfrm>
              <a:off x="5222240" y="2722879"/>
              <a:ext cx="1421765" cy="548005"/>
            </a:xfrm>
            <a:custGeom>
              <a:avLst/>
              <a:gdLst/>
              <a:ahLst/>
              <a:cxnLst/>
              <a:rect l="l" t="t" r="r" b="b"/>
              <a:pathLst>
                <a:path w="1421765" h="548004">
                  <a:moveTo>
                    <a:pt x="537591" y="0"/>
                  </a:moveTo>
                  <a:lnTo>
                    <a:pt x="456946" y="27813"/>
                  </a:lnTo>
                  <a:lnTo>
                    <a:pt x="477393" y="47752"/>
                  </a:lnTo>
                  <a:lnTo>
                    <a:pt x="0" y="534162"/>
                  </a:lnTo>
                  <a:lnTo>
                    <a:pt x="13589" y="547497"/>
                  </a:lnTo>
                  <a:lnTo>
                    <a:pt x="490982" y="61087"/>
                  </a:lnTo>
                  <a:lnTo>
                    <a:pt x="511429" y="81153"/>
                  </a:lnTo>
                  <a:lnTo>
                    <a:pt x="537591" y="0"/>
                  </a:lnTo>
                  <a:close/>
                </a:path>
                <a:path w="1421765" h="548004">
                  <a:moveTo>
                    <a:pt x="1421765" y="533781"/>
                  </a:moveTo>
                  <a:lnTo>
                    <a:pt x="875411" y="53213"/>
                  </a:lnTo>
                  <a:lnTo>
                    <a:pt x="894334" y="31750"/>
                  </a:lnTo>
                  <a:lnTo>
                    <a:pt x="811784" y="10033"/>
                  </a:lnTo>
                  <a:lnTo>
                    <a:pt x="843915" y="89027"/>
                  </a:lnTo>
                  <a:lnTo>
                    <a:pt x="862838" y="67564"/>
                  </a:lnTo>
                  <a:lnTo>
                    <a:pt x="1409179" y="548005"/>
                  </a:lnTo>
                  <a:lnTo>
                    <a:pt x="1421765" y="533781"/>
                  </a:lnTo>
                  <a:close/>
                </a:path>
              </a:pathLst>
            </a:custGeom>
            <a:solidFill>
              <a:srgbClr val="44536A"/>
            </a:solidFill>
          </p:spPr>
          <p:txBody>
            <a:bodyPr wrap="square" lIns="0" tIns="0" rIns="0" bIns="0" rtlCol="0"/>
            <a:lstStyle/>
            <a:p>
              <a:endParaRPr/>
            </a:p>
          </p:txBody>
        </p:sp>
      </p:grpSp>
      <p:sp>
        <p:nvSpPr>
          <p:cNvPr id="20" name="object 20"/>
          <p:cNvSpPr txBox="1"/>
          <p:nvPr/>
        </p:nvSpPr>
        <p:spPr>
          <a:xfrm>
            <a:off x="5753734" y="5042915"/>
            <a:ext cx="1054735" cy="39243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Encoder</a:t>
            </a:r>
            <a:endParaRPr sz="2400">
              <a:latin typeface="Calibri"/>
              <a:cs typeface="Calibri"/>
            </a:endParaRPr>
          </a:p>
        </p:txBody>
      </p:sp>
      <p:sp>
        <p:nvSpPr>
          <p:cNvPr id="21" name="object 21"/>
          <p:cNvSpPr txBox="1"/>
          <p:nvPr/>
        </p:nvSpPr>
        <p:spPr>
          <a:xfrm>
            <a:off x="2406395" y="5696584"/>
            <a:ext cx="130111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Input</a:t>
            </a:r>
            <a:r>
              <a:rPr sz="2400" spc="-70" dirty="0">
                <a:latin typeface="Calibri"/>
                <a:cs typeface="Calibri"/>
              </a:rPr>
              <a:t> </a:t>
            </a:r>
            <a:r>
              <a:rPr sz="2400" spc="-20" dirty="0">
                <a:latin typeface="Calibri"/>
                <a:cs typeface="Calibri"/>
              </a:rPr>
              <a:t>data</a:t>
            </a:r>
            <a:endParaRPr sz="2400">
              <a:latin typeface="Calibri"/>
              <a:cs typeface="Calibri"/>
            </a:endParaRPr>
          </a:p>
        </p:txBody>
      </p:sp>
      <p:sp>
        <p:nvSpPr>
          <p:cNvPr id="22" name="object 22"/>
          <p:cNvSpPr txBox="1"/>
          <p:nvPr/>
        </p:nvSpPr>
        <p:spPr>
          <a:xfrm>
            <a:off x="3175635" y="4402391"/>
            <a:ext cx="109918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Features</a:t>
            </a:r>
            <a:endParaRPr sz="2400">
              <a:latin typeface="Calibri"/>
              <a:cs typeface="Calibri"/>
            </a:endParaRPr>
          </a:p>
        </p:txBody>
      </p:sp>
      <p:sp>
        <p:nvSpPr>
          <p:cNvPr id="23" name="object 23"/>
          <p:cNvSpPr txBox="1"/>
          <p:nvPr/>
        </p:nvSpPr>
        <p:spPr>
          <a:xfrm>
            <a:off x="651827" y="1175385"/>
            <a:ext cx="931608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After</a:t>
            </a:r>
            <a:r>
              <a:rPr sz="2400" spc="-95" dirty="0">
                <a:latin typeface="Calibri"/>
                <a:cs typeface="Calibri"/>
              </a:rPr>
              <a:t> </a:t>
            </a:r>
            <a:r>
              <a:rPr sz="2400" dirty="0">
                <a:latin typeface="Calibri"/>
                <a:cs typeface="Calibri"/>
              </a:rPr>
              <a:t>training,</a:t>
            </a:r>
            <a:r>
              <a:rPr sz="2400" spc="35" dirty="0">
                <a:latin typeface="Calibri"/>
                <a:cs typeface="Calibri"/>
              </a:rPr>
              <a:t> </a:t>
            </a:r>
            <a:r>
              <a:rPr sz="2400" b="1" dirty="0">
                <a:latin typeface="Calibri"/>
                <a:cs typeface="Calibri"/>
              </a:rPr>
              <a:t>throw</a:t>
            </a:r>
            <a:r>
              <a:rPr sz="2400" b="1" spc="-114" dirty="0">
                <a:latin typeface="Calibri"/>
                <a:cs typeface="Calibri"/>
              </a:rPr>
              <a:t> </a:t>
            </a:r>
            <a:r>
              <a:rPr sz="2400" b="1" spc="-20" dirty="0">
                <a:latin typeface="Calibri"/>
                <a:cs typeface="Calibri"/>
              </a:rPr>
              <a:t>away</a:t>
            </a:r>
            <a:r>
              <a:rPr sz="2400" b="1" spc="-105" dirty="0">
                <a:latin typeface="Calibri"/>
                <a:cs typeface="Calibri"/>
              </a:rPr>
              <a:t> </a:t>
            </a:r>
            <a:r>
              <a:rPr sz="2400" b="1" dirty="0">
                <a:latin typeface="Calibri"/>
                <a:cs typeface="Calibri"/>
              </a:rPr>
              <a:t>decoder</a:t>
            </a:r>
            <a:r>
              <a:rPr sz="2400" b="1" spc="-65" dirty="0">
                <a:latin typeface="Calibri"/>
                <a:cs typeface="Calibri"/>
              </a:rPr>
              <a:t> </a:t>
            </a:r>
            <a:r>
              <a:rPr sz="2400" dirty="0">
                <a:latin typeface="Calibri"/>
                <a:cs typeface="Calibri"/>
              </a:rPr>
              <a:t>and</a:t>
            </a:r>
            <a:r>
              <a:rPr sz="2400" spc="-65" dirty="0">
                <a:latin typeface="Calibri"/>
                <a:cs typeface="Calibri"/>
              </a:rPr>
              <a:t> </a:t>
            </a:r>
            <a:r>
              <a:rPr sz="2400" dirty="0">
                <a:latin typeface="Calibri"/>
                <a:cs typeface="Calibri"/>
              </a:rPr>
              <a:t>use</a:t>
            </a:r>
            <a:r>
              <a:rPr sz="2400" spc="-75" dirty="0">
                <a:latin typeface="Calibri"/>
                <a:cs typeface="Calibri"/>
              </a:rPr>
              <a:t> </a:t>
            </a:r>
            <a:r>
              <a:rPr sz="2400" dirty="0">
                <a:latin typeface="Calibri"/>
                <a:cs typeface="Calibri"/>
              </a:rPr>
              <a:t>encoder</a:t>
            </a:r>
            <a:r>
              <a:rPr sz="2400" spc="-160" dirty="0">
                <a:latin typeface="Calibri"/>
                <a:cs typeface="Calibri"/>
              </a:rPr>
              <a:t> </a:t>
            </a:r>
            <a:r>
              <a:rPr sz="2400" dirty="0">
                <a:latin typeface="Calibri"/>
                <a:cs typeface="Calibri"/>
              </a:rPr>
              <a:t>for</a:t>
            </a:r>
            <a:r>
              <a:rPr sz="2400" spc="-40" dirty="0">
                <a:latin typeface="Calibri"/>
                <a:cs typeface="Calibri"/>
              </a:rPr>
              <a:t> </a:t>
            </a:r>
            <a:r>
              <a:rPr sz="2400" dirty="0">
                <a:latin typeface="Calibri"/>
                <a:cs typeface="Calibri"/>
              </a:rPr>
              <a:t>a</a:t>
            </a:r>
            <a:r>
              <a:rPr sz="2400" spc="-35" dirty="0">
                <a:latin typeface="Calibri"/>
                <a:cs typeface="Calibri"/>
              </a:rPr>
              <a:t> </a:t>
            </a:r>
            <a:r>
              <a:rPr sz="2400" spc="-10" dirty="0">
                <a:latin typeface="Calibri"/>
                <a:cs typeface="Calibri"/>
              </a:rPr>
              <a:t>downstream</a:t>
            </a:r>
            <a:r>
              <a:rPr sz="2400" spc="-145" dirty="0">
                <a:latin typeface="Calibri"/>
                <a:cs typeface="Calibri"/>
              </a:rPr>
              <a:t> </a:t>
            </a:r>
            <a:r>
              <a:rPr sz="2400" spc="-20" dirty="0">
                <a:latin typeface="Calibri"/>
                <a:cs typeface="Calibri"/>
              </a:rPr>
              <a:t>task</a:t>
            </a:r>
            <a:endParaRPr sz="2400">
              <a:latin typeface="Calibri"/>
              <a:cs typeface="Calibri"/>
            </a:endParaRPr>
          </a:p>
        </p:txBody>
      </p:sp>
      <p:sp>
        <p:nvSpPr>
          <p:cNvPr id="24" name="object 24"/>
          <p:cNvSpPr txBox="1"/>
          <p:nvPr/>
        </p:nvSpPr>
        <p:spPr>
          <a:xfrm>
            <a:off x="5753734" y="3813111"/>
            <a:ext cx="1136650"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Classifier</a:t>
            </a:r>
            <a:endParaRPr sz="2400">
              <a:latin typeface="Calibri"/>
              <a:cs typeface="Calibri"/>
            </a:endParaRPr>
          </a:p>
        </p:txBody>
      </p:sp>
      <p:sp>
        <p:nvSpPr>
          <p:cNvPr id="25" name="object 25"/>
          <p:cNvSpPr txBox="1"/>
          <p:nvPr/>
        </p:nvSpPr>
        <p:spPr>
          <a:xfrm>
            <a:off x="2865754" y="3251517"/>
            <a:ext cx="192468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Predicted</a:t>
            </a:r>
            <a:r>
              <a:rPr sz="2400" spc="-165" dirty="0">
                <a:latin typeface="Calibri"/>
                <a:cs typeface="Calibri"/>
              </a:rPr>
              <a:t> </a:t>
            </a:r>
            <a:r>
              <a:rPr sz="2400" spc="-20" dirty="0">
                <a:latin typeface="Calibri"/>
                <a:cs typeface="Calibri"/>
              </a:rPr>
              <a:t>Label</a:t>
            </a:r>
            <a:endParaRPr sz="2400">
              <a:latin typeface="Calibri"/>
              <a:cs typeface="Calibri"/>
            </a:endParaRPr>
          </a:p>
        </p:txBody>
      </p:sp>
      <p:sp>
        <p:nvSpPr>
          <p:cNvPr id="26" name="object 26"/>
          <p:cNvSpPr txBox="1"/>
          <p:nvPr/>
        </p:nvSpPr>
        <p:spPr>
          <a:xfrm>
            <a:off x="5017770" y="1885886"/>
            <a:ext cx="1744345" cy="768350"/>
          </a:xfrm>
          <a:prstGeom prst="rect">
            <a:avLst/>
          </a:prstGeom>
        </p:spPr>
        <p:txBody>
          <a:bodyPr vert="horz" wrap="square" lIns="0" tIns="1905" rIns="0" bIns="0" rtlCol="0">
            <a:spAutoFit/>
          </a:bodyPr>
          <a:lstStyle/>
          <a:p>
            <a:pPr marL="12700" marR="5080" indent="50800">
              <a:lnSpc>
                <a:spcPct val="103000"/>
              </a:lnSpc>
              <a:spcBef>
                <a:spcPts val="15"/>
              </a:spcBef>
            </a:pPr>
            <a:r>
              <a:rPr sz="2400" dirty="0">
                <a:latin typeface="Calibri"/>
                <a:cs typeface="Calibri"/>
              </a:rPr>
              <a:t>Loss</a:t>
            </a:r>
            <a:r>
              <a:rPr sz="2400" spc="-65" dirty="0">
                <a:latin typeface="Calibri"/>
                <a:cs typeface="Calibri"/>
              </a:rPr>
              <a:t> </a:t>
            </a:r>
            <a:r>
              <a:rPr sz="2400" spc="-10" dirty="0">
                <a:latin typeface="Calibri"/>
                <a:cs typeface="Calibri"/>
              </a:rPr>
              <a:t>function (Softmax,</a:t>
            </a:r>
            <a:r>
              <a:rPr sz="2400" spc="-65" dirty="0">
                <a:latin typeface="Calibri"/>
                <a:cs typeface="Calibri"/>
              </a:rPr>
              <a:t> </a:t>
            </a:r>
            <a:r>
              <a:rPr sz="2400" spc="-20" dirty="0">
                <a:latin typeface="Calibri"/>
                <a:cs typeface="Calibri"/>
              </a:rPr>
              <a:t>etc)</a:t>
            </a:r>
            <a:endParaRPr sz="2400">
              <a:latin typeface="Calibri"/>
              <a:cs typeface="Calibri"/>
            </a:endParaRPr>
          </a:p>
        </p:txBody>
      </p:sp>
      <p:sp>
        <p:nvSpPr>
          <p:cNvPr id="27" name="object 27"/>
          <p:cNvSpPr/>
          <p:nvPr/>
        </p:nvSpPr>
        <p:spPr>
          <a:xfrm>
            <a:off x="7305040" y="3444252"/>
            <a:ext cx="71120" cy="2590800"/>
          </a:xfrm>
          <a:custGeom>
            <a:avLst/>
            <a:gdLst/>
            <a:ahLst/>
            <a:cxnLst/>
            <a:rect l="l" t="t" r="r" b="b"/>
            <a:pathLst>
              <a:path w="71120" h="2590800">
                <a:moveTo>
                  <a:pt x="71120" y="2514346"/>
                </a:moveTo>
                <a:lnTo>
                  <a:pt x="44450" y="2514346"/>
                </a:lnTo>
                <a:lnTo>
                  <a:pt x="44450" y="2527033"/>
                </a:lnTo>
                <a:lnTo>
                  <a:pt x="44437" y="0"/>
                </a:lnTo>
                <a:lnTo>
                  <a:pt x="26670" y="0"/>
                </a:lnTo>
                <a:lnTo>
                  <a:pt x="26670" y="2514346"/>
                </a:lnTo>
                <a:lnTo>
                  <a:pt x="0" y="2514346"/>
                </a:lnTo>
                <a:lnTo>
                  <a:pt x="35560" y="2590469"/>
                </a:lnTo>
                <a:lnTo>
                  <a:pt x="65151" y="2527033"/>
                </a:lnTo>
                <a:lnTo>
                  <a:pt x="71120" y="2514346"/>
                </a:lnTo>
                <a:close/>
              </a:path>
            </a:pathLst>
          </a:custGeom>
          <a:solidFill>
            <a:srgbClr val="44536A"/>
          </a:solidFill>
        </p:spPr>
        <p:txBody>
          <a:bodyPr wrap="square" lIns="0" tIns="0" rIns="0" bIns="0" rtlCol="0"/>
          <a:lstStyle/>
          <a:p>
            <a:endParaRPr/>
          </a:p>
        </p:txBody>
      </p:sp>
      <p:sp>
        <p:nvSpPr>
          <p:cNvPr id="28" name="object 28"/>
          <p:cNvSpPr txBox="1"/>
          <p:nvPr/>
        </p:nvSpPr>
        <p:spPr>
          <a:xfrm>
            <a:off x="7532751" y="3689413"/>
            <a:ext cx="1251585" cy="1319530"/>
          </a:xfrm>
          <a:prstGeom prst="rect">
            <a:avLst/>
          </a:prstGeom>
        </p:spPr>
        <p:txBody>
          <a:bodyPr vert="horz" wrap="square" lIns="0" tIns="3810" rIns="0" bIns="0" rtlCol="0">
            <a:spAutoFit/>
          </a:bodyPr>
          <a:lstStyle/>
          <a:p>
            <a:pPr marL="12700" marR="5080">
              <a:lnSpc>
                <a:spcPct val="104200"/>
              </a:lnSpc>
              <a:spcBef>
                <a:spcPts val="30"/>
              </a:spcBef>
            </a:pPr>
            <a:r>
              <a:rPr sz="2050" dirty="0">
                <a:latin typeface="Calibri"/>
                <a:cs typeface="Calibri"/>
              </a:rPr>
              <a:t>Fine-</a:t>
            </a:r>
            <a:r>
              <a:rPr sz="2050" spc="-20" dirty="0">
                <a:latin typeface="Calibri"/>
                <a:cs typeface="Calibri"/>
              </a:rPr>
              <a:t>tune </a:t>
            </a:r>
            <a:r>
              <a:rPr sz="2050" spc="-10" dirty="0">
                <a:latin typeface="Calibri"/>
                <a:cs typeface="Calibri"/>
              </a:rPr>
              <a:t>encoder </a:t>
            </a:r>
            <a:r>
              <a:rPr sz="2050" dirty="0">
                <a:latin typeface="Calibri"/>
                <a:cs typeface="Calibri"/>
              </a:rPr>
              <a:t>jointly</a:t>
            </a:r>
            <a:r>
              <a:rPr sz="2050" spc="135" dirty="0">
                <a:latin typeface="Calibri"/>
                <a:cs typeface="Calibri"/>
              </a:rPr>
              <a:t> </a:t>
            </a:r>
            <a:r>
              <a:rPr sz="2050" spc="-20" dirty="0">
                <a:latin typeface="Calibri"/>
                <a:cs typeface="Calibri"/>
              </a:rPr>
              <a:t>with </a:t>
            </a:r>
            <a:r>
              <a:rPr sz="2050" spc="-10" dirty="0">
                <a:latin typeface="Calibri"/>
                <a:cs typeface="Calibri"/>
              </a:rPr>
              <a:t>classifier</a:t>
            </a:r>
            <a:endParaRPr sz="2050">
              <a:latin typeface="Calibri"/>
              <a:cs typeface="Calibri"/>
            </a:endParaRPr>
          </a:p>
        </p:txBody>
      </p:sp>
      <p:sp>
        <p:nvSpPr>
          <p:cNvPr id="29" name="object 29"/>
          <p:cNvSpPr txBox="1"/>
          <p:nvPr/>
        </p:nvSpPr>
        <p:spPr>
          <a:xfrm>
            <a:off x="9468484" y="1931288"/>
            <a:ext cx="2261235" cy="1135380"/>
          </a:xfrm>
          <a:prstGeom prst="rect">
            <a:avLst/>
          </a:prstGeom>
        </p:spPr>
        <p:txBody>
          <a:bodyPr vert="horz" wrap="square" lIns="0" tIns="6985" rIns="0" bIns="0" rtlCol="0">
            <a:spAutoFit/>
          </a:bodyPr>
          <a:lstStyle/>
          <a:p>
            <a:pPr marL="12700" marR="5080">
              <a:lnSpc>
                <a:spcPct val="101600"/>
              </a:lnSpc>
              <a:spcBef>
                <a:spcPts val="55"/>
              </a:spcBef>
            </a:pPr>
            <a:r>
              <a:rPr sz="2400" dirty="0">
                <a:latin typeface="Calibri"/>
                <a:cs typeface="Calibri"/>
              </a:rPr>
              <a:t>Encoder</a:t>
            </a:r>
            <a:r>
              <a:rPr sz="2400" spc="-150" dirty="0">
                <a:latin typeface="Calibri"/>
                <a:cs typeface="Calibri"/>
              </a:rPr>
              <a:t> </a:t>
            </a:r>
            <a:r>
              <a:rPr sz="2400" dirty="0">
                <a:latin typeface="Calibri"/>
                <a:cs typeface="Calibri"/>
              </a:rPr>
              <a:t>can </a:t>
            </a:r>
            <a:r>
              <a:rPr sz="2400" spc="-25" dirty="0">
                <a:latin typeface="Calibri"/>
                <a:cs typeface="Calibri"/>
              </a:rPr>
              <a:t>be </a:t>
            </a:r>
            <a:r>
              <a:rPr sz="2400" dirty="0">
                <a:latin typeface="Calibri"/>
                <a:cs typeface="Calibri"/>
              </a:rPr>
              <a:t>used</a:t>
            </a:r>
            <a:r>
              <a:rPr sz="2400" spc="-135" dirty="0">
                <a:latin typeface="Calibri"/>
                <a:cs typeface="Calibri"/>
              </a:rPr>
              <a:t> </a:t>
            </a:r>
            <a:r>
              <a:rPr sz="2400" dirty="0">
                <a:latin typeface="Calibri"/>
                <a:cs typeface="Calibri"/>
              </a:rPr>
              <a:t>to</a:t>
            </a:r>
            <a:r>
              <a:rPr sz="2400" spc="-60" dirty="0">
                <a:latin typeface="Calibri"/>
                <a:cs typeface="Calibri"/>
              </a:rPr>
              <a:t> </a:t>
            </a:r>
            <a:r>
              <a:rPr sz="2400" dirty="0">
                <a:latin typeface="Calibri"/>
                <a:cs typeface="Calibri"/>
              </a:rPr>
              <a:t>initialize</a:t>
            </a:r>
            <a:r>
              <a:rPr sz="2400" spc="-50" dirty="0">
                <a:latin typeface="Calibri"/>
                <a:cs typeface="Calibri"/>
              </a:rPr>
              <a:t> a </a:t>
            </a:r>
            <a:r>
              <a:rPr sz="2400" b="1" dirty="0">
                <a:latin typeface="Calibri"/>
                <a:cs typeface="Calibri"/>
              </a:rPr>
              <a:t>supervised</a:t>
            </a:r>
            <a:r>
              <a:rPr sz="2400" b="1" spc="25" dirty="0">
                <a:latin typeface="Calibri"/>
                <a:cs typeface="Calibri"/>
              </a:rPr>
              <a:t> </a:t>
            </a:r>
            <a:r>
              <a:rPr sz="2400" spc="-20" dirty="0">
                <a:latin typeface="Calibri"/>
                <a:cs typeface="Calibri"/>
              </a:rPr>
              <a:t>model</a:t>
            </a:r>
            <a:endParaRPr sz="2400">
              <a:latin typeface="Calibri"/>
              <a:cs typeface="Calibri"/>
            </a:endParaRPr>
          </a:p>
        </p:txBody>
      </p:sp>
      <p:pic>
        <p:nvPicPr>
          <p:cNvPr id="30" name="object 30"/>
          <p:cNvPicPr/>
          <p:nvPr/>
        </p:nvPicPr>
        <p:blipFill>
          <a:blip r:embed="rId6" cstate="print"/>
          <a:stretch>
            <a:fillRect/>
          </a:stretch>
        </p:blipFill>
        <p:spPr>
          <a:xfrm>
            <a:off x="9316719" y="4429759"/>
            <a:ext cx="2824479" cy="548639"/>
          </a:xfrm>
          <a:prstGeom prst="rect">
            <a:avLst/>
          </a:prstGeom>
        </p:spPr>
      </p:pic>
      <p:sp>
        <p:nvSpPr>
          <p:cNvPr id="31" name="object 31"/>
          <p:cNvSpPr txBox="1"/>
          <p:nvPr/>
        </p:nvSpPr>
        <p:spPr>
          <a:xfrm>
            <a:off x="9285351" y="3560445"/>
            <a:ext cx="2384425" cy="813435"/>
          </a:xfrm>
          <a:prstGeom prst="rect">
            <a:avLst/>
          </a:prstGeom>
        </p:spPr>
        <p:txBody>
          <a:bodyPr vert="horz" wrap="square" lIns="0" tIns="80010" rIns="0" bIns="0" rtlCol="0">
            <a:spAutoFit/>
          </a:bodyPr>
          <a:lstStyle/>
          <a:p>
            <a:pPr marL="12700" marR="5080" indent="514350">
              <a:lnSpc>
                <a:spcPts val="2840"/>
              </a:lnSpc>
              <a:spcBef>
                <a:spcPts val="630"/>
              </a:spcBef>
              <a:tabLst>
                <a:tab pos="1100455" algn="l"/>
                <a:tab pos="1574800" algn="l"/>
              </a:tabLst>
            </a:pPr>
            <a:r>
              <a:rPr sz="2800" spc="-30" dirty="0">
                <a:latin typeface="Calibri"/>
                <a:cs typeface="Calibri"/>
              </a:rPr>
              <a:t>bird</a:t>
            </a:r>
            <a:r>
              <a:rPr sz="2800" dirty="0">
                <a:latin typeface="Calibri"/>
                <a:cs typeface="Calibri"/>
              </a:rPr>
              <a:t>	</a:t>
            </a:r>
            <a:r>
              <a:rPr sz="2800" spc="-20" dirty="0">
                <a:latin typeface="Calibri"/>
                <a:cs typeface="Calibri"/>
              </a:rPr>
              <a:t>plane </a:t>
            </a:r>
            <a:r>
              <a:rPr sz="2800" spc="-25" dirty="0">
                <a:latin typeface="Calibri"/>
                <a:cs typeface="Calibri"/>
              </a:rPr>
              <a:t>dog</a:t>
            </a:r>
            <a:r>
              <a:rPr sz="2800" dirty="0">
                <a:latin typeface="Calibri"/>
                <a:cs typeface="Calibri"/>
              </a:rPr>
              <a:t>	</a:t>
            </a:r>
            <a:r>
              <a:rPr sz="2800" spc="-20" dirty="0">
                <a:latin typeface="Calibri"/>
                <a:cs typeface="Calibri"/>
              </a:rPr>
              <a:t>deer</a:t>
            </a:r>
            <a:endParaRPr sz="2800">
              <a:latin typeface="Calibri"/>
              <a:cs typeface="Calibri"/>
            </a:endParaRPr>
          </a:p>
        </p:txBody>
      </p:sp>
      <p:sp>
        <p:nvSpPr>
          <p:cNvPr id="32" name="object 32"/>
          <p:cNvSpPr txBox="1"/>
          <p:nvPr/>
        </p:nvSpPr>
        <p:spPr>
          <a:xfrm>
            <a:off x="5368035" y="6443345"/>
            <a:ext cx="289560" cy="330835"/>
          </a:xfrm>
          <a:prstGeom prst="rect">
            <a:avLst/>
          </a:prstGeom>
        </p:spPr>
        <p:txBody>
          <a:bodyPr vert="horz" wrap="square" lIns="0" tIns="12700" rIns="0" bIns="0" rtlCol="0">
            <a:spAutoFit/>
          </a:bodyPr>
          <a:lstStyle/>
          <a:p>
            <a:pPr marL="12700">
              <a:lnSpc>
                <a:spcPct val="100000"/>
              </a:lnSpc>
              <a:spcBef>
                <a:spcPts val="100"/>
              </a:spcBef>
            </a:pPr>
            <a:r>
              <a:rPr sz="2000" spc="-25" dirty="0">
                <a:solidFill>
                  <a:srgbClr val="FFCA04"/>
                </a:solidFill>
                <a:latin typeface="Calibri"/>
                <a:cs typeface="Calibri"/>
              </a:rPr>
              <a:t>69</a:t>
            </a:r>
            <a:endParaRPr sz="2000">
              <a:latin typeface="Calibri"/>
              <a:cs typeface="Calibri"/>
            </a:endParaRPr>
          </a:p>
        </p:txBody>
      </p:sp>
      <p:sp>
        <p:nvSpPr>
          <p:cNvPr id="33" name="object 33"/>
          <p:cNvSpPr txBox="1"/>
          <p:nvPr/>
        </p:nvSpPr>
        <p:spPr>
          <a:xfrm>
            <a:off x="11393805" y="3905821"/>
            <a:ext cx="766445" cy="452755"/>
          </a:xfrm>
          <a:prstGeom prst="rect">
            <a:avLst/>
          </a:prstGeom>
        </p:spPr>
        <p:txBody>
          <a:bodyPr vert="horz" wrap="square" lIns="0" tIns="12700" rIns="0" bIns="0" rtlCol="0">
            <a:spAutoFit/>
          </a:bodyPr>
          <a:lstStyle/>
          <a:p>
            <a:pPr marL="12700">
              <a:lnSpc>
                <a:spcPct val="100000"/>
              </a:lnSpc>
              <a:spcBef>
                <a:spcPts val="100"/>
              </a:spcBef>
            </a:pPr>
            <a:r>
              <a:rPr sz="2800" spc="-10" dirty="0">
                <a:latin typeface="Calibri"/>
                <a:cs typeface="Calibri"/>
              </a:rPr>
              <a:t>truck</a:t>
            </a:r>
            <a:endParaRPr sz="2800">
              <a:latin typeface="Calibri"/>
              <a:cs typeface="Calibri"/>
            </a:endParaRPr>
          </a:p>
        </p:txBody>
      </p:sp>
      <p:sp>
        <p:nvSpPr>
          <p:cNvPr id="34" name="object 34"/>
          <p:cNvSpPr txBox="1"/>
          <p:nvPr/>
        </p:nvSpPr>
        <p:spPr>
          <a:xfrm>
            <a:off x="9616185" y="5069204"/>
            <a:ext cx="2197735" cy="1135380"/>
          </a:xfrm>
          <a:prstGeom prst="rect">
            <a:avLst/>
          </a:prstGeom>
        </p:spPr>
        <p:txBody>
          <a:bodyPr vert="horz" wrap="square" lIns="0" tIns="6985" rIns="0" bIns="0" rtlCol="0">
            <a:spAutoFit/>
          </a:bodyPr>
          <a:lstStyle/>
          <a:p>
            <a:pPr marL="12700" marR="5080" algn="ctr">
              <a:lnSpc>
                <a:spcPct val="101600"/>
              </a:lnSpc>
              <a:spcBef>
                <a:spcPts val="55"/>
              </a:spcBef>
            </a:pPr>
            <a:r>
              <a:rPr sz="2400" spc="-60" dirty="0">
                <a:latin typeface="Calibri"/>
                <a:cs typeface="Calibri"/>
              </a:rPr>
              <a:t>Train</a:t>
            </a:r>
            <a:r>
              <a:rPr sz="2400" spc="-130" dirty="0">
                <a:latin typeface="Calibri"/>
                <a:cs typeface="Calibri"/>
              </a:rPr>
              <a:t> </a:t>
            </a:r>
            <a:r>
              <a:rPr sz="2400" dirty="0">
                <a:latin typeface="Calibri"/>
                <a:cs typeface="Calibri"/>
              </a:rPr>
              <a:t>for</a:t>
            </a:r>
            <a:r>
              <a:rPr sz="2400" spc="-80" dirty="0">
                <a:latin typeface="Calibri"/>
                <a:cs typeface="Calibri"/>
              </a:rPr>
              <a:t> </a:t>
            </a:r>
            <a:r>
              <a:rPr sz="2400" dirty="0">
                <a:latin typeface="Calibri"/>
                <a:cs typeface="Calibri"/>
              </a:rPr>
              <a:t>final</a:t>
            </a:r>
            <a:r>
              <a:rPr sz="2400" spc="-85" dirty="0">
                <a:latin typeface="Calibri"/>
                <a:cs typeface="Calibri"/>
              </a:rPr>
              <a:t> </a:t>
            </a:r>
            <a:r>
              <a:rPr sz="2400" spc="-20" dirty="0">
                <a:latin typeface="Calibri"/>
                <a:cs typeface="Calibri"/>
              </a:rPr>
              <a:t>task </a:t>
            </a:r>
            <a:r>
              <a:rPr sz="2400" dirty="0">
                <a:latin typeface="Calibri"/>
                <a:cs typeface="Calibri"/>
              </a:rPr>
              <a:t>(sometimes</a:t>
            </a:r>
            <a:r>
              <a:rPr sz="2400" spc="-90" dirty="0">
                <a:latin typeface="Calibri"/>
                <a:cs typeface="Calibri"/>
              </a:rPr>
              <a:t> </a:t>
            </a:r>
            <a:r>
              <a:rPr sz="2400" spc="-20" dirty="0">
                <a:latin typeface="Calibri"/>
                <a:cs typeface="Calibri"/>
              </a:rPr>
              <a:t>with </a:t>
            </a:r>
            <a:r>
              <a:rPr sz="2400" dirty="0">
                <a:latin typeface="Calibri"/>
                <a:cs typeface="Calibri"/>
              </a:rPr>
              <a:t>small</a:t>
            </a:r>
            <a:r>
              <a:rPr sz="2400" spc="-70" dirty="0">
                <a:latin typeface="Calibri"/>
                <a:cs typeface="Calibri"/>
              </a:rPr>
              <a:t> </a:t>
            </a:r>
            <a:r>
              <a:rPr sz="2400" spc="-20" dirty="0">
                <a:latin typeface="Calibri"/>
                <a:cs typeface="Calibri"/>
              </a:rPr>
              <a:t>data)</a:t>
            </a:r>
            <a:endParaRPr sz="24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5610860" cy="697230"/>
          </a:xfrm>
          <a:prstGeom prst="rect">
            <a:avLst/>
          </a:prstGeom>
        </p:spPr>
        <p:txBody>
          <a:bodyPr vert="horz" wrap="square" lIns="0" tIns="13335" rIns="0" bIns="0" rtlCol="0">
            <a:spAutoFit/>
          </a:bodyPr>
          <a:lstStyle/>
          <a:p>
            <a:pPr marL="12700">
              <a:lnSpc>
                <a:spcPct val="100000"/>
              </a:lnSpc>
              <a:spcBef>
                <a:spcPts val="105"/>
              </a:spcBef>
            </a:pPr>
            <a:r>
              <a:rPr spc="-65" dirty="0"/>
              <a:t>(Regular,</a:t>
            </a:r>
            <a:r>
              <a:rPr spc="-340" dirty="0"/>
              <a:t> </a:t>
            </a:r>
            <a:r>
              <a:rPr dirty="0"/>
              <a:t>non-</a:t>
            </a:r>
            <a:r>
              <a:rPr spc="-10" dirty="0"/>
              <a:t>variational)</a:t>
            </a:r>
          </a:p>
        </p:txBody>
      </p:sp>
      <p:sp>
        <p:nvSpPr>
          <p:cNvPr id="3" name="object 3"/>
          <p:cNvSpPr txBox="1"/>
          <p:nvPr/>
        </p:nvSpPr>
        <p:spPr>
          <a:xfrm>
            <a:off x="915035" y="603821"/>
            <a:ext cx="3159125" cy="697230"/>
          </a:xfrm>
          <a:prstGeom prst="rect">
            <a:avLst/>
          </a:prstGeom>
        </p:spPr>
        <p:txBody>
          <a:bodyPr vert="horz" wrap="square" lIns="0" tIns="13335" rIns="0" bIns="0" rtlCol="0">
            <a:spAutoFit/>
          </a:bodyPr>
          <a:lstStyle/>
          <a:p>
            <a:pPr marL="12700">
              <a:lnSpc>
                <a:spcPct val="100000"/>
              </a:lnSpc>
              <a:spcBef>
                <a:spcPts val="105"/>
              </a:spcBef>
            </a:pPr>
            <a:r>
              <a:rPr sz="4400" b="0" spc="-10" dirty="0">
                <a:latin typeface="Calibri Light"/>
                <a:cs typeface="Calibri Light"/>
              </a:rPr>
              <a:t>Autoencoders</a:t>
            </a:r>
            <a:endParaRPr sz="4400">
              <a:latin typeface="Calibri Light"/>
              <a:cs typeface="Calibri Light"/>
            </a:endParaRPr>
          </a:p>
        </p:txBody>
      </p:sp>
      <p:grpSp>
        <p:nvGrpSpPr>
          <p:cNvPr id="4" name="object 4"/>
          <p:cNvGrpSpPr/>
          <p:nvPr/>
        </p:nvGrpSpPr>
        <p:grpSpPr>
          <a:xfrm>
            <a:off x="3881120" y="3139376"/>
            <a:ext cx="2712720" cy="2997200"/>
            <a:chOff x="3881120" y="3139376"/>
            <a:chExt cx="2712720" cy="2997200"/>
          </a:xfrm>
        </p:grpSpPr>
        <p:sp>
          <p:nvSpPr>
            <p:cNvPr id="5" name="object 5"/>
            <p:cNvSpPr/>
            <p:nvPr/>
          </p:nvSpPr>
          <p:spPr>
            <a:xfrm>
              <a:off x="3881120" y="5720080"/>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6" name="object 6"/>
            <p:cNvSpPr/>
            <p:nvPr/>
          </p:nvSpPr>
          <p:spPr>
            <a:xfrm>
              <a:off x="3886200" y="5725160"/>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5">
              <a:solidFill>
                <a:srgbClr val="44536A"/>
              </a:solidFill>
            </a:ln>
          </p:spPr>
          <p:txBody>
            <a:bodyPr wrap="square" lIns="0" tIns="0" rIns="0" bIns="0" rtlCol="0"/>
            <a:lstStyle/>
            <a:p>
              <a:endParaRPr/>
            </a:p>
          </p:txBody>
        </p:sp>
        <p:sp>
          <p:nvSpPr>
            <p:cNvPr id="7" name="object 7"/>
            <p:cNvSpPr/>
            <p:nvPr/>
          </p:nvSpPr>
          <p:spPr>
            <a:xfrm>
              <a:off x="5228590" y="4910074"/>
              <a:ext cx="17780" cy="809625"/>
            </a:xfrm>
            <a:custGeom>
              <a:avLst/>
              <a:gdLst/>
              <a:ahLst/>
              <a:cxnLst/>
              <a:rect l="l" t="t" r="r" b="b"/>
              <a:pathLst>
                <a:path w="17779" h="809625">
                  <a:moveTo>
                    <a:pt x="17780" y="0"/>
                  </a:moveTo>
                  <a:lnTo>
                    <a:pt x="0" y="0"/>
                  </a:lnTo>
                  <a:lnTo>
                    <a:pt x="0" y="809586"/>
                  </a:lnTo>
                  <a:lnTo>
                    <a:pt x="17780" y="809586"/>
                  </a:lnTo>
                  <a:lnTo>
                    <a:pt x="17780" y="0"/>
                  </a:lnTo>
                  <a:close/>
                </a:path>
              </a:pathLst>
            </a:custGeom>
            <a:solidFill>
              <a:srgbClr val="44536A"/>
            </a:solidFill>
          </p:spPr>
          <p:txBody>
            <a:bodyPr wrap="square" lIns="0" tIns="0" rIns="0" bIns="0" rtlCol="0"/>
            <a:lstStyle/>
            <a:p>
              <a:endParaRPr/>
            </a:p>
          </p:txBody>
        </p:sp>
        <p:sp>
          <p:nvSpPr>
            <p:cNvPr id="8" name="object 8"/>
            <p:cNvSpPr/>
            <p:nvPr/>
          </p:nvSpPr>
          <p:spPr>
            <a:xfrm>
              <a:off x="4429760" y="4429709"/>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9" name="object 9"/>
            <p:cNvSpPr/>
            <p:nvPr/>
          </p:nvSpPr>
          <p:spPr>
            <a:xfrm>
              <a:off x="4434840" y="4434789"/>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10" name="object 10"/>
            <p:cNvSpPr/>
            <p:nvPr/>
          </p:nvSpPr>
          <p:spPr>
            <a:xfrm>
              <a:off x="5201920" y="4846320"/>
              <a:ext cx="71120" cy="76835"/>
            </a:xfrm>
            <a:custGeom>
              <a:avLst/>
              <a:gdLst/>
              <a:ahLst/>
              <a:cxnLst/>
              <a:rect l="l" t="t" r="r" b="b"/>
              <a:pathLst>
                <a:path w="71120" h="76835">
                  <a:moveTo>
                    <a:pt x="71120" y="76454"/>
                  </a:moveTo>
                  <a:lnTo>
                    <a:pt x="65151" y="63754"/>
                  </a:lnTo>
                  <a:lnTo>
                    <a:pt x="35560" y="0"/>
                  </a:lnTo>
                  <a:lnTo>
                    <a:pt x="0" y="76454"/>
                  </a:lnTo>
                  <a:lnTo>
                    <a:pt x="26670" y="76454"/>
                  </a:lnTo>
                  <a:lnTo>
                    <a:pt x="26670" y="63754"/>
                  </a:lnTo>
                  <a:lnTo>
                    <a:pt x="44450" y="63754"/>
                  </a:lnTo>
                  <a:lnTo>
                    <a:pt x="44450" y="76454"/>
                  </a:lnTo>
                  <a:lnTo>
                    <a:pt x="71120" y="76454"/>
                  </a:lnTo>
                  <a:close/>
                </a:path>
              </a:pathLst>
            </a:custGeom>
            <a:solidFill>
              <a:srgbClr val="44536A"/>
            </a:solidFill>
          </p:spPr>
          <p:txBody>
            <a:bodyPr wrap="square" lIns="0" tIns="0" rIns="0" bIns="0" rtlCol="0"/>
            <a:lstStyle/>
            <a:p>
              <a:endParaRPr/>
            </a:p>
          </p:txBody>
        </p:sp>
        <p:pic>
          <p:nvPicPr>
            <p:cNvPr id="11" name="object 11"/>
            <p:cNvPicPr/>
            <p:nvPr/>
          </p:nvPicPr>
          <p:blipFill>
            <a:blip r:embed="rId3" cstate="print"/>
            <a:stretch>
              <a:fillRect/>
            </a:stretch>
          </p:blipFill>
          <p:spPr>
            <a:xfrm>
              <a:off x="5110480" y="5821680"/>
              <a:ext cx="233679" cy="213359"/>
            </a:xfrm>
            <a:prstGeom prst="rect">
              <a:avLst/>
            </a:prstGeom>
          </p:spPr>
        </p:pic>
        <p:pic>
          <p:nvPicPr>
            <p:cNvPr id="12" name="object 12"/>
            <p:cNvPicPr/>
            <p:nvPr/>
          </p:nvPicPr>
          <p:blipFill>
            <a:blip r:embed="rId4" cstate="print"/>
            <a:stretch>
              <a:fillRect/>
            </a:stretch>
          </p:blipFill>
          <p:spPr>
            <a:xfrm>
              <a:off x="5110480" y="4521200"/>
              <a:ext cx="233679" cy="243839"/>
            </a:xfrm>
            <a:prstGeom prst="rect">
              <a:avLst/>
            </a:prstGeom>
          </p:spPr>
        </p:pic>
        <p:sp>
          <p:nvSpPr>
            <p:cNvPr id="13" name="object 13"/>
            <p:cNvSpPr/>
            <p:nvPr/>
          </p:nvSpPr>
          <p:spPr>
            <a:xfrm>
              <a:off x="5228590" y="3632454"/>
              <a:ext cx="17780" cy="796925"/>
            </a:xfrm>
            <a:custGeom>
              <a:avLst/>
              <a:gdLst/>
              <a:ahLst/>
              <a:cxnLst/>
              <a:rect l="l" t="t" r="r" b="b"/>
              <a:pathLst>
                <a:path w="17779" h="796925">
                  <a:moveTo>
                    <a:pt x="17780" y="0"/>
                  </a:moveTo>
                  <a:lnTo>
                    <a:pt x="0" y="0"/>
                  </a:lnTo>
                  <a:lnTo>
                    <a:pt x="0" y="796925"/>
                  </a:lnTo>
                  <a:lnTo>
                    <a:pt x="17780" y="796925"/>
                  </a:lnTo>
                  <a:lnTo>
                    <a:pt x="17780" y="0"/>
                  </a:lnTo>
                  <a:close/>
                </a:path>
              </a:pathLst>
            </a:custGeom>
            <a:solidFill>
              <a:srgbClr val="44536A"/>
            </a:solidFill>
          </p:spPr>
          <p:txBody>
            <a:bodyPr wrap="square" lIns="0" tIns="0" rIns="0" bIns="0" rtlCol="0"/>
            <a:lstStyle/>
            <a:p>
              <a:endParaRPr/>
            </a:p>
          </p:txBody>
        </p:sp>
        <p:pic>
          <p:nvPicPr>
            <p:cNvPr id="14" name="object 14"/>
            <p:cNvPicPr/>
            <p:nvPr/>
          </p:nvPicPr>
          <p:blipFill>
            <a:blip r:embed="rId5" cstate="print"/>
            <a:stretch>
              <a:fillRect/>
            </a:stretch>
          </p:blipFill>
          <p:spPr>
            <a:xfrm>
              <a:off x="5201920" y="3556000"/>
              <a:ext cx="71119" cy="76454"/>
            </a:xfrm>
            <a:prstGeom prst="rect">
              <a:avLst/>
            </a:prstGeom>
          </p:spPr>
        </p:pic>
        <p:sp>
          <p:nvSpPr>
            <p:cNvPr id="15" name="object 15"/>
            <p:cNvSpPr/>
            <p:nvPr/>
          </p:nvSpPr>
          <p:spPr>
            <a:xfrm>
              <a:off x="3881120" y="3139376"/>
              <a:ext cx="2702560" cy="406400"/>
            </a:xfrm>
            <a:custGeom>
              <a:avLst/>
              <a:gdLst/>
              <a:ahLst/>
              <a:cxnLst/>
              <a:rect l="l" t="t" r="r" b="b"/>
              <a:pathLst>
                <a:path w="2702559" h="406400">
                  <a:moveTo>
                    <a:pt x="2702432" y="0"/>
                  </a:moveTo>
                  <a:lnTo>
                    <a:pt x="0" y="0"/>
                  </a:lnTo>
                  <a:lnTo>
                    <a:pt x="0" y="406209"/>
                  </a:lnTo>
                  <a:lnTo>
                    <a:pt x="2702432" y="406209"/>
                  </a:lnTo>
                  <a:lnTo>
                    <a:pt x="2702432" y="0"/>
                  </a:lnTo>
                  <a:close/>
                </a:path>
              </a:pathLst>
            </a:custGeom>
            <a:solidFill>
              <a:srgbClr val="C8DAF8"/>
            </a:solidFill>
          </p:spPr>
          <p:txBody>
            <a:bodyPr wrap="square" lIns="0" tIns="0" rIns="0" bIns="0" rtlCol="0"/>
            <a:lstStyle/>
            <a:p>
              <a:endParaRPr/>
            </a:p>
          </p:txBody>
        </p:sp>
        <p:sp>
          <p:nvSpPr>
            <p:cNvPr id="16" name="object 16"/>
            <p:cNvSpPr/>
            <p:nvPr/>
          </p:nvSpPr>
          <p:spPr>
            <a:xfrm>
              <a:off x="3886200" y="3144456"/>
              <a:ext cx="2702560" cy="406400"/>
            </a:xfrm>
            <a:custGeom>
              <a:avLst/>
              <a:gdLst/>
              <a:ahLst/>
              <a:cxnLst/>
              <a:rect l="l" t="t" r="r" b="b"/>
              <a:pathLst>
                <a:path w="2702559" h="406400">
                  <a:moveTo>
                    <a:pt x="0" y="406209"/>
                  </a:moveTo>
                  <a:lnTo>
                    <a:pt x="2702432" y="406209"/>
                  </a:lnTo>
                  <a:lnTo>
                    <a:pt x="2702432" y="0"/>
                  </a:lnTo>
                  <a:lnTo>
                    <a:pt x="0" y="0"/>
                  </a:lnTo>
                  <a:lnTo>
                    <a:pt x="0" y="406209"/>
                  </a:lnTo>
                  <a:close/>
                </a:path>
              </a:pathLst>
            </a:custGeom>
            <a:ln w="9524">
              <a:solidFill>
                <a:srgbClr val="44536A"/>
              </a:solidFill>
            </a:ln>
          </p:spPr>
          <p:txBody>
            <a:bodyPr wrap="square" lIns="0" tIns="0" rIns="0" bIns="0" rtlCol="0"/>
            <a:lstStyle/>
            <a:p>
              <a:endParaRPr/>
            </a:p>
          </p:txBody>
        </p:sp>
      </p:grpSp>
      <p:sp>
        <p:nvSpPr>
          <p:cNvPr id="17" name="object 17"/>
          <p:cNvSpPr txBox="1"/>
          <p:nvPr/>
        </p:nvSpPr>
        <p:spPr>
          <a:xfrm>
            <a:off x="651827" y="1131569"/>
            <a:ext cx="8128000" cy="1145540"/>
          </a:xfrm>
          <a:prstGeom prst="rect">
            <a:avLst/>
          </a:prstGeom>
        </p:spPr>
        <p:txBody>
          <a:bodyPr vert="horz" wrap="square" lIns="0" tIns="13335" rIns="0" bIns="0" rtlCol="0">
            <a:spAutoFit/>
          </a:bodyPr>
          <a:lstStyle/>
          <a:p>
            <a:pPr marL="12700">
              <a:lnSpc>
                <a:spcPct val="100000"/>
              </a:lnSpc>
              <a:spcBef>
                <a:spcPts val="105"/>
              </a:spcBef>
            </a:pPr>
            <a:r>
              <a:rPr sz="2400" spc="-10" dirty="0">
                <a:latin typeface="Calibri"/>
                <a:cs typeface="Calibri"/>
              </a:rPr>
              <a:t>Autoencoders</a:t>
            </a:r>
            <a:r>
              <a:rPr sz="2400" spc="-140" dirty="0">
                <a:latin typeface="Calibri"/>
                <a:cs typeface="Calibri"/>
              </a:rPr>
              <a:t> </a:t>
            </a:r>
            <a:r>
              <a:rPr sz="2400" dirty="0">
                <a:latin typeface="Calibri"/>
                <a:cs typeface="Calibri"/>
              </a:rPr>
              <a:t>learn</a:t>
            </a:r>
            <a:r>
              <a:rPr sz="2400" spc="-130" dirty="0">
                <a:latin typeface="Calibri"/>
                <a:cs typeface="Calibri"/>
              </a:rPr>
              <a:t> </a:t>
            </a:r>
            <a:r>
              <a:rPr sz="2400" b="1" dirty="0">
                <a:latin typeface="Calibri"/>
                <a:cs typeface="Calibri"/>
              </a:rPr>
              <a:t>latent</a:t>
            </a:r>
            <a:r>
              <a:rPr sz="2400" b="1" spc="-40" dirty="0">
                <a:latin typeface="Calibri"/>
                <a:cs typeface="Calibri"/>
              </a:rPr>
              <a:t> </a:t>
            </a:r>
            <a:r>
              <a:rPr sz="2400" b="1" spc="-20" dirty="0">
                <a:latin typeface="Calibri"/>
                <a:cs typeface="Calibri"/>
              </a:rPr>
              <a:t>features</a:t>
            </a:r>
            <a:r>
              <a:rPr sz="2400" b="1" spc="-135" dirty="0">
                <a:latin typeface="Calibri"/>
                <a:cs typeface="Calibri"/>
              </a:rPr>
              <a:t> </a:t>
            </a:r>
            <a:r>
              <a:rPr sz="2400" dirty="0">
                <a:latin typeface="Calibri"/>
                <a:cs typeface="Calibri"/>
              </a:rPr>
              <a:t>for</a:t>
            </a:r>
            <a:r>
              <a:rPr sz="2400" spc="-55" dirty="0">
                <a:latin typeface="Calibri"/>
                <a:cs typeface="Calibri"/>
              </a:rPr>
              <a:t> </a:t>
            </a:r>
            <a:r>
              <a:rPr sz="2400" dirty="0">
                <a:latin typeface="Calibri"/>
                <a:cs typeface="Calibri"/>
              </a:rPr>
              <a:t>data</a:t>
            </a:r>
            <a:r>
              <a:rPr sz="2400" spc="-125" dirty="0">
                <a:latin typeface="Calibri"/>
                <a:cs typeface="Calibri"/>
              </a:rPr>
              <a:t> </a:t>
            </a:r>
            <a:r>
              <a:rPr sz="2400" dirty="0">
                <a:latin typeface="Calibri"/>
                <a:cs typeface="Calibri"/>
              </a:rPr>
              <a:t>without</a:t>
            </a:r>
            <a:r>
              <a:rPr sz="2400" spc="-90" dirty="0">
                <a:latin typeface="Calibri"/>
                <a:cs typeface="Calibri"/>
              </a:rPr>
              <a:t> </a:t>
            </a:r>
            <a:r>
              <a:rPr sz="2400" dirty="0">
                <a:latin typeface="Calibri"/>
                <a:cs typeface="Calibri"/>
              </a:rPr>
              <a:t>any</a:t>
            </a:r>
            <a:r>
              <a:rPr sz="2400" spc="-65" dirty="0">
                <a:latin typeface="Calibri"/>
                <a:cs typeface="Calibri"/>
              </a:rPr>
              <a:t> </a:t>
            </a:r>
            <a:r>
              <a:rPr sz="2400" spc="-10" dirty="0">
                <a:latin typeface="Calibri"/>
                <a:cs typeface="Calibri"/>
              </a:rPr>
              <a:t>labels!</a:t>
            </a:r>
            <a:endParaRPr sz="2400">
              <a:latin typeface="Calibri"/>
              <a:cs typeface="Calibri"/>
            </a:endParaRPr>
          </a:p>
          <a:p>
            <a:pPr marL="12700">
              <a:lnSpc>
                <a:spcPct val="100000"/>
              </a:lnSpc>
              <a:spcBef>
                <a:spcPts val="85"/>
              </a:spcBef>
            </a:pPr>
            <a:r>
              <a:rPr sz="2400" dirty="0">
                <a:latin typeface="Calibri"/>
                <a:cs typeface="Calibri"/>
              </a:rPr>
              <a:t>Can</a:t>
            </a:r>
            <a:r>
              <a:rPr sz="2400" spc="-85" dirty="0">
                <a:latin typeface="Calibri"/>
                <a:cs typeface="Calibri"/>
              </a:rPr>
              <a:t> </a:t>
            </a:r>
            <a:r>
              <a:rPr sz="2400" dirty="0">
                <a:latin typeface="Calibri"/>
                <a:cs typeface="Calibri"/>
              </a:rPr>
              <a:t>use</a:t>
            </a:r>
            <a:r>
              <a:rPr sz="2400" spc="-85" dirty="0">
                <a:latin typeface="Calibri"/>
                <a:cs typeface="Calibri"/>
              </a:rPr>
              <a:t> </a:t>
            </a:r>
            <a:r>
              <a:rPr sz="2400" spc="-10" dirty="0">
                <a:latin typeface="Calibri"/>
                <a:cs typeface="Calibri"/>
              </a:rPr>
              <a:t>features</a:t>
            </a:r>
            <a:r>
              <a:rPr sz="2400" spc="-65" dirty="0">
                <a:latin typeface="Calibri"/>
                <a:cs typeface="Calibri"/>
              </a:rPr>
              <a:t> </a:t>
            </a:r>
            <a:r>
              <a:rPr sz="2400" dirty="0">
                <a:latin typeface="Calibri"/>
                <a:cs typeface="Calibri"/>
              </a:rPr>
              <a:t>to</a:t>
            </a:r>
            <a:r>
              <a:rPr sz="2400" spc="-80" dirty="0">
                <a:latin typeface="Calibri"/>
                <a:cs typeface="Calibri"/>
              </a:rPr>
              <a:t> </a:t>
            </a:r>
            <a:r>
              <a:rPr sz="2400" dirty="0">
                <a:latin typeface="Calibri"/>
                <a:cs typeface="Calibri"/>
              </a:rPr>
              <a:t>initialize</a:t>
            </a:r>
            <a:r>
              <a:rPr sz="2400" spc="-65" dirty="0">
                <a:latin typeface="Calibri"/>
                <a:cs typeface="Calibri"/>
              </a:rPr>
              <a:t> </a:t>
            </a:r>
            <a:r>
              <a:rPr sz="2400" dirty="0">
                <a:latin typeface="Calibri"/>
                <a:cs typeface="Calibri"/>
              </a:rPr>
              <a:t>a</a:t>
            </a:r>
            <a:r>
              <a:rPr sz="2400" spc="-45" dirty="0">
                <a:latin typeface="Calibri"/>
                <a:cs typeface="Calibri"/>
              </a:rPr>
              <a:t> </a:t>
            </a:r>
            <a:r>
              <a:rPr sz="2400" b="1" dirty="0">
                <a:latin typeface="Calibri"/>
                <a:cs typeface="Calibri"/>
              </a:rPr>
              <a:t>supervised</a:t>
            </a:r>
            <a:r>
              <a:rPr sz="2400" b="1" spc="-30" dirty="0">
                <a:latin typeface="Calibri"/>
                <a:cs typeface="Calibri"/>
              </a:rPr>
              <a:t> </a:t>
            </a:r>
            <a:r>
              <a:rPr sz="2400" spc="-10" dirty="0">
                <a:latin typeface="Calibri"/>
                <a:cs typeface="Calibri"/>
              </a:rPr>
              <a:t>model</a:t>
            </a:r>
            <a:endParaRPr sz="2400">
              <a:latin typeface="Calibri"/>
              <a:cs typeface="Calibri"/>
            </a:endParaRPr>
          </a:p>
          <a:p>
            <a:pPr marL="12700">
              <a:lnSpc>
                <a:spcPct val="100000"/>
              </a:lnSpc>
              <a:spcBef>
                <a:spcPts val="85"/>
              </a:spcBef>
            </a:pPr>
            <a:r>
              <a:rPr sz="2400" dirty="0">
                <a:solidFill>
                  <a:srgbClr val="C00000"/>
                </a:solidFill>
                <a:latin typeface="Calibri"/>
                <a:cs typeface="Calibri"/>
              </a:rPr>
              <a:t>Not</a:t>
            </a:r>
            <a:r>
              <a:rPr sz="2400" spc="-105" dirty="0">
                <a:solidFill>
                  <a:srgbClr val="C00000"/>
                </a:solidFill>
                <a:latin typeface="Calibri"/>
                <a:cs typeface="Calibri"/>
              </a:rPr>
              <a:t> </a:t>
            </a:r>
            <a:r>
              <a:rPr sz="2400" dirty="0">
                <a:solidFill>
                  <a:srgbClr val="C00000"/>
                </a:solidFill>
                <a:latin typeface="Calibri"/>
                <a:cs typeface="Calibri"/>
              </a:rPr>
              <a:t>probabilistic:</a:t>
            </a:r>
            <a:r>
              <a:rPr sz="2400" spc="-195" dirty="0">
                <a:solidFill>
                  <a:srgbClr val="C00000"/>
                </a:solidFill>
                <a:latin typeface="Calibri"/>
                <a:cs typeface="Calibri"/>
              </a:rPr>
              <a:t> </a:t>
            </a:r>
            <a:r>
              <a:rPr sz="2400" dirty="0">
                <a:solidFill>
                  <a:srgbClr val="C00000"/>
                </a:solidFill>
                <a:latin typeface="Calibri"/>
                <a:cs typeface="Calibri"/>
              </a:rPr>
              <a:t>No</a:t>
            </a:r>
            <a:r>
              <a:rPr sz="2400" spc="10" dirty="0">
                <a:solidFill>
                  <a:srgbClr val="C00000"/>
                </a:solidFill>
                <a:latin typeface="Calibri"/>
                <a:cs typeface="Calibri"/>
              </a:rPr>
              <a:t> </a:t>
            </a:r>
            <a:r>
              <a:rPr sz="2400" spc="-30" dirty="0">
                <a:solidFill>
                  <a:srgbClr val="C00000"/>
                </a:solidFill>
                <a:latin typeface="Calibri"/>
                <a:cs typeface="Calibri"/>
              </a:rPr>
              <a:t>way</a:t>
            </a:r>
            <a:r>
              <a:rPr sz="2400" spc="-50" dirty="0">
                <a:solidFill>
                  <a:srgbClr val="C00000"/>
                </a:solidFill>
                <a:latin typeface="Calibri"/>
                <a:cs typeface="Calibri"/>
              </a:rPr>
              <a:t> </a:t>
            </a:r>
            <a:r>
              <a:rPr sz="2400" dirty="0">
                <a:solidFill>
                  <a:srgbClr val="C00000"/>
                </a:solidFill>
                <a:latin typeface="Calibri"/>
                <a:cs typeface="Calibri"/>
              </a:rPr>
              <a:t>to</a:t>
            </a:r>
            <a:r>
              <a:rPr sz="2400" spc="-65" dirty="0">
                <a:solidFill>
                  <a:srgbClr val="C00000"/>
                </a:solidFill>
                <a:latin typeface="Calibri"/>
                <a:cs typeface="Calibri"/>
              </a:rPr>
              <a:t> </a:t>
            </a:r>
            <a:r>
              <a:rPr sz="2400" dirty="0">
                <a:solidFill>
                  <a:srgbClr val="C00000"/>
                </a:solidFill>
                <a:latin typeface="Calibri"/>
                <a:cs typeface="Calibri"/>
              </a:rPr>
              <a:t>sample</a:t>
            </a:r>
            <a:r>
              <a:rPr sz="2400" spc="-70" dirty="0">
                <a:solidFill>
                  <a:srgbClr val="C00000"/>
                </a:solidFill>
                <a:latin typeface="Calibri"/>
                <a:cs typeface="Calibri"/>
              </a:rPr>
              <a:t> </a:t>
            </a:r>
            <a:r>
              <a:rPr sz="2400" dirty="0">
                <a:solidFill>
                  <a:srgbClr val="C00000"/>
                </a:solidFill>
                <a:latin typeface="Calibri"/>
                <a:cs typeface="Calibri"/>
              </a:rPr>
              <a:t>new</a:t>
            </a:r>
            <a:r>
              <a:rPr sz="2400" spc="-110" dirty="0">
                <a:solidFill>
                  <a:srgbClr val="C00000"/>
                </a:solidFill>
                <a:latin typeface="Calibri"/>
                <a:cs typeface="Calibri"/>
              </a:rPr>
              <a:t> </a:t>
            </a:r>
            <a:r>
              <a:rPr sz="2400" dirty="0">
                <a:solidFill>
                  <a:srgbClr val="C00000"/>
                </a:solidFill>
                <a:latin typeface="Calibri"/>
                <a:cs typeface="Calibri"/>
              </a:rPr>
              <a:t>data</a:t>
            </a:r>
            <a:r>
              <a:rPr sz="2400" spc="-114" dirty="0">
                <a:solidFill>
                  <a:srgbClr val="C00000"/>
                </a:solidFill>
                <a:latin typeface="Calibri"/>
                <a:cs typeface="Calibri"/>
              </a:rPr>
              <a:t> </a:t>
            </a:r>
            <a:r>
              <a:rPr sz="2400" dirty="0">
                <a:solidFill>
                  <a:srgbClr val="C00000"/>
                </a:solidFill>
                <a:latin typeface="Calibri"/>
                <a:cs typeface="Calibri"/>
              </a:rPr>
              <a:t>from</a:t>
            </a:r>
            <a:r>
              <a:rPr sz="2400" spc="-80" dirty="0">
                <a:solidFill>
                  <a:srgbClr val="C00000"/>
                </a:solidFill>
                <a:latin typeface="Calibri"/>
                <a:cs typeface="Calibri"/>
              </a:rPr>
              <a:t> </a:t>
            </a:r>
            <a:r>
              <a:rPr sz="2400" dirty="0">
                <a:solidFill>
                  <a:srgbClr val="C00000"/>
                </a:solidFill>
                <a:latin typeface="Calibri"/>
                <a:cs typeface="Calibri"/>
              </a:rPr>
              <a:t>learned</a:t>
            </a:r>
            <a:r>
              <a:rPr sz="2400" spc="30" dirty="0">
                <a:solidFill>
                  <a:srgbClr val="C00000"/>
                </a:solidFill>
                <a:latin typeface="Calibri"/>
                <a:cs typeface="Calibri"/>
              </a:rPr>
              <a:t> </a:t>
            </a:r>
            <a:r>
              <a:rPr sz="2400" spc="-10" dirty="0">
                <a:solidFill>
                  <a:srgbClr val="C00000"/>
                </a:solidFill>
                <a:latin typeface="Calibri"/>
                <a:cs typeface="Calibri"/>
              </a:rPr>
              <a:t>model</a:t>
            </a:r>
            <a:endParaRPr sz="2400">
              <a:latin typeface="Calibri"/>
              <a:cs typeface="Calibri"/>
            </a:endParaRPr>
          </a:p>
        </p:txBody>
      </p:sp>
      <p:sp>
        <p:nvSpPr>
          <p:cNvPr id="18" name="object 18"/>
          <p:cNvSpPr txBox="1"/>
          <p:nvPr/>
        </p:nvSpPr>
        <p:spPr>
          <a:xfrm>
            <a:off x="1892680" y="2901949"/>
            <a:ext cx="1819275" cy="758825"/>
          </a:xfrm>
          <a:prstGeom prst="rect">
            <a:avLst/>
          </a:prstGeom>
        </p:spPr>
        <p:txBody>
          <a:bodyPr vert="horz" wrap="square" lIns="0" tIns="13335" rIns="0" bIns="0" rtlCol="0">
            <a:spAutoFit/>
          </a:bodyPr>
          <a:lstStyle/>
          <a:p>
            <a:pPr marR="13970" algn="r">
              <a:lnSpc>
                <a:spcPct val="100000"/>
              </a:lnSpc>
              <a:spcBef>
                <a:spcPts val="105"/>
              </a:spcBef>
            </a:pPr>
            <a:r>
              <a:rPr sz="2400" spc="-10" dirty="0">
                <a:latin typeface="Calibri"/>
                <a:cs typeface="Calibri"/>
              </a:rPr>
              <a:t>Reconstructed</a:t>
            </a:r>
            <a:endParaRPr sz="2400">
              <a:latin typeface="Calibri"/>
              <a:cs typeface="Calibri"/>
            </a:endParaRPr>
          </a:p>
          <a:p>
            <a:pPr marR="5080" algn="r">
              <a:lnSpc>
                <a:spcPct val="100000"/>
              </a:lnSpc>
              <a:spcBef>
                <a:spcPts val="5"/>
              </a:spcBef>
            </a:pPr>
            <a:r>
              <a:rPr sz="2400" dirty="0">
                <a:latin typeface="Calibri"/>
                <a:cs typeface="Calibri"/>
              </a:rPr>
              <a:t>input</a:t>
            </a:r>
            <a:r>
              <a:rPr sz="2400" spc="-15" dirty="0">
                <a:latin typeface="Calibri"/>
                <a:cs typeface="Calibri"/>
              </a:rPr>
              <a:t> </a:t>
            </a:r>
            <a:r>
              <a:rPr sz="2400" spc="-20" dirty="0">
                <a:latin typeface="Calibri"/>
                <a:cs typeface="Calibri"/>
              </a:rPr>
              <a:t>data</a:t>
            </a:r>
            <a:endParaRPr sz="2400">
              <a:latin typeface="Calibri"/>
              <a:cs typeface="Calibri"/>
            </a:endParaRPr>
          </a:p>
        </p:txBody>
      </p:sp>
      <p:sp>
        <p:nvSpPr>
          <p:cNvPr id="19" name="object 19"/>
          <p:cNvSpPr txBox="1"/>
          <p:nvPr/>
        </p:nvSpPr>
        <p:spPr>
          <a:xfrm>
            <a:off x="2411095" y="3726179"/>
            <a:ext cx="4420870" cy="2355850"/>
          </a:xfrm>
          <a:prstGeom prst="rect">
            <a:avLst/>
          </a:prstGeom>
        </p:spPr>
        <p:txBody>
          <a:bodyPr vert="horz" wrap="square" lIns="0" tIns="13335" rIns="0" bIns="0" rtlCol="0">
            <a:spAutoFit/>
          </a:bodyPr>
          <a:lstStyle/>
          <a:p>
            <a:pPr marL="3357879">
              <a:lnSpc>
                <a:spcPct val="100000"/>
              </a:lnSpc>
              <a:spcBef>
                <a:spcPts val="105"/>
              </a:spcBef>
            </a:pPr>
            <a:r>
              <a:rPr sz="2400" spc="-10" dirty="0">
                <a:latin typeface="Calibri"/>
                <a:cs typeface="Calibri"/>
              </a:rPr>
              <a:t>Decoder</a:t>
            </a:r>
            <a:endParaRPr sz="2400">
              <a:latin typeface="Calibri"/>
              <a:cs typeface="Calibri"/>
            </a:endParaRPr>
          </a:p>
          <a:p>
            <a:pPr>
              <a:lnSpc>
                <a:spcPct val="100000"/>
              </a:lnSpc>
              <a:spcBef>
                <a:spcPts val="5"/>
              </a:spcBef>
            </a:pPr>
            <a:endParaRPr sz="1900">
              <a:latin typeface="Calibri"/>
              <a:cs typeface="Calibri"/>
            </a:endParaRPr>
          </a:p>
          <a:p>
            <a:pPr marL="775335">
              <a:lnSpc>
                <a:spcPct val="100000"/>
              </a:lnSpc>
            </a:pPr>
            <a:r>
              <a:rPr sz="2400" spc="-10" dirty="0">
                <a:latin typeface="Calibri"/>
                <a:cs typeface="Calibri"/>
              </a:rPr>
              <a:t>Features</a:t>
            </a:r>
            <a:endParaRPr sz="2400">
              <a:latin typeface="Calibri"/>
              <a:cs typeface="Calibri"/>
            </a:endParaRPr>
          </a:p>
          <a:p>
            <a:pPr>
              <a:lnSpc>
                <a:spcPct val="100000"/>
              </a:lnSpc>
              <a:spcBef>
                <a:spcPts val="30"/>
              </a:spcBef>
            </a:pPr>
            <a:endParaRPr sz="1750">
              <a:latin typeface="Calibri"/>
              <a:cs typeface="Calibri"/>
            </a:endParaRPr>
          </a:p>
          <a:p>
            <a:pPr marL="3357879">
              <a:lnSpc>
                <a:spcPct val="100000"/>
              </a:lnSpc>
              <a:spcBef>
                <a:spcPts val="5"/>
              </a:spcBef>
            </a:pPr>
            <a:r>
              <a:rPr sz="2400" spc="-10" dirty="0">
                <a:latin typeface="Calibri"/>
                <a:cs typeface="Calibri"/>
              </a:rPr>
              <a:t>Encoder</a:t>
            </a:r>
            <a:endParaRPr sz="2400">
              <a:latin typeface="Calibri"/>
              <a:cs typeface="Calibri"/>
            </a:endParaRPr>
          </a:p>
          <a:p>
            <a:pPr>
              <a:lnSpc>
                <a:spcPct val="100000"/>
              </a:lnSpc>
              <a:spcBef>
                <a:spcPts val="5"/>
              </a:spcBef>
            </a:pPr>
            <a:endParaRPr sz="1900">
              <a:latin typeface="Calibri"/>
              <a:cs typeface="Calibri"/>
            </a:endParaRPr>
          </a:p>
          <a:p>
            <a:pPr marL="12700">
              <a:lnSpc>
                <a:spcPct val="100000"/>
              </a:lnSpc>
            </a:pPr>
            <a:r>
              <a:rPr sz="2400" dirty="0">
                <a:latin typeface="Calibri"/>
                <a:cs typeface="Calibri"/>
              </a:rPr>
              <a:t>Input</a:t>
            </a:r>
            <a:r>
              <a:rPr sz="2400" spc="-85" dirty="0">
                <a:latin typeface="Calibri"/>
                <a:cs typeface="Calibri"/>
              </a:rPr>
              <a:t> </a:t>
            </a:r>
            <a:r>
              <a:rPr sz="2400" spc="-20" dirty="0">
                <a:latin typeface="Calibri"/>
                <a:cs typeface="Calibri"/>
              </a:rPr>
              <a:t>data</a:t>
            </a:r>
            <a:endParaRPr sz="2400">
              <a:latin typeface="Calibri"/>
              <a:cs typeface="Calibri"/>
            </a:endParaRPr>
          </a:p>
        </p:txBody>
      </p:sp>
      <p:pic>
        <p:nvPicPr>
          <p:cNvPr id="20" name="object 20"/>
          <p:cNvPicPr/>
          <p:nvPr/>
        </p:nvPicPr>
        <p:blipFill>
          <a:blip r:embed="rId6" cstate="print"/>
          <a:stretch>
            <a:fillRect/>
          </a:stretch>
        </p:blipFill>
        <p:spPr>
          <a:xfrm>
            <a:off x="5120640" y="3169920"/>
            <a:ext cx="223520" cy="3149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8685" y="2735579"/>
            <a:ext cx="7672070" cy="941705"/>
          </a:xfrm>
          <a:prstGeom prst="rect">
            <a:avLst/>
          </a:prstGeom>
        </p:spPr>
        <p:txBody>
          <a:bodyPr vert="horz" wrap="square" lIns="0" tIns="13970" rIns="0" bIns="0" rtlCol="0">
            <a:spAutoFit/>
          </a:bodyPr>
          <a:lstStyle/>
          <a:p>
            <a:pPr marL="12700">
              <a:lnSpc>
                <a:spcPct val="100000"/>
              </a:lnSpc>
              <a:spcBef>
                <a:spcPts val="110"/>
              </a:spcBef>
            </a:pPr>
            <a:r>
              <a:rPr sz="6000" u="heavy" spc="-35" dirty="0">
                <a:uFill>
                  <a:solidFill>
                    <a:srgbClr val="000000"/>
                  </a:solidFill>
                </a:uFill>
              </a:rPr>
              <a:t>Variational</a:t>
            </a:r>
            <a:r>
              <a:rPr sz="6000" spc="-509" dirty="0"/>
              <a:t> </a:t>
            </a:r>
            <a:r>
              <a:rPr sz="6000" spc="-10" dirty="0"/>
              <a:t>Autoencoders</a:t>
            </a:r>
            <a:endParaRPr sz="6000"/>
          </a:p>
        </p:txBody>
      </p:sp>
      <p:sp>
        <p:nvSpPr>
          <p:cNvPr id="3" name="object 3"/>
          <p:cNvSpPr txBox="1"/>
          <p:nvPr/>
        </p:nvSpPr>
        <p:spPr>
          <a:xfrm>
            <a:off x="6041135" y="6007734"/>
            <a:ext cx="6004560" cy="306705"/>
          </a:xfrm>
          <a:prstGeom prst="rect">
            <a:avLst/>
          </a:prstGeom>
        </p:spPr>
        <p:txBody>
          <a:bodyPr vert="horz" wrap="square" lIns="0" tIns="11430" rIns="0" bIns="0" rtlCol="0">
            <a:spAutoFit/>
          </a:bodyPr>
          <a:lstStyle/>
          <a:p>
            <a:pPr marL="12700">
              <a:lnSpc>
                <a:spcPct val="100000"/>
              </a:lnSpc>
              <a:spcBef>
                <a:spcPts val="90"/>
              </a:spcBef>
            </a:pPr>
            <a:r>
              <a:rPr sz="1850" spc="-25" dirty="0">
                <a:latin typeface="Calibri"/>
                <a:cs typeface="Calibri"/>
              </a:rPr>
              <a:t>Kingma</a:t>
            </a:r>
            <a:r>
              <a:rPr sz="1850" spc="-80" dirty="0">
                <a:latin typeface="Calibri"/>
                <a:cs typeface="Calibri"/>
              </a:rPr>
              <a:t> </a:t>
            </a:r>
            <a:r>
              <a:rPr sz="1850" spc="-10" dirty="0">
                <a:latin typeface="Calibri"/>
                <a:cs typeface="Calibri"/>
              </a:rPr>
              <a:t>and</a:t>
            </a:r>
            <a:r>
              <a:rPr sz="1850" spc="-90" dirty="0">
                <a:latin typeface="Calibri"/>
                <a:cs typeface="Calibri"/>
              </a:rPr>
              <a:t> </a:t>
            </a:r>
            <a:r>
              <a:rPr sz="1850" spc="-25" dirty="0">
                <a:latin typeface="Calibri"/>
                <a:cs typeface="Calibri"/>
              </a:rPr>
              <a:t>Welling,</a:t>
            </a:r>
            <a:r>
              <a:rPr sz="1850" spc="120" dirty="0">
                <a:latin typeface="Calibri"/>
                <a:cs typeface="Calibri"/>
              </a:rPr>
              <a:t> </a:t>
            </a:r>
            <a:r>
              <a:rPr sz="1850" spc="-25" dirty="0">
                <a:latin typeface="Calibri"/>
                <a:cs typeface="Calibri"/>
              </a:rPr>
              <a:t>Auto-Encoding</a:t>
            </a:r>
            <a:r>
              <a:rPr sz="1850" spc="-140" dirty="0">
                <a:latin typeface="Calibri"/>
                <a:cs typeface="Calibri"/>
              </a:rPr>
              <a:t> </a:t>
            </a:r>
            <a:r>
              <a:rPr sz="1850" spc="-40" dirty="0">
                <a:latin typeface="Calibri"/>
                <a:cs typeface="Calibri"/>
              </a:rPr>
              <a:t>Variational</a:t>
            </a:r>
            <a:r>
              <a:rPr sz="1850" spc="-200" dirty="0">
                <a:latin typeface="Calibri"/>
                <a:cs typeface="Calibri"/>
              </a:rPr>
              <a:t> </a:t>
            </a:r>
            <a:r>
              <a:rPr sz="1850" spc="-30" dirty="0">
                <a:latin typeface="Calibri"/>
                <a:cs typeface="Calibri"/>
              </a:rPr>
              <a:t>Beyes,</a:t>
            </a:r>
            <a:r>
              <a:rPr sz="1850" spc="-145" dirty="0">
                <a:latin typeface="Calibri"/>
                <a:cs typeface="Calibri"/>
              </a:rPr>
              <a:t> </a:t>
            </a:r>
            <a:r>
              <a:rPr sz="1850" spc="-10" dirty="0">
                <a:latin typeface="Calibri"/>
                <a:cs typeface="Calibri"/>
              </a:rPr>
              <a:t>ICLR</a:t>
            </a:r>
            <a:r>
              <a:rPr sz="1850" spc="-110" dirty="0">
                <a:latin typeface="Calibri"/>
                <a:cs typeface="Calibri"/>
              </a:rPr>
              <a:t> </a:t>
            </a:r>
            <a:r>
              <a:rPr sz="1850" spc="-20" dirty="0">
                <a:latin typeface="Calibri"/>
                <a:cs typeface="Calibri"/>
              </a:rPr>
              <a:t>2014</a:t>
            </a:r>
            <a:endParaRPr sz="1850">
              <a:latin typeface="Calibri"/>
              <a:cs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329247" y="1447164"/>
            <a:ext cx="6080760" cy="11245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Probabilistic</a:t>
            </a:r>
            <a:r>
              <a:rPr sz="2400" spc="-175" dirty="0">
                <a:latin typeface="Calibri"/>
                <a:cs typeface="Calibri"/>
              </a:rPr>
              <a:t> </a:t>
            </a:r>
            <a:r>
              <a:rPr sz="2400" dirty="0">
                <a:latin typeface="Calibri"/>
                <a:cs typeface="Calibri"/>
              </a:rPr>
              <a:t>spin</a:t>
            </a:r>
            <a:r>
              <a:rPr sz="2400" spc="-100" dirty="0">
                <a:latin typeface="Calibri"/>
                <a:cs typeface="Calibri"/>
              </a:rPr>
              <a:t> </a:t>
            </a:r>
            <a:r>
              <a:rPr sz="2400" dirty="0">
                <a:latin typeface="Calibri"/>
                <a:cs typeface="Calibri"/>
              </a:rPr>
              <a:t>on</a:t>
            </a:r>
            <a:r>
              <a:rPr sz="2400" spc="-30" dirty="0">
                <a:latin typeface="Calibri"/>
                <a:cs typeface="Calibri"/>
              </a:rPr>
              <a:t> </a:t>
            </a:r>
            <a:r>
              <a:rPr sz="2400" spc="-10" dirty="0">
                <a:latin typeface="Calibri"/>
                <a:cs typeface="Calibri"/>
              </a:rPr>
              <a:t>autoencoders:</a:t>
            </a:r>
            <a:endParaRPr sz="2400">
              <a:latin typeface="Calibri"/>
              <a:cs typeface="Calibri"/>
            </a:endParaRPr>
          </a:p>
          <a:p>
            <a:pPr marL="469900" indent="-457834">
              <a:lnSpc>
                <a:spcPct val="100000"/>
              </a:lnSpc>
              <a:spcBef>
                <a:spcPts val="5"/>
              </a:spcBef>
              <a:buAutoNum type="arabicPeriod"/>
              <a:tabLst>
                <a:tab pos="469900" algn="l"/>
                <a:tab pos="470534" algn="l"/>
              </a:tabLst>
            </a:pPr>
            <a:r>
              <a:rPr sz="2400" dirty="0">
                <a:latin typeface="Calibri"/>
                <a:cs typeface="Calibri"/>
              </a:rPr>
              <a:t>Learn</a:t>
            </a:r>
            <a:r>
              <a:rPr sz="2400" spc="-140" dirty="0">
                <a:latin typeface="Calibri"/>
                <a:cs typeface="Calibri"/>
              </a:rPr>
              <a:t> </a:t>
            </a:r>
            <a:r>
              <a:rPr sz="2400" spc="-10" dirty="0">
                <a:latin typeface="Calibri"/>
                <a:cs typeface="Calibri"/>
              </a:rPr>
              <a:t>latent</a:t>
            </a:r>
            <a:r>
              <a:rPr sz="2400" spc="-140" dirty="0">
                <a:latin typeface="Calibri"/>
                <a:cs typeface="Calibri"/>
              </a:rPr>
              <a:t> </a:t>
            </a:r>
            <a:r>
              <a:rPr sz="2400" dirty="0">
                <a:latin typeface="Calibri"/>
                <a:cs typeface="Calibri"/>
              </a:rPr>
              <a:t>features</a:t>
            </a:r>
            <a:r>
              <a:rPr sz="2400" spc="-80" dirty="0">
                <a:latin typeface="Calibri"/>
                <a:cs typeface="Calibri"/>
              </a:rPr>
              <a:t> </a:t>
            </a:r>
            <a:r>
              <a:rPr sz="2400" dirty="0">
                <a:latin typeface="Calibri"/>
                <a:cs typeface="Calibri"/>
              </a:rPr>
              <a:t>z</a:t>
            </a:r>
            <a:r>
              <a:rPr sz="2400" spc="-135" dirty="0">
                <a:latin typeface="Calibri"/>
                <a:cs typeface="Calibri"/>
              </a:rPr>
              <a:t> </a:t>
            </a:r>
            <a:r>
              <a:rPr sz="2400" dirty="0">
                <a:latin typeface="Calibri"/>
                <a:cs typeface="Calibri"/>
              </a:rPr>
              <a:t>from</a:t>
            </a:r>
            <a:r>
              <a:rPr sz="2400" spc="-120" dirty="0">
                <a:latin typeface="Calibri"/>
                <a:cs typeface="Calibri"/>
              </a:rPr>
              <a:t> </a:t>
            </a:r>
            <a:r>
              <a:rPr sz="2400" dirty="0">
                <a:latin typeface="Calibri"/>
                <a:cs typeface="Calibri"/>
              </a:rPr>
              <a:t>raw</a:t>
            </a:r>
            <a:r>
              <a:rPr sz="2400" spc="-10" dirty="0">
                <a:latin typeface="Calibri"/>
                <a:cs typeface="Calibri"/>
              </a:rPr>
              <a:t> </a:t>
            </a:r>
            <a:r>
              <a:rPr sz="2400" spc="-20" dirty="0">
                <a:latin typeface="Calibri"/>
                <a:cs typeface="Calibri"/>
              </a:rPr>
              <a:t>data</a:t>
            </a:r>
            <a:endParaRPr sz="2400">
              <a:latin typeface="Calibri"/>
              <a:cs typeface="Calibri"/>
            </a:endParaRPr>
          </a:p>
          <a:p>
            <a:pPr marL="469900" indent="-457834">
              <a:lnSpc>
                <a:spcPct val="100000"/>
              </a:lnSpc>
              <a:buAutoNum type="arabicPeriod"/>
              <a:tabLst>
                <a:tab pos="469900" algn="l"/>
                <a:tab pos="470534" algn="l"/>
              </a:tabLst>
            </a:pPr>
            <a:r>
              <a:rPr sz="2400" dirty="0">
                <a:latin typeface="Calibri"/>
                <a:cs typeface="Calibri"/>
              </a:rPr>
              <a:t>Sample</a:t>
            </a:r>
            <a:r>
              <a:rPr sz="2400" spc="-95" dirty="0">
                <a:latin typeface="Calibri"/>
                <a:cs typeface="Calibri"/>
              </a:rPr>
              <a:t> </a:t>
            </a:r>
            <a:r>
              <a:rPr sz="2400" dirty="0">
                <a:latin typeface="Calibri"/>
                <a:cs typeface="Calibri"/>
              </a:rPr>
              <a:t>from</a:t>
            </a:r>
            <a:r>
              <a:rPr sz="2400" spc="-85" dirty="0">
                <a:latin typeface="Calibri"/>
                <a:cs typeface="Calibri"/>
              </a:rPr>
              <a:t> </a:t>
            </a:r>
            <a:r>
              <a:rPr sz="2400" dirty="0">
                <a:latin typeface="Calibri"/>
                <a:cs typeface="Calibri"/>
              </a:rPr>
              <a:t>the</a:t>
            </a:r>
            <a:r>
              <a:rPr sz="2400" spc="-85" dirty="0">
                <a:latin typeface="Calibri"/>
                <a:cs typeface="Calibri"/>
              </a:rPr>
              <a:t> </a:t>
            </a:r>
            <a:r>
              <a:rPr sz="2400" dirty="0">
                <a:latin typeface="Calibri"/>
                <a:cs typeface="Calibri"/>
              </a:rPr>
              <a:t>model</a:t>
            </a:r>
            <a:r>
              <a:rPr sz="2400" spc="-70" dirty="0">
                <a:latin typeface="Calibri"/>
                <a:cs typeface="Calibri"/>
              </a:rPr>
              <a:t> </a:t>
            </a:r>
            <a:r>
              <a:rPr sz="2400" spc="-10" dirty="0">
                <a:latin typeface="Calibri"/>
                <a:cs typeface="Calibri"/>
              </a:rPr>
              <a:t>to</a:t>
            </a:r>
            <a:r>
              <a:rPr sz="2400" spc="-130" dirty="0">
                <a:latin typeface="Calibri"/>
                <a:cs typeface="Calibri"/>
              </a:rPr>
              <a:t> </a:t>
            </a:r>
            <a:r>
              <a:rPr sz="2400" dirty="0">
                <a:latin typeface="Calibri"/>
                <a:cs typeface="Calibri"/>
              </a:rPr>
              <a:t>generate</a:t>
            </a:r>
            <a:r>
              <a:rPr sz="2400" spc="-5" dirty="0">
                <a:latin typeface="Calibri"/>
                <a:cs typeface="Calibri"/>
              </a:rPr>
              <a:t> </a:t>
            </a:r>
            <a:r>
              <a:rPr sz="2400" dirty="0">
                <a:latin typeface="Calibri"/>
                <a:cs typeface="Calibri"/>
              </a:rPr>
              <a:t>new</a:t>
            </a:r>
            <a:r>
              <a:rPr sz="2400" spc="-114" dirty="0">
                <a:latin typeface="Calibri"/>
                <a:cs typeface="Calibri"/>
              </a:rPr>
              <a:t> </a:t>
            </a:r>
            <a:r>
              <a:rPr sz="2400" spc="-20" dirty="0">
                <a:latin typeface="Calibri"/>
                <a:cs typeface="Calibri"/>
              </a:rPr>
              <a:t>data</a:t>
            </a:r>
            <a:endParaRPr sz="2400">
              <a:latin typeface="Calibri"/>
              <a:cs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spc="-25" dirty="0"/>
              <a:t>Variational</a:t>
            </a:r>
            <a:r>
              <a:rPr sz="4000" spc="-280" dirty="0"/>
              <a:t> </a:t>
            </a:r>
            <a:r>
              <a:rPr sz="4000" spc="-10" dirty="0"/>
              <a:t>Autoencoders</a:t>
            </a:r>
            <a:endParaRPr sz="4000"/>
          </a:p>
        </p:txBody>
      </p:sp>
      <p:pic>
        <p:nvPicPr>
          <p:cNvPr id="3" name="object 3"/>
          <p:cNvPicPr/>
          <p:nvPr/>
        </p:nvPicPr>
        <p:blipFill>
          <a:blip r:embed="rId2" cstate="print"/>
          <a:stretch>
            <a:fillRect/>
          </a:stretch>
        </p:blipFill>
        <p:spPr>
          <a:xfrm>
            <a:off x="9611359" y="1432560"/>
            <a:ext cx="1361440" cy="497839"/>
          </a:xfrm>
          <a:prstGeom prst="rect">
            <a:avLst/>
          </a:prstGeom>
        </p:spPr>
      </p:pic>
      <p:sp>
        <p:nvSpPr>
          <p:cNvPr id="4" name="object 4"/>
          <p:cNvSpPr txBox="1"/>
          <p:nvPr/>
        </p:nvSpPr>
        <p:spPr>
          <a:xfrm>
            <a:off x="6874509" y="1486217"/>
            <a:ext cx="4491990" cy="2569210"/>
          </a:xfrm>
          <a:prstGeom prst="rect">
            <a:avLst/>
          </a:prstGeom>
        </p:spPr>
        <p:txBody>
          <a:bodyPr vert="horz" wrap="square" lIns="0" tIns="7620" rIns="0" bIns="0" rtlCol="0">
            <a:spAutoFit/>
          </a:bodyPr>
          <a:lstStyle/>
          <a:p>
            <a:pPr marL="12700" marR="5080">
              <a:lnSpc>
                <a:spcPct val="101499"/>
              </a:lnSpc>
              <a:spcBef>
                <a:spcPts val="60"/>
              </a:spcBef>
              <a:tabLst>
                <a:tab pos="4191635"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a:p>
            <a:pPr>
              <a:lnSpc>
                <a:spcPct val="100000"/>
              </a:lnSpc>
              <a:spcBef>
                <a:spcPts val="20"/>
              </a:spcBef>
            </a:pPr>
            <a:endParaRPr sz="2150">
              <a:latin typeface="Calibri"/>
              <a:cs typeface="Calibri"/>
            </a:endParaRPr>
          </a:p>
          <a:p>
            <a:pPr marL="12700" marR="322580">
              <a:lnSpc>
                <a:spcPct val="100000"/>
              </a:lnSpc>
            </a:pPr>
            <a:r>
              <a:rPr sz="2400" b="1" dirty="0">
                <a:latin typeface="Calibri"/>
                <a:cs typeface="Calibri"/>
              </a:rPr>
              <a:t>Intuition:</a:t>
            </a:r>
            <a:r>
              <a:rPr sz="2400" b="1" spc="25" dirty="0">
                <a:latin typeface="Calibri"/>
                <a:cs typeface="Calibri"/>
              </a:rPr>
              <a:t> </a:t>
            </a:r>
            <a:r>
              <a:rPr sz="2400" b="1" dirty="0">
                <a:latin typeface="Calibri"/>
                <a:cs typeface="Calibri"/>
              </a:rPr>
              <a:t>x</a:t>
            </a:r>
            <a:r>
              <a:rPr sz="2400" b="1" spc="-5" dirty="0">
                <a:latin typeface="Calibri"/>
                <a:cs typeface="Calibri"/>
              </a:rPr>
              <a:t> </a:t>
            </a:r>
            <a:r>
              <a:rPr sz="2400" dirty="0">
                <a:latin typeface="Calibri"/>
                <a:cs typeface="Calibri"/>
              </a:rPr>
              <a:t>is</a:t>
            </a:r>
            <a:r>
              <a:rPr sz="2400" spc="-75" dirty="0">
                <a:latin typeface="Calibri"/>
                <a:cs typeface="Calibri"/>
              </a:rPr>
              <a:t> </a:t>
            </a:r>
            <a:r>
              <a:rPr sz="2400" dirty="0">
                <a:latin typeface="Calibri"/>
                <a:cs typeface="Calibri"/>
              </a:rPr>
              <a:t>an</a:t>
            </a:r>
            <a:r>
              <a:rPr sz="2400" spc="-85" dirty="0">
                <a:latin typeface="Calibri"/>
                <a:cs typeface="Calibri"/>
              </a:rPr>
              <a:t> </a:t>
            </a:r>
            <a:r>
              <a:rPr sz="2400" dirty="0">
                <a:latin typeface="Calibri"/>
                <a:cs typeface="Calibri"/>
              </a:rPr>
              <a:t>image,</a:t>
            </a:r>
            <a:r>
              <a:rPr sz="2400" spc="-60" dirty="0">
                <a:latin typeface="Calibri"/>
                <a:cs typeface="Calibri"/>
              </a:rPr>
              <a:t> </a:t>
            </a:r>
            <a:r>
              <a:rPr sz="2400" b="1" dirty="0">
                <a:latin typeface="Calibri"/>
                <a:cs typeface="Calibri"/>
              </a:rPr>
              <a:t>z</a:t>
            </a:r>
            <a:r>
              <a:rPr sz="2400" b="1" spc="-95" dirty="0">
                <a:latin typeface="Calibri"/>
                <a:cs typeface="Calibri"/>
              </a:rPr>
              <a:t> </a:t>
            </a:r>
            <a:r>
              <a:rPr sz="2400" dirty="0">
                <a:latin typeface="Calibri"/>
                <a:cs typeface="Calibri"/>
              </a:rPr>
              <a:t>is </a:t>
            </a:r>
            <a:r>
              <a:rPr sz="2400" spc="-10" dirty="0">
                <a:latin typeface="Calibri"/>
                <a:cs typeface="Calibri"/>
              </a:rPr>
              <a:t>latent </a:t>
            </a:r>
            <a:r>
              <a:rPr sz="2400" spc="-25" dirty="0">
                <a:latin typeface="Calibri"/>
                <a:cs typeface="Calibri"/>
              </a:rPr>
              <a:t>factors</a:t>
            </a:r>
            <a:r>
              <a:rPr sz="2400" spc="-65" dirty="0">
                <a:latin typeface="Calibri"/>
                <a:cs typeface="Calibri"/>
              </a:rPr>
              <a:t> </a:t>
            </a:r>
            <a:r>
              <a:rPr sz="2400" dirty="0">
                <a:latin typeface="Calibri"/>
                <a:cs typeface="Calibri"/>
              </a:rPr>
              <a:t>used</a:t>
            </a:r>
            <a:r>
              <a:rPr sz="2400" spc="-135" dirty="0">
                <a:latin typeface="Calibri"/>
                <a:cs typeface="Calibri"/>
              </a:rPr>
              <a:t> </a:t>
            </a:r>
            <a:r>
              <a:rPr sz="2400" dirty="0">
                <a:latin typeface="Calibri"/>
                <a:cs typeface="Calibri"/>
              </a:rPr>
              <a:t>to</a:t>
            </a:r>
            <a:r>
              <a:rPr sz="2400" spc="-75" dirty="0">
                <a:latin typeface="Calibri"/>
                <a:cs typeface="Calibri"/>
              </a:rPr>
              <a:t> </a:t>
            </a:r>
            <a:r>
              <a:rPr sz="2400" spc="-10" dirty="0">
                <a:latin typeface="Calibri"/>
                <a:cs typeface="Calibri"/>
              </a:rPr>
              <a:t>generate</a:t>
            </a:r>
            <a:r>
              <a:rPr sz="2400" spc="-75" dirty="0">
                <a:latin typeface="Calibri"/>
                <a:cs typeface="Calibri"/>
              </a:rPr>
              <a:t> </a:t>
            </a:r>
            <a:r>
              <a:rPr sz="2400" b="1" spc="-35" dirty="0">
                <a:latin typeface="Calibri"/>
                <a:cs typeface="Calibri"/>
              </a:rPr>
              <a:t>x: </a:t>
            </a:r>
            <a:r>
              <a:rPr sz="2400" spc="-10" dirty="0">
                <a:latin typeface="Calibri"/>
                <a:cs typeface="Calibri"/>
              </a:rPr>
              <a:t>attributes,</a:t>
            </a:r>
            <a:r>
              <a:rPr sz="2400" spc="-80" dirty="0">
                <a:latin typeface="Calibri"/>
                <a:cs typeface="Calibri"/>
              </a:rPr>
              <a:t> </a:t>
            </a:r>
            <a:r>
              <a:rPr sz="2400" spc="-10" dirty="0">
                <a:latin typeface="Calibri"/>
                <a:cs typeface="Calibri"/>
              </a:rPr>
              <a:t>orientation,</a:t>
            </a:r>
            <a:r>
              <a:rPr sz="2400" spc="-90" dirty="0">
                <a:latin typeface="Calibri"/>
                <a:cs typeface="Calibri"/>
              </a:rPr>
              <a:t> </a:t>
            </a:r>
            <a:r>
              <a:rPr sz="2400" spc="-20" dirty="0">
                <a:latin typeface="Calibri"/>
                <a:cs typeface="Calibri"/>
              </a:rPr>
              <a:t>etc.</a:t>
            </a:r>
            <a:endParaRPr sz="2400">
              <a:latin typeface="Calibri"/>
              <a:cs typeface="Calibri"/>
            </a:endParaRPr>
          </a:p>
        </p:txBody>
      </p:sp>
      <p:sp>
        <p:nvSpPr>
          <p:cNvPr id="5" name="object 5"/>
          <p:cNvSpPr txBox="1"/>
          <p:nvPr/>
        </p:nvSpPr>
        <p:spPr>
          <a:xfrm>
            <a:off x="329247" y="1447164"/>
            <a:ext cx="6080760" cy="11245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Probabilistic</a:t>
            </a:r>
            <a:r>
              <a:rPr sz="2400" spc="-175" dirty="0">
                <a:latin typeface="Calibri"/>
                <a:cs typeface="Calibri"/>
              </a:rPr>
              <a:t> </a:t>
            </a:r>
            <a:r>
              <a:rPr sz="2400" dirty="0">
                <a:latin typeface="Calibri"/>
                <a:cs typeface="Calibri"/>
              </a:rPr>
              <a:t>spin</a:t>
            </a:r>
            <a:r>
              <a:rPr sz="2400" spc="-100" dirty="0">
                <a:latin typeface="Calibri"/>
                <a:cs typeface="Calibri"/>
              </a:rPr>
              <a:t> </a:t>
            </a:r>
            <a:r>
              <a:rPr sz="2400" dirty="0">
                <a:latin typeface="Calibri"/>
                <a:cs typeface="Calibri"/>
              </a:rPr>
              <a:t>on</a:t>
            </a:r>
            <a:r>
              <a:rPr sz="2400" spc="-30" dirty="0">
                <a:latin typeface="Calibri"/>
                <a:cs typeface="Calibri"/>
              </a:rPr>
              <a:t> </a:t>
            </a:r>
            <a:r>
              <a:rPr sz="2400" spc="-10" dirty="0">
                <a:latin typeface="Calibri"/>
                <a:cs typeface="Calibri"/>
              </a:rPr>
              <a:t>autoencoders:</a:t>
            </a:r>
            <a:endParaRPr sz="2400">
              <a:latin typeface="Calibri"/>
              <a:cs typeface="Calibri"/>
            </a:endParaRPr>
          </a:p>
          <a:p>
            <a:pPr marL="469900" indent="-457834">
              <a:lnSpc>
                <a:spcPct val="100000"/>
              </a:lnSpc>
              <a:spcBef>
                <a:spcPts val="5"/>
              </a:spcBef>
              <a:buAutoNum type="arabicPeriod"/>
              <a:tabLst>
                <a:tab pos="469900" algn="l"/>
                <a:tab pos="470534" algn="l"/>
              </a:tabLst>
            </a:pPr>
            <a:r>
              <a:rPr sz="2400" dirty="0">
                <a:latin typeface="Calibri"/>
                <a:cs typeface="Calibri"/>
              </a:rPr>
              <a:t>Learn</a:t>
            </a:r>
            <a:r>
              <a:rPr sz="2400" spc="-140" dirty="0">
                <a:latin typeface="Calibri"/>
                <a:cs typeface="Calibri"/>
              </a:rPr>
              <a:t> </a:t>
            </a:r>
            <a:r>
              <a:rPr sz="2400" spc="-10" dirty="0">
                <a:latin typeface="Calibri"/>
                <a:cs typeface="Calibri"/>
              </a:rPr>
              <a:t>latent</a:t>
            </a:r>
            <a:r>
              <a:rPr sz="2400" spc="-140" dirty="0">
                <a:latin typeface="Calibri"/>
                <a:cs typeface="Calibri"/>
              </a:rPr>
              <a:t> </a:t>
            </a:r>
            <a:r>
              <a:rPr sz="2400" dirty="0">
                <a:latin typeface="Calibri"/>
                <a:cs typeface="Calibri"/>
              </a:rPr>
              <a:t>features</a:t>
            </a:r>
            <a:r>
              <a:rPr sz="2400" spc="-80" dirty="0">
                <a:latin typeface="Calibri"/>
                <a:cs typeface="Calibri"/>
              </a:rPr>
              <a:t> </a:t>
            </a:r>
            <a:r>
              <a:rPr sz="2400" dirty="0">
                <a:latin typeface="Calibri"/>
                <a:cs typeface="Calibri"/>
              </a:rPr>
              <a:t>z</a:t>
            </a:r>
            <a:r>
              <a:rPr sz="2400" spc="-135" dirty="0">
                <a:latin typeface="Calibri"/>
                <a:cs typeface="Calibri"/>
              </a:rPr>
              <a:t> </a:t>
            </a:r>
            <a:r>
              <a:rPr sz="2400" dirty="0">
                <a:latin typeface="Calibri"/>
                <a:cs typeface="Calibri"/>
              </a:rPr>
              <a:t>from</a:t>
            </a:r>
            <a:r>
              <a:rPr sz="2400" spc="-120" dirty="0">
                <a:latin typeface="Calibri"/>
                <a:cs typeface="Calibri"/>
              </a:rPr>
              <a:t> </a:t>
            </a:r>
            <a:r>
              <a:rPr sz="2400" dirty="0">
                <a:latin typeface="Calibri"/>
                <a:cs typeface="Calibri"/>
              </a:rPr>
              <a:t>raw</a:t>
            </a:r>
            <a:r>
              <a:rPr sz="2400" spc="-10" dirty="0">
                <a:latin typeface="Calibri"/>
                <a:cs typeface="Calibri"/>
              </a:rPr>
              <a:t> </a:t>
            </a:r>
            <a:r>
              <a:rPr sz="2400" spc="-20" dirty="0">
                <a:latin typeface="Calibri"/>
                <a:cs typeface="Calibri"/>
              </a:rPr>
              <a:t>data</a:t>
            </a:r>
            <a:endParaRPr sz="2400">
              <a:latin typeface="Calibri"/>
              <a:cs typeface="Calibri"/>
            </a:endParaRPr>
          </a:p>
          <a:p>
            <a:pPr marL="469900" indent="-457834">
              <a:lnSpc>
                <a:spcPct val="100000"/>
              </a:lnSpc>
              <a:buAutoNum type="arabicPeriod"/>
              <a:tabLst>
                <a:tab pos="469900" algn="l"/>
                <a:tab pos="470534" algn="l"/>
              </a:tabLst>
            </a:pPr>
            <a:r>
              <a:rPr sz="2400" dirty="0">
                <a:latin typeface="Calibri"/>
                <a:cs typeface="Calibri"/>
              </a:rPr>
              <a:t>Sample</a:t>
            </a:r>
            <a:r>
              <a:rPr sz="2400" spc="-95" dirty="0">
                <a:latin typeface="Calibri"/>
                <a:cs typeface="Calibri"/>
              </a:rPr>
              <a:t> </a:t>
            </a:r>
            <a:r>
              <a:rPr sz="2400" dirty="0">
                <a:latin typeface="Calibri"/>
                <a:cs typeface="Calibri"/>
              </a:rPr>
              <a:t>from</a:t>
            </a:r>
            <a:r>
              <a:rPr sz="2400" spc="-85" dirty="0">
                <a:latin typeface="Calibri"/>
                <a:cs typeface="Calibri"/>
              </a:rPr>
              <a:t> </a:t>
            </a:r>
            <a:r>
              <a:rPr sz="2400" dirty="0">
                <a:latin typeface="Calibri"/>
                <a:cs typeface="Calibri"/>
              </a:rPr>
              <a:t>the</a:t>
            </a:r>
            <a:r>
              <a:rPr sz="2400" spc="-85" dirty="0">
                <a:latin typeface="Calibri"/>
                <a:cs typeface="Calibri"/>
              </a:rPr>
              <a:t> </a:t>
            </a:r>
            <a:r>
              <a:rPr sz="2400" dirty="0">
                <a:latin typeface="Calibri"/>
                <a:cs typeface="Calibri"/>
              </a:rPr>
              <a:t>model</a:t>
            </a:r>
            <a:r>
              <a:rPr sz="2400" spc="-70" dirty="0">
                <a:latin typeface="Calibri"/>
                <a:cs typeface="Calibri"/>
              </a:rPr>
              <a:t> </a:t>
            </a:r>
            <a:r>
              <a:rPr sz="2400" spc="-10" dirty="0">
                <a:latin typeface="Calibri"/>
                <a:cs typeface="Calibri"/>
              </a:rPr>
              <a:t>to</a:t>
            </a:r>
            <a:r>
              <a:rPr sz="2400" spc="-130" dirty="0">
                <a:latin typeface="Calibri"/>
                <a:cs typeface="Calibri"/>
              </a:rPr>
              <a:t> </a:t>
            </a:r>
            <a:r>
              <a:rPr sz="2400" dirty="0">
                <a:latin typeface="Calibri"/>
                <a:cs typeface="Calibri"/>
              </a:rPr>
              <a:t>generate</a:t>
            </a:r>
            <a:r>
              <a:rPr sz="2400" spc="-5" dirty="0">
                <a:latin typeface="Calibri"/>
                <a:cs typeface="Calibri"/>
              </a:rPr>
              <a:t> </a:t>
            </a:r>
            <a:r>
              <a:rPr sz="2400" dirty="0">
                <a:latin typeface="Calibri"/>
                <a:cs typeface="Calibri"/>
              </a:rPr>
              <a:t>new</a:t>
            </a:r>
            <a:r>
              <a:rPr sz="2400" spc="-114" dirty="0">
                <a:latin typeface="Calibri"/>
                <a:cs typeface="Calibri"/>
              </a:rPr>
              <a:t> </a:t>
            </a:r>
            <a:r>
              <a:rPr sz="2400" spc="-20" dirty="0">
                <a:latin typeface="Calibri"/>
                <a:cs typeface="Calibri"/>
              </a:rPr>
              <a:t>data</a:t>
            </a:r>
            <a:endParaRPr sz="24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spc="-25" dirty="0"/>
              <a:t>Variational</a:t>
            </a:r>
            <a:r>
              <a:rPr sz="4000" spc="-280" dirty="0"/>
              <a:t> </a:t>
            </a:r>
            <a:r>
              <a:rPr sz="4000" spc="-10" dirty="0"/>
              <a:t>Autoencoders</a:t>
            </a:r>
            <a:endParaRPr sz="4000"/>
          </a:p>
        </p:txBody>
      </p:sp>
      <p:pic>
        <p:nvPicPr>
          <p:cNvPr id="3" name="object 3"/>
          <p:cNvPicPr/>
          <p:nvPr/>
        </p:nvPicPr>
        <p:blipFill>
          <a:blip r:embed="rId3" cstate="print"/>
          <a:stretch>
            <a:fillRect/>
          </a:stretch>
        </p:blipFill>
        <p:spPr>
          <a:xfrm>
            <a:off x="9611359" y="1432560"/>
            <a:ext cx="1361440" cy="497839"/>
          </a:xfrm>
          <a:prstGeom prst="rect">
            <a:avLst/>
          </a:prstGeom>
        </p:spPr>
      </p:pic>
      <p:sp>
        <p:nvSpPr>
          <p:cNvPr id="4" name="object 4"/>
          <p:cNvSpPr txBox="1"/>
          <p:nvPr/>
        </p:nvSpPr>
        <p:spPr>
          <a:xfrm>
            <a:off x="6874509" y="1486217"/>
            <a:ext cx="4491990" cy="2569210"/>
          </a:xfrm>
          <a:prstGeom prst="rect">
            <a:avLst/>
          </a:prstGeom>
        </p:spPr>
        <p:txBody>
          <a:bodyPr vert="horz" wrap="square" lIns="0" tIns="7620" rIns="0" bIns="0" rtlCol="0">
            <a:spAutoFit/>
          </a:bodyPr>
          <a:lstStyle/>
          <a:p>
            <a:pPr marL="12700" marR="5080">
              <a:lnSpc>
                <a:spcPct val="101499"/>
              </a:lnSpc>
              <a:spcBef>
                <a:spcPts val="60"/>
              </a:spcBef>
              <a:tabLst>
                <a:tab pos="4191635"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a:p>
            <a:pPr>
              <a:lnSpc>
                <a:spcPct val="100000"/>
              </a:lnSpc>
              <a:spcBef>
                <a:spcPts val="20"/>
              </a:spcBef>
            </a:pPr>
            <a:endParaRPr sz="2150">
              <a:latin typeface="Calibri"/>
              <a:cs typeface="Calibri"/>
            </a:endParaRPr>
          </a:p>
          <a:p>
            <a:pPr marL="12700" marR="322580">
              <a:lnSpc>
                <a:spcPct val="100000"/>
              </a:lnSpc>
            </a:pPr>
            <a:r>
              <a:rPr sz="2400" b="1" dirty="0">
                <a:latin typeface="Calibri"/>
                <a:cs typeface="Calibri"/>
              </a:rPr>
              <a:t>Intuition:</a:t>
            </a:r>
            <a:r>
              <a:rPr sz="2400" b="1" spc="25" dirty="0">
                <a:latin typeface="Calibri"/>
                <a:cs typeface="Calibri"/>
              </a:rPr>
              <a:t> </a:t>
            </a:r>
            <a:r>
              <a:rPr sz="2400" b="1" dirty="0">
                <a:latin typeface="Calibri"/>
                <a:cs typeface="Calibri"/>
              </a:rPr>
              <a:t>x</a:t>
            </a:r>
            <a:r>
              <a:rPr sz="2400" b="1" spc="-5" dirty="0">
                <a:latin typeface="Calibri"/>
                <a:cs typeface="Calibri"/>
              </a:rPr>
              <a:t> </a:t>
            </a:r>
            <a:r>
              <a:rPr sz="2400" dirty="0">
                <a:latin typeface="Calibri"/>
                <a:cs typeface="Calibri"/>
              </a:rPr>
              <a:t>is</a:t>
            </a:r>
            <a:r>
              <a:rPr sz="2400" spc="-75" dirty="0">
                <a:latin typeface="Calibri"/>
                <a:cs typeface="Calibri"/>
              </a:rPr>
              <a:t> </a:t>
            </a:r>
            <a:r>
              <a:rPr sz="2400" dirty="0">
                <a:latin typeface="Calibri"/>
                <a:cs typeface="Calibri"/>
              </a:rPr>
              <a:t>an</a:t>
            </a:r>
            <a:r>
              <a:rPr sz="2400" spc="-85" dirty="0">
                <a:latin typeface="Calibri"/>
                <a:cs typeface="Calibri"/>
              </a:rPr>
              <a:t> </a:t>
            </a:r>
            <a:r>
              <a:rPr sz="2400" dirty="0">
                <a:latin typeface="Calibri"/>
                <a:cs typeface="Calibri"/>
              </a:rPr>
              <a:t>image,</a:t>
            </a:r>
            <a:r>
              <a:rPr sz="2400" spc="-60" dirty="0">
                <a:latin typeface="Calibri"/>
                <a:cs typeface="Calibri"/>
              </a:rPr>
              <a:t> </a:t>
            </a:r>
            <a:r>
              <a:rPr sz="2400" b="1" dirty="0">
                <a:latin typeface="Calibri"/>
                <a:cs typeface="Calibri"/>
              </a:rPr>
              <a:t>z</a:t>
            </a:r>
            <a:r>
              <a:rPr sz="2400" b="1" spc="-95" dirty="0">
                <a:latin typeface="Calibri"/>
                <a:cs typeface="Calibri"/>
              </a:rPr>
              <a:t> </a:t>
            </a:r>
            <a:r>
              <a:rPr sz="2400" dirty="0">
                <a:latin typeface="Calibri"/>
                <a:cs typeface="Calibri"/>
              </a:rPr>
              <a:t>is </a:t>
            </a:r>
            <a:r>
              <a:rPr sz="2400" spc="-10" dirty="0">
                <a:latin typeface="Calibri"/>
                <a:cs typeface="Calibri"/>
              </a:rPr>
              <a:t>latent </a:t>
            </a:r>
            <a:r>
              <a:rPr sz="2400" spc="-25" dirty="0">
                <a:latin typeface="Calibri"/>
                <a:cs typeface="Calibri"/>
              </a:rPr>
              <a:t>factors</a:t>
            </a:r>
            <a:r>
              <a:rPr sz="2400" spc="-65" dirty="0">
                <a:latin typeface="Calibri"/>
                <a:cs typeface="Calibri"/>
              </a:rPr>
              <a:t> </a:t>
            </a:r>
            <a:r>
              <a:rPr sz="2400" dirty="0">
                <a:latin typeface="Calibri"/>
                <a:cs typeface="Calibri"/>
              </a:rPr>
              <a:t>used</a:t>
            </a:r>
            <a:r>
              <a:rPr sz="2400" spc="-135" dirty="0">
                <a:latin typeface="Calibri"/>
                <a:cs typeface="Calibri"/>
              </a:rPr>
              <a:t> </a:t>
            </a:r>
            <a:r>
              <a:rPr sz="2400" dirty="0">
                <a:latin typeface="Calibri"/>
                <a:cs typeface="Calibri"/>
              </a:rPr>
              <a:t>to</a:t>
            </a:r>
            <a:r>
              <a:rPr sz="2400" spc="-75" dirty="0">
                <a:latin typeface="Calibri"/>
                <a:cs typeface="Calibri"/>
              </a:rPr>
              <a:t> </a:t>
            </a:r>
            <a:r>
              <a:rPr sz="2400" spc="-10" dirty="0">
                <a:latin typeface="Calibri"/>
                <a:cs typeface="Calibri"/>
              </a:rPr>
              <a:t>generate</a:t>
            </a:r>
            <a:r>
              <a:rPr sz="2400" spc="-75" dirty="0">
                <a:latin typeface="Calibri"/>
                <a:cs typeface="Calibri"/>
              </a:rPr>
              <a:t> </a:t>
            </a:r>
            <a:r>
              <a:rPr sz="2400" b="1" spc="-35" dirty="0">
                <a:latin typeface="Calibri"/>
                <a:cs typeface="Calibri"/>
              </a:rPr>
              <a:t>x: </a:t>
            </a:r>
            <a:r>
              <a:rPr sz="2400" spc="-10" dirty="0">
                <a:latin typeface="Calibri"/>
                <a:cs typeface="Calibri"/>
              </a:rPr>
              <a:t>attributes,</a:t>
            </a:r>
            <a:r>
              <a:rPr sz="2400" spc="-80" dirty="0">
                <a:latin typeface="Calibri"/>
                <a:cs typeface="Calibri"/>
              </a:rPr>
              <a:t> </a:t>
            </a:r>
            <a:r>
              <a:rPr sz="2400" spc="-10" dirty="0">
                <a:latin typeface="Calibri"/>
                <a:cs typeface="Calibri"/>
              </a:rPr>
              <a:t>orientation,</a:t>
            </a:r>
            <a:r>
              <a:rPr sz="2400" spc="-90" dirty="0">
                <a:latin typeface="Calibri"/>
                <a:cs typeface="Calibri"/>
              </a:rPr>
              <a:t> </a:t>
            </a:r>
            <a:r>
              <a:rPr sz="2400" spc="-20" dirty="0">
                <a:latin typeface="Calibri"/>
                <a:cs typeface="Calibri"/>
              </a:rPr>
              <a:t>etc.</a:t>
            </a:r>
            <a:endParaRPr sz="2400">
              <a:latin typeface="Calibri"/>
              <a:cs typeface="Calibri"/>
            </a:endParaRPr>
          </a:p>
        </p:txBody>
      </p:sp>
      <p:pic>
        <p:nvPicPr>
          <p:cNvPr id="5" name="object 5"/>
          <p:cNvPicPr/>
          <p:nvPr/>
        </p:nvPicPr>
        <p:blipFill>
          <a:blip r:embed="rId4" cstate="print"/>
          <a:stretch>
            <a:fillRect/>
          </a:stretch>
        </p:blipFill>
        <p:spPr>
          <a:xfrm>
            <a:off x="1239519" y="5872479"/>
            <a:ext cx="792480" cy="304799"/>
          </a:xfrm>
          <a:prstGeom prst="rect">
            <a:avLst/>
          </a:prstGeom>
        </p:spPr>
      </p:pic>
      <p:pic>
        <p:nvPicPr>
          <p:cNvPr id="6" name="object 6"/>
          <p:cNvPicPr/>
          <p:nvPr/>
        </p:nvPicPr>
        <p:blipFill>
          <a:blip r:embed="rId5" cstate="print"/>
          <a:stretch>
            <a:fillRect/>
          </a:stretch>
        </p:blipFill>
        <p:spPr>
          <a:xfrm>
            <a:off x="934719" y="4460240"/>
            <a:ext cx="1727200" cy="396239"/>
          </a:xfrm>
          <a:prstGeom prst="rect">
            <a:avLst/>
          </a:prstGeom>
        </p:spPr>
      </p:pic>
      <p:grpSp>
        <p:nvGrpSpPr>
          <p:cNvPr id="7" name="object 7"/>
          <p:cNvGrpSpPr/>
          <p:nvPr/>
        </p:nvGrpSpPr>
        <p:grpSpPr>
          <a:xfrm>
            <a:off x="2885439" y="3952189"/>
            <a:ext cx="2712720" cy="2194560"/>
            <a:chOff x="2885439" y="3952189"/>
            <a:chExt cx="2712720" cy="2194560"/>
          </a:xfrm>
        </p:grpSpPr>
        <p:sp>
          <p:nvSpPr>
            <p:cNvPr id="8" name="object 8"/>
            <p:cNvSpPr/>
            <p:nvPr/>
          </p:nvSpPr>
          <p:spPr>
            <a:xfrm>
              <a:off x="2885439" y="3952189"/>
              <a:ext cx="2702560" cy="416559"/>
            </a:xfrm>
            <a:custGeom>
              <a:avLst/>
              <a:gdLst/>
              <a:ahLst/>
              <a:cxnLst/>
              <a:rect l="l" t="t" r="r" b="b"/>
              <a:pathLst>
                <a:path w="2702560" h="416560">
                  <a:moveTo>
                    <a:pt x="2702433" y="0"/>
                  </a:moveTo>
                  <a:lnTo>
                    <a:pt x="0" y="0"/>
                  </a:lnTo>
                  <a:lnTo>
                    <a:pt x="0" y="416356"/>
                  </a:lnTo>
                  <a:lnTo>
                    <a:pt x="2702433" y="416356"/>
                  </a:lnTo>
                  <a:lnTo>
                    <a:pt x="2702433" y="0"/>
                  </a:lnTo>
                  <a:close/>
                </a:path>
              </a:pathLst>
            </a:custGeom>
            <a:solidFill>
              <a:srgbClr val="C8DAF8"/>
            </a:solidFill>
          </p:spPr>
          <p:txBody>
            <a:bodyPr wrap="square" lIns="0" tIns="0" rIns="0" bIns="0" rtlCol="0"/>
            <a:lstStyle/>
            <a:p>
              <a:endParaRPr/>
            </a:p>
          </p:txBody>
        </p:sp>
        <p:sp>
          <p:nvSpPr>
            <p:cNvPr id="9" name="object 9"/>
            <p:cNvSpPr/>
            <p:nvPr/>
          </p:nvSpPr>
          <p:spPr>
            <a:xfrm>
              <a:off x="2890519" y="3957269"/>
              <a:ext cx="2702560" cy="416559"/>
            </a:xfrm>
            <a:custGeom>
              <a:avLst/>
              <a:gdLst/>
              <a:ahLst/>
              <a:cxnLst/>
              <a:rect l="l" t="t" r="r" b="b"/>
              <a:pathLst>
                <a:path w="2702560" h="416560">
                  <a:moveTo>
                    <a:pt x="0" y="416356"/>
                  </a:moveTo>
                  <a:lnTo>
                    <a:pt x="2702433" y="416356"/>
                  </a:lnTo>
                  <a:lnTo>
                    <a:pt x="2702433" y="0"/>
                  </a:lnTo>
                  <a:lnTo>
                    <a:pt x="0" y="0"/>
                  </a:lnTo>
                  <a:lnTo>
                    <a:pt x="0" y="416356"/>
                  </a:lnTo>
                  <a:close/>
                </a:path>
              </a:pathLst>
            </a:custGeom>
            <a:ln w="9525">
              <a:solidFill>
                <a:srgbClr val="44536A"/>
              </a:solidFill>
            </a:ln>
          </p:spPr>
          <p:txBody>
            <a:bodyPr wrap="square" lIns="0" tIns="0" rIns="0" bIns="0" rtlCol="0"/>
            <a:lstStyle/>
            <a:p>
              <a:endParaRPr/>
            </a:p>
          </p:txBody>
        </p:sp>
        <p:sp>
          <p:nvSpPr>
            <p:cNvPr id="10" name="object 10"/>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11" name="object 11"/>
            <p:cNvSpPr/>
            <p:nvPr/>
          </p:nvSpPr>
          <p:spPr>
            <a:xfrm>
              <a:off x="3428999"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12" name="object 12"/>
            <p:cNvSpPr/>
            <p:nvPr/>
          </p:nvSpPr>
          <p:spPr>
            <a:xfrm>
              <a:off x="4196080" y="4368800"/>
              <a:ext cx="71120" cy="1351280"/>
            </a:xfrm>
            <a:custGeom>
              <a:avLst/>
              <a:gdLst/>
              <a:ahLst/>
              <a:cxnLst/>
              <a:rect l="l" t="t" r="r" b="b"/>
              <a:pathLst>
                <a:path w="71120" h="1351279">
                  <a:moveTo>
                    <a:pt x="71120" y="75819"/>
                  </a:moveTo>
                  <a:lnTo>
                    <a:pt x="65151" y="63119"/>
                  </a:lnTo>
                  <a:lnTo>
                    <a:pt x="44450" y="18973"/>
                  </a:lnTo>
                  <a:lnTo>
                    <a:pt x="44450" y="63119"/>
                  </a:lnTo>
                  <a:lnTo>
                    <a:pt x="26670" y="63144"/>
                  </a:lnTo>
                  <a:lnTo>
                    <a:pt x="44450" y="63119"/>
                  </a:lnTo>
                  <a:lnTo>
                    <a:pt x="44450" y="18973"/>
                  </a:lnTo>
                  <a:lnTo>
                    <a:pt x="35560" y="0"/>
                  </a:lnTo>
                  <a:lnTo>
                    <a:pt x="0" y="75819"/>
                  </a:lnTo>
                  <a:lnTo>
                    <a:pt x="26670" y="75819"/>
                  </a:lnTo>
                  <a:lnTo>
                    <a:pt x="26670" y="1350670"/>
                  </a:lnTo>
                  <a:lnTo>
                    <a:pt x="44450" y="1350670"/>
                  </a:lnTo>
                  <a:lnTo>
                    <a:pt x="44450" y="75819"/>
                  </a:lnTo>
                  <a:lnTo>
                    <a:pt x="71120" y="75819"/>
                  </a:lnTo>
                  <a:close/>
                </a:path>
              </a:pathLst>
            </a:custGeom>
            <a:solidFill>
              <a:srgbClr val="44536A"/>
            </a:solidFill>
          </p:spPr>
          <p:txBody>
            <a:bodyPr wrap="square" lIns="0" tIns="0" rIns="0" bIns="0" rtlCol="0"/>
            <a:lstStyle/>
            <a:p>
              <a:endParaRPr/>
            </a:p>
          </p:txBody>
        </p:sp>
        <p:pic>
          <p:nvPicPr>
            <p:cNvPr id="13" name="object 13"/>
            <p:cNvPicPr/>
            <p:nvPr/>
          </p:nvPicPr>
          <p:blipFill>
            <a:blip r:embed="rId6" cstate="print"/>
            <a:stretch>
              <a:fillRect/>
            </a:stretch>
          </p:blipFill>
          <p:spPr>
            <a:xfrm>
              <a:off x="4114800" y="4053840"/>
              <a:ext cx="233679" cy="213360"/>
            </a:xfrm>
            <a:prstGeom prst="rect">
              <a:avLst/>
            </a:prstGeom>
          </p:spPr>
        </p:pic>
        <p:pic>
          <p:nvPicPr>
            <p:cNvPr id="14" name="object 14"/>
            <p:cNvPicPr/>
            <p:nvPr/>
          </p:nvPicPr>
          <p:blipFill>
            <a:blip r:embed="rId7" cstate="print"/>
            <a:stretch>
              <a:fillRect/>
            </a:stretch>
          </p:blipFill>
          <p:spPr>
            <a:xfrm>
              <a:off x="4114800" y="5821680"/>
              <a:ext cx="233679" cy="243839"/>
            </a:xfrm>
            <a:prstGeom prst="rect">
              <a:avLst/>
            </a:prstGeom>
          </p:spPr>
        </p:pic>
      </p:grpSp>
      <p:sp>
        <p:nvSpPr>
          <p:cNvPr id="15" name="object 15"/>
          <p:cNvSpPr txBox="1"/>
          <p:nvPr/>
        </p:nvSpPr>
        <p:spPr>
          <a:xfrm>
            <a:off x="329247" y="1447164"/>
            <a:ext cx="6080760" cy="431990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Probabilistic</a:t>
            </a:r>
            <a:r>
              <a:rPr sz="2400" spc="-175" dirty="0">
                <a:latin typeface="Calibri"/>
                <a:cs typeface="Calibri"/>
              </a:rPr>
              <a:t> </a:t>
            </a:r>
            <a:r>
              <a:rPr sz="2400" dirty="0">
                <a:latin typeface="Calibri"/>
                <a:cs typeface="Calibri"/>
              </a:rPr>
              <a:t>spin</a:t>
            </a:r>
            <a:r>
              <a:rPr sz="2400" spc="-100" dirty="0">
                <a:latin typeface="Calibri"/>
                <a:cs typeface="Calibri"/>
              </a:rPr>
              <a:t> </a:t>
            </a:r>
            <a:r>
              <a:rPr sz="2400" dirty="0">
                <a:latin typeface="Calibri"/>
                <a:cs typeface="Calibri"/>
              </a:rPr>
              <a:t>on</a:t>
            </a:r>
            <a:r>
              <a:rPr sz="2400" spc="-30" dirty="0">
                <a:latin typeface="Calibri"/>
                <a:cs typeface="Calibri"/>
              </a:rPr>
              <a:t> </a:t>
            </a:r>
            <a:r>
              <a:rPr sz="2400" spc="-10" dirty="0">
                <a:latin typeface="Calibri"/>
                <a:cs typeface="Calibri"/>
              </a:rPr>
              <a:t>autoencoders:</a:t>
            </a:r>
            <a:endParaRPr sz="2400">
              <a:latin typeface="Calibri"/>
              <a:cs typeface="Calibri"/>
            </a:endParaRPr>
          </a:p>
          <a:p>
            <a:pPr marL="469900" indent="-457834">
              <a:lnSpc>
                <a:spcPct val="100000"/>
              </a:lnSpc>
              <a:spcBef>
                <a:spcPts val="5"/>
              </a:spcBef>
              <a:buAutoNum type="arabicPeriod"/>
              <a:tabLst>
                <a:tab pos="469900" algn="l"/>
                <a:tab pos="470534" algn="l"/>
              </a:tabLst>
            </a:pPr>
            <a:r>
              <a:rPr sz="2400" dirty="0">
                <a:latin typeface="Calibri"/>
                <a:cs typeface="Calibri"/>
              </a:rPr>
              <a:t>Learn</a:t>
            </a:r>
            <a:r>
              <a:rPr sz="2400" spc="-140" dirty="0">
                <a:latin typeface="Calibri"/>
                <a:cs typeface="Calibri"/>
              </a:rPr>
              <a:t> </a:t>
            </a:r>
            <a:r>
              <a:rPr sz="2400" spc="-10" dirty="0">
                <a:latin typeface="Calibri"/>
                <a:cs typeface="Calibri"/>
              </a:rPr>
              <a:t>latent</a:t>
            </a:r>
            <a:r>
              <a:rPr sz="2400" spc="-140" dirty="0">
                <a:latin typeface="Calibri"/>
                <a:cs typeface="Calibri"/>
              </a:rPr>
              <a:t> </a:t>
            </a:r>
            <a:r>
              <a:rPr sz="2400" dirty="0">
                <a:latin typeface="Calibri"/>
                <a:cs typeface="Calibri"/>
              </a:rPr>
              <a:t>features</a:t>
            </a:r>
            <a:r>
              <a:rPr sz="2400" spc="-80" dirty="0">
                <a:latin typeface="Calibri"/>
                <a:cs typeface="Calibri"/>
              </a:rPr>
              <a:t> </a:t>
            </a:r>
            <a:r>
              <a:rPr sz="2400" dirty="0">
                <a:latin typeface="Calibri"/>
                <a:cs typeface="Calibri"/>
              </a:rPr>
              <a:t>z</a:t>
            </a:r>
            <a:r>
              <a:rPr sz="2400" spc="-135" dirty="0">
                <a:latin typeface="Calibri"/>
                <a:cs typeface="Calibri"/>
              </a:rPr>
              <a:t> </a:t>
            </a:r>
            <a:r>
              <a:rPr sz="2400" dirty="0">
                <a:latin typeface="Calibri"/>
                <a:cs typeface="Calibri"/>
              </a:rPr>
              <a:t>from</a:t>
            </a:r>
            <a:r>
              <a:rPr sz="2400" spc="-120" dirty="0">
                <a:latin typeface="Calibri"/>
                <a:cs typeface="Calibri"/>
              </a:rPr>
              <a:t> </a:t>
            </a:r>
            <a:r>
              <a:rPr sz="2400" dirty="0">
                <a:latin typeface="Calibri"/>
                <a:cs typeface="Calibri"/>
              </a:rPr>
              <a:t>raw</a:t>
            </a:r>
            <a:r>
              <a:rPr sz="2400" spc="-10" dirty="0">
                <a:latin typeface="Calibri"/>
                <a:cs typeface="Calibri"/>
              </a:rPr>
              <a:t> </a:t>
            </a:r>
            <a:r>
              <a:rPr sz="2400" spc="-20" dirty="0">
                <a:latin typeface="Calibri"/>
                <a:cs typeface="Calibri"/>
              </a:rPr>
              <a:t>data</a:t>
            </a:r>
            <a:endParaRPr sz="2400">
              <a:latin typeface="Calibri"/>
              <a:cs typeface="Calibri"/>
            </a:endParaRPr>
          </a:p>
          <a:p>
            <a:pPr marL="469900" indent="-457834">
              <a:lnSpc>
                <a:spcPct val="100000"/>
              </a:lnSpc>
              <a:buAutoNum type="arabicPeriod"/>
              <a:tabLst>
                <a:tab pos="469900" algn="l"/>
                <a:tab pos="470534" algn="l"/>
              </a:tabLst>
            </a:pPr>
            <a:r>
              <a:rPr sz="2400" dirty="0">
                <a:latin typeface="Calibri"/>
                <a:cs typeface="Calibri"/>
              </a:rPr>
              <a:t>Sample</a:t>
            </a:r>
            <a:r>
              <a:rPr sz="2400" spc="-95" dirty="0">
                <a:latin typeface="Calibri"/>
                <a:cs typeface="Calibri"/>
              </a:rPr>
              <a:t> </a:t>
            </a:r>
            <a:r>
              <a:rPr sz="2400" dirty="0">
                <a:latin typeface="Calibri"/>
                <a:cs typeface="Calibri"/>
              </a:rPr>
              <a:t>from</a:t>
            </a:r>
            <a:r>
              <a:rPr sz="2400" spc="-85" dirty="0">
                <a:latin typeface="Calibri"/>
                <a:cs typeface="Calibri"/>
              </a:rPr>
              <a:t> </a:t>
            </a:r>
            <a:r>
              <a:rPr sz="2400" dirty="0">
                <a:latin typeface="Calibri"/>
                <a:cs typeface="Calibri"/>
              </a:rPr>
              <a:t>the</a:t>
            </a:r>
            <a:r>
              <a:rPr sz="2400" spc="-85" dirty="0">
                <a:latin typeface="Calibri"/>
                <a:cs typeface="Calibri"/>
              </a:rPr>
              <a:t> </a:t>
            </a:r>
            <a:r>
              <a:rPr sz="2400" dirty="0">
                <a:latin typeface="Calibri"/>
                <a:cs typeface="Calibri"/>
              </a:rPr>
              <a:t>model</a:t>
            </a:r>
            <a:r>
              <a:rPr sz="2400" spc="-70" dirty="0">
                <a:latin typeface="Calibri"/>
                <a:cs typeface="Calibri"/>
              </a:rPr>
              <a:t> </a:t>
            </a:r>
            <a:r>
              <a:rPr sz="2400" spc="-10" dirty="0">
                <a:latin typeface="Calibri"/>
                <a:cs typeface="Calibri"/>
              </a:rPr>
              <a:t>to</a:t>
            </a:r>
            <a:r>
              <a:rPr sz="2400" spc="-130" dirty="0">
                <a:latin typeface="Calibri"/>
                <a:cs typeface="Calibri"/>
              </a:rPr>
              <a:t> </a:t>
            </a:r>
            <a:r>
              <a:rPr sz="2400" dirty="0">
                <a:latin typeface="Calibri"/>
                <a:cs typeface="Calibri"/>
              </a:rPr>
              <a:t>generate</a:t>
            </a:r>
            <a:r>
              <a:rPr sz="2400" spc="-5" dirty="0">
                <a:latin typeface="Calibri"/>
                <a:cs typeface="Calibri"/>
              </a:rPr>
              <a:t> </a:t>
            </a:r>
            <a:r>
              <a:rPr sz="2400" dirty="0">
                <a:latin typeface="Calibri"/>
                <a:cs typeface="Calibri"/>
              </a:rPr>
              <a:t>new</a:t>
            </a:r>
            <a:r>
              <a:rPr sz="2400" spc="-114" dirty="0">
                <a:latin typeface="Calibri"/>
                <a:cs typeface="Calibri"/>
              </a:rPr>
              <a:t> </a:t>
            </a:r>
            <a:r>
              <a:rPr sz="2400" spc="-20" dirty="0">
                <a:latin typeface="Calibri"/>
                <a:cs typeface="Calibri"/>
              </a:rPr>
              <a:t>data</a:t>
            </a:r>
            <a:endParaRPr sz="2400">
              <a:latin typeface="Calibri"/>
              <a:cs typeface="Calibri"/>
            </a:endParaRPr>
          </a:p>
          <a:p>
            <a:pPr>
              <a:lnSpc>
                <a:spcPct val="100000"/>
              </a:lnSpc>
              <a:spcBef>
                <a:spcPts val="15"/>
              </a:spcBef>
            </a:pPr>
            <a:endParaRPr sz="2550">
              <a:latin typeface="Calibri"/>
              <a:cs typeface="Calibri"/>
            </a:endParaRPr>
          </a:p>
          <a:p>
            <a:pPr marL="276860">
              <a:lnSpc>
                <a:spcPct val="100000"/>
              </a:lnSpc>
              <a:spcBef>
                <a:spcPts val="5"/>
              </a:spcBef>
            </a:pPr>
            <a:r>
              <a:rPr sz="2400" dirty="0">
                <a:latin typeface="Calibri"/>
                <a:cs typeface="Calibri"/>
              </a:rPr>
              <a:t>After</a:t>
            </a:r>
            <a:r>
              <a:rPr sz="2400" spc="-50" dirty="0">
                <a:latin typeface="Calibri"/>
                <a:cs typeface="Calibri"/>
              </a:rPr>
              <a:t> </a:t>
            </a:r>
            <a:r>
              <a:rPr sz="2400" spc="-10" dirty="0">
                <a:latin typeface="Calibri"/>
                <a:cs typeface="Calibri"/>
              </a:rPr>
              <a:t>training,</a:t>
            </a:r>
            <a:r>
              <a:rPr sz="2400" spc="-45" dirty="0">
                <a:latin typeface="Calibri"/>
                <a:cs typeface="Calibri"/>
              </a:rPr>
              <a:t> </a:t>
            </a:r>
            <a:r>
              <a:rPr sz="2400" dirty="0">
                <a:latin typeface="Calibri"/>
                <a:cs typeface="Calibri"/>
              </a:rPr>
              <a:t>sample</a:t>
            </a:r>
            <a:r>
              <a:rPr sz="2400" spc="-75" dirty="0">
                <a:latin typeface="Calibri"/>
                <a:cs typeface="Calibri"/>
              </a:rPr>
              <a:t> </a:t>
            </a:r>
            <a:r>
              <a:rPr sz="2400" dirty="0">
                <a:latin typeface="Calibri"/>
                <a:cs typeface="Calibri"/>
              </a:rPr>
              <a:t>new</a:t>
            </a:r>
            <a:r>
              <a:rPr sz="2400" spc="-110" dirty="0">
                <a:latin typeface="Calibri"/>
                <a:cs typeface="Calibri"/>
              </a:rPr>
              <a:t> </a:t>
            </a:r>
            <a:r>
              <a:rPr sz="2400" dirty="0">
                <a:latin typeface="Calibri"/>
                <a:cs typeface="Calibri"/>
              </a:rPr>
              <a:t>data</a:t>
            </a:r>
            <a:r>
              <a:rPr sz="2400" spc="-120" dirty="0">
                <a:latin typeface="Calibri"/>
                <a:cs typeface="Calibri"/>
              </a:rPr>
              <a:t> </a:t>
            </a:r>
            <a:r>
              <a:rPr sz="2400" dirty="0">
                <a:latin typeface="Calibri"/>
                <a:cs typeface="Calibri"/>
              </a:rPr>
              <a:t>like</a:t>
            </a:r>
            <a:r>
              <a:rPr sz="2400" spc="-70" dirty="0">
                <a:latin typeface="Calibri"/>
                <a:cs typeface="Calibri"/>
              </a:rPr>
              <a:t> </a:t>
            </a:r>
            <a:r>
              <a:rPr sz="2400" spc="-10" dirty="0">
                <a:latin typeface="Calibri"/>
                <a:cs typeface="Calibri"/>
              </a:rPr>
              <a:t>this:</a:t>
            </a:r>
            <a:endParaRPr sz="2400">
              <a:latin typeface="Calibri"/>
              <a:cs typeface="Calibri"/>
            </a:endParaRPr>
          </a:p>
          <a:p>
            <a:pPr>
              <a:lnSpc>
                <a:spcPct val="100000"/>
              </a:lnSpc>
              <a:spcBef>
                <a:spcPts val="40"/>
              </a:spcBef>
            </a:pPr>
            <a:endParaRPr sz="1800">
              <a:latin typeface="Calibri"/>
              <a:cs typeface="Calibri"/>
            </a:endParaRPr>
          </a:p>
          <a:p>
            <a:pPr marL="449580" marR="4046854">
              <a:lnSpc>
                <a:spcPct val="103000"/>
              </a:lnSpc>
            </a:pPr>
            <a:r>
              <a:rPr sz="2400" dirty="0">
                <a:latin typeface="Calibri"/>
                <a:cs typeface="Calibri"/>
              </a:rPr>
              <a:t>Sample</a:t>
            </a:r>
            <a:r>
              <a:rPr sz="2400" spc="-65" dirty="0">
                <a:latin typeface="Calibri"/>
                <a:cs typeface="Calibri"/>
              </a:rPr>
              <a:t> </a:t>
            </a:r>
            <a:r>
              <a:rPr sz="2400" spc="-20" dirty="0">
                <a:latin typeface="Calibri"/>
                <a:cs typeface="Calibri"/>
              </a:rPr>
              <a:t>from </a:t>
            </a:r>
            <a:r>
              <a:rPr sz="2400" spc="-10" dirty="0">
                <a:latin typeface="Calibri"/>
                <a:cs typeface="Calibri"/>
              </a:rPr>
              <a:t>conditional</a:t>
            </a:r>
            <a:endParaRPr sz="2400">
              <a:latin typeface="Calibri"/>
              <a:cs typeface="Calibri"/>
            </a:endParaRPr>
          </a:p>
          <a:p>
            <a:pPr>
              <a:lnSpc>
                <a:spcPct val="100000"/>
              </a:lnSpc>
            </a:pPr>
            <a:endParaRPr sz="2400">
              <a:latin typeface="Calibri"/>
              <a:cs typeface="Calibri"/>
            </a:endParaRPr>
          </a:p>
          <a:p>
            <a:pPr>
              <a:lnSpc>
                <a:spcPct val="100000"/>
              </a:lnSpc>
              <a:spcBef>
                <a:spcPts val="25"/>
              </a:spcBef>
            </a:pPr>
            <a:endParaRPr sz="1850">
              <a:latin typeface="Calibri"/>
              <a:cs typeface="Calibri"/>
            </a:endParaRPr>
          </a:p>
          <a:p>
            <a:pPr marL="571500" marR="4235450">
              <a:lnSpc>
                <a:spcPct val="100000"/>
              </a:lnSpc>
            </a:pPr>
            <a:r>
              <a:rPr sz="2400" dirty="0">
                <a:latin typeface="Calibri"/>
                <a:cs typeface="Calibri"/>
              </a:rPr>
              <a:t>Sample</a:t>
            </a:r>
            <a:r>
              <a:rPr sz="2400" spc="-55" dirty="0">
                <a:latin typeface="Calibri"/>
                <a:cs typeface="Calibri"/>
              </a:rPr>
              <a:t> </a:t>
            </a:r>
            <a:r>
              <a:rPr sz="2400" spc="-50" dirty="0">
                <a:latin typeface="Calibri"/>
                <a:cs typeface="Calibri"/>
              </a:rPr>
              <a:t>z </a:t>
            </a:r>
            <a:r>
              <a:rPr sz="2400" dirty="0">
                <a:latin typeface="Calibri"/>
                <a:cs typeface="Calibri"/>
              </a:rPr>
              <a:t>from</a:t>
            </a:r>
            <a:r>
              <a:rPr sz="2400" spc="-120" dirty="0">
                <a:latin typeface="Calibri"/>
                <a:cs typeface="Calibri"/>
              </a:rPr>
              <a:t> </a:t>
            </a:r>
            <a:r>
              <a:rPr sz="2400" spc="-20" dirty="0">
                <a:latin typeface="Calibri"/>
                <a:cs typeface="Calibri"/>
              </a:rPr>
              <a:t>prior</a:t>
            </a:r>
            <a:endParaRPr sz="24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spc="-25" dirty="0"/>
              <a:t>Variational</a:t>
            </a:r>
            <a:r>
              <a:rPr sz="4000" spc="-280" dirty="0"/>
              <a:t> </a:t>
            </a:r>
            <a:r>
              <a:rPr sz="4000" spc="-10" dirty="0"/>
              <a:t>Autoencoders</a:t>
            </a:r>
            <a:endParaRPr sz="4000"/>
          </a:p>
        </p:txBody>
      </p:sp>
      <p:pic>
        <p:nvPicPr>
          <p:cNvPr id="3" name="object 3"/>
          <p:cNvPicPr/>
          <p:nvPr/>
        </p:nvPicPr>
        <p:blipFill>
          <a:blip r:embed="rId2" cstate="print"/>
          <a:stretch>
            <a:fillRect/>
          </a:stretch>
        </p:blipFill>
        <p:spPr>
          <a:xfrm>
            <a:off x="9611359" y="1432560"/>
            <a:ext cx="1361440" cy="497839"/>
          </a:xfrm>
          <a:prstGeom prst="rect">
            <a:avLst/>
          </a:prstGeom>
        </p:spPr>
      </p:pic>
      <p:sp>
        <p:nvSpPr>
          <p:cNvPr id="4" name="object 4"/>
          <p:cNvSpPr txBox="1"/>
          <p:nvPr/>
        </p:nvSpPr>
        <p:spPr>
          <a:xfrm>
            <a:off x="6698233" y="1486217"/>
            <a:ext cx="4852035" cy="3321685"/>
          </a:xfrm>
          <a:prstGeom prst="rect">
            <a:avLst/>
          </a:prstGeom>
        </p:spPr>
        <p:txBody>
          <a:bodyPr vert="horz" wrap="square" lIns="0" tIns="7620" rIns="0" bIns="0" rtlCol="0">
            <a:spAutoFit/>
          </a:bodyPr>
          <a:lstStyle/>
          <a:p>
            <a:pPr marL="195580" marR="193675" algn="just">
              <a:lnSpc>
                <a:spcPct val="101499"/>
              </a:lnSpc>
              <a:spcBef>
                <a:spcPts val="60"/>
              </a:spcBef>
              <a:tabLst>
                <a:tab pos="4374515" algn="l"/>
              </a:tabLst>
            </a:pPr>
            <a:r>
              <a:rPr sz="2400" dirty="0">
                <a:latin typeface="Calibri"/>
                <a:cs typeface="Calibri"/>
              </a:rPr>
              <a:t>Assume</a:t>
            </a:r>
            <a:r>
              <a:rPr sz="2400" spc="-65" dirty="0">
                <a:latin typeface="Calibri"/>
                <a:cs typeface="Calibri"/>
              </a:rPr>
              <a:t> </a:t>
            </a:r>
            <a:r>
              <a:rPr sz="2400" spc="-10" dirty="0">
                <a:latin typeface="Calibri"/>
                <a:cs typeface="Calibri"/>
              </a:rPr>
              <a:t>training</a:t>
            </a:r>
            <a:r>
              <a:rPr sz="2400" spc="-8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0" dirty="0">
                <a:latin typeface="Calibri"/>
                <a:cs typeface="Calibri"/>
              </a:rPr>
              <a:t> </a:t>
            </a:r>
            <a:r>
              <a:rPr sz="2400" dirty="0">
                <a:latin typeface="Calibri"/>
                <a:cs typeface="Calibri"/>
              </a:rPr>
              <a:t>unobserved</a:t>
            </a:r>
            <a:r>
              <a:rPr sz="2400" spc="-20" dirty="0">
                <a:latin typeface="Calibri"/>
                <a:cs typeface="Calibri"/>
              </a:rPr>
              <a:t> (latent) </a:t>
            </a:r>
            <a:r>
              <a:rPr sz="2400" spc="-10" dirty="0">
                <a:latin typeface="Calibri"/>
                <a:cs typeface="Calibri"/>
              </a:rPr>
              <a:t>representation</a:t>
            </a:r>
            <a:r>
              <a:rPr sz="2400" spc="-105" dirty="0">
                <a:latin typeface="Calibri"/>
                <a:cs typeface="Calibri"/>
              </a:rPr>
              <a:t> </a:t>
            </a:r>
            <a:r>
              <a:rPr sz="2400" b="1" spc="-50" dirty="0">
                <a:latin typeface="Calibri"/>
                <a:cs typeface="Calibri"/>
              </a:rPr>
              <a:t>z</a:t>
            </a:r>
            <a:endParaRPr sz="2400">
              <a:latin typeface="Calibri"/>
              <a:cs typeface="Calibri"/>
            </a:endParaRPr>
          </a:p>
          <a:p>
            <a:pPr>
              <a:lnSpc>
                <a:spcPct val="100000"/>
              </a:lnSpc>
              <a:spcBef>
                <a:spcPts val="20"/>
              </a:spcBef>
            </a:pPr>
            <a:endParaRPr sz="2150">
              <a:latin typeface="Calibri"/>
              <a:cs typeface="Calibri"/>
            </a:endParaRPr>
          </a:p>
          <a:p>
            <a:pPr marL="195580" marR="498475">
              <a:lnSpc>
                <a:spcPct val="100000"/>
              </a:lnSpc>
            </a:pPr>
            <a:r>
              <a:rPr sz="2400" b="1" dirty="0">
                <a:latin typeface="Calibri"/>
                <a:cs typeface="Calibri"/>
              </a:rPr>
              <a:t>Intuition:</a:t>
            </a:r>
            <a:r>
              <a:rPr sz="2400" b="1" spc="35" dirty="0">
                <a:latin typeface="Calibri"/>
                <a:cs typeface="Calibri"/>
              </a:rPr>
              <a:t> </a:t>
            </a:r>
            <a:r>
              <a:rPr sz="2400" b="1" dirty="0">
                <a:latin typeface="Calibri"/>
                <a:cs typeface="Calibri"/>
              </a:rPr>
              <a:t>x</a:t>
            </a:r>
            <a:r>
              <a:rPr sz="2400" b="1" spc="-10" dirty="0">
                <a:latin typeface="Calibri"/>
                <a:cs typeface="Calibri"/>
              </a:rPr>
              <a:t> </a:t>
            </a:r>
            <a:r>
              <a:rPr sz="2400" dirty="0">
                <a:latin typeface="Calibri"/>
                <a:cs typeface="Calibri"/>
              </a:rPr>
              <a:t>is</a:t>
            </a:r>
            <a:r>
              <a:rPr sz="2400" spc="-80" dirty="0">
                <a:latin typeface="Calibri"/>
                <a:cs typeface="Calibri"/>
              </a:rPr>
              <a:t> </a:t>
            </a:r>
            <a:r>
              <a:rPr sz="2400" dirty="0">
                <a:latin typeface="Calibri"/>
                <a:cs typeface="Calibri"/>
              </a:rPr>
              <a:t>an</a:t>
            </a:r>
            <a:r>
              <a:rPr sz="2400" spc="-85" dirty="0">
                <a:latin typeface="Calibri"/>
                <a:cs typeface="Calibri"/>
              </a:rPr>
              <a:t> </a:t>
            </a:r>
            <a:r>
              <a:rPr sz="2400" dirty="0">
                <a:latin typeface="Calibri"/>
                <a:cs typeface="Calibri"/>
              </a:rPr>
              <a:t>image,</a:t>
            </a:r>
            <a:r>
              <a:rPr sz="2400" spc="-50" dirty="0">
                <a:latin typeface="Calibri"/>
                <a:cs typeface="Calibri"/>
              </a:rPr>
              <a:t> </a:t>
            </a:r>
            <a:r>
              <a:rPr sz="2400" b="1" dirty="0">
                <a:latin typeface="Calibri"/>
                <a:cs typeface="Calibri"/>
              </a:rPr>
              <a:t>z</a:t>
            </a:r>
            <a:r>
              <a:rPr sz="2400" b="1" spc="-95" dirty="0">
                <a:latin typeface="Calibri"/>
                <a:cs typeface="Calibri"/>
              </a:rPr>
              <a:t> </a:t>
            </a:r>
            <a:r>
              <a:rPr sz="2400" dirty="0">
                <a:latin typeface="Calibri"/>
                <a:cs typeface="Calibri"/>
              </a:rPr>
              <a:t>is </a:t>
            </a:r>
            <a:r>
              <a:rPr sz="2400" spc="-10" dirty="0">
                <a:latin typeface="Calibri"/>
                <a:cs typeface="Calibri"/>
              </a:rPr>
              <a:t>latent </a:t>
            </a:r>
            <a:r>
              <a:rPr sz="2400" spc="-25" dirty="0">
                <a:latin typeface="Calibri"/>
                <a:cs typeface="Calibri"/>
              </a:rPr>
              <a:t>factors</a:t>
            </a:r>
            <a:r>
              <a:rPr sz="2400" spc="-65" dirty="0">
                <a:latin typeface="Calibri"/>
                <a:cs typeface="Calibri"/>
              </a:rPr>
              <a:t> </a:t>
            </a:r>
            <a:r>
              <a:rPr sz="2400" dirty="0">
                <a:latin typeface="Calibri"/>
                <a:cs typeface="Calibri"/>
              </a:rPr>
              <a:t>used</a:t>
            </a:r>
            <a:r>
              <a:rPr sz="2400" spc="-135" dirty="0">
                <a:latin typeface="Calibri"/>
                <a:cs typeface="Calibri"/>
              </a:rPr>
              <a:t> </a:t>
            </a:r>
            <a:r>
              <a:rPr sz="2400" dirty="0">
                <a:latin typeface="Calibri"/>
                <a:cs typeface="Calibri"/>
              </a:rPr>
              <a:t>to</a:t>
            </a:r>
            <a:r>
              <a:rPr sz="2400" spc="-75" dirty="0">
                <a:latin typeface="Calibri"/>
                <a:cs typeface="Calibri"/>
              </a:rPr>
              <a:t> </a:t>
            </a:r>
            <a:r>
              <a:rPr sz="2400" spc="-10" dirty="0">
                <a:latin typeface="Calibri"/>
                <a:cs typeface="Calibri"/>
              </a:rPr>
              <a:t>generate</a:t>
            </a:r>
            <a:r>
              <a:rPr sz="2400" spc="-75" dirty="0">
                <a:latin typeface="Calibri"/>
                <a:cs typeface="Calibri"/>
              </a:rPr>
              <a:t> </a:t>
            </a:r>
            <a:r>
              <a:rPr sz="2400" b="1" spc="-35" dirty="0">
                <a:latin typeface="Calibri"/>
                <a:cs typeface="Calibri"/>
              </a:rPr>
              <a:t>x: </a:t>
            </a:r>
            <a:r>
              <a:rPr sz="2400" spc="-10" dirty="0">
                <a:latin typeface="Calibri"/>
                <a:cs typeface="Calibri"/>
              </a:rPr>
              <a:t>attributes,</a:t>
            </a:r>
            <a:r>
              <a:rPr sz="2400" spc="-75" dirty="0">
                <a:latin typeface="Calibri"/>
                <a:cs typeface="Calibri"/>
              </a:rPr>
              <a:t> </a:t>
            </a:r>
            <a:r>
              <a:rPr sz="2400" spc="-10" dirty="0">
                <a:latin typeface="Calibri"/>
                <a:cs typeface="Calibri"/>
              </a:rPr>
              <a:t>orientation,</a:t>
            </a:r>
            <a:r>
              <a:rPr sz="2400" spc="-80" dirty="0">
                <a:latin typeface="Calibri"/>
                <a:cs typeface="Calibri"/>
              </a:rPr>
              <a:t> </a:t>
            </a:r>
            <a:r>
              <a:rPr sz="2400" spc="-20" dirty="0">
                <a:latin typeface="Calibri"/>
                <a:cs typeface="Calibri"/>
              </a:rPr>
              <a:t>etc.</a:t>
            </a:r>
            <a:endParaRPr sz="2400">
              <a:latin typeface="Calibri"/>
              <a:cs typeface="Calibri"/>
            </a:endParaRPr>
          </a:p>
          <a:p>
            <a:pPr>
              <a:lnSpc>
                <a:spcPct val="100000"/>
              </a:lnSpc>
              <a:spcBef>
                <a:spcPts val="5"/>
              </a:spcBef>
            </a:pPr>
            <a:endParaRPr sz="2500">
              <a:latin typeface="Calibri"/>
              <a:cs typeface="Calibri"/>
            </a:endParaRPr>
          </a:p>
          <a:p>
            <a:pPr marL="12700">
              <a:lnSpc>
                <a:spcPct val="100000"/>
              </a:lnSpc>
            </a:pPr>
            <a:r>
              <a:rPr sz="2400" dirty="0">
                <a:latin typeface="Calibri"/>
                <a:cs typeface="Calibri"/>
              </a:rPr>
              <a:t>Assume</a:t>
            </a:r>
            <a:r>
              <a:rPr sz="2400" spc="-55" dirty="0">
                <a:latin typeface="Calibri"/>
                <a:cs typeface="Calibri"/>
              </a:rPr>
              <a:t> </a:t>
            </a:r>
            <a:r>
              <a:rPr sz="2400" dirty="0">
                <a:latin typeface="Calibri"/>
                <a:cs typeface="Calibri"/>
              </a:rPr>
              <a:t>simple</a:t>
            </a:r>
            <a:r>
              <a:rPr sz="2400" spc="-35" dirty="0">
                <a:latin typeface="Calibri"/>
                <a:cs typeface="Calibri"/>
              </a:rPr>
              <a:t> </a:t>
            </a:r>
            <a:r>
              <a:rPr sz="2400" dirty="0">
                <a:latin typeface="Calibri"/>
                <a:cs typeface="Calibri"/>
              </a:rPr>
              <a:t>prior</a:t>
            </a:r>
            <a:r>
              <a:rPr sz="2400" spc="-5" dirty="0">
                <a:latin typeface="Calibri"/>
                <a:cs typeface="Calibri"/>
              </a:rPr>
              <a:t> </a:t>
            </a:r>
            <a:r>
              <a:rPr sz="2400" dirty="0">
                <a:latin typeface="Calibri"/>
                <a:cs typeface="Calibri"/>
              </a:rPr>
              <a:t>p(z),</a:t>
            </a:r>
            <a:r>
              <a:rPr sz="2400" spc="-5" dirty="0">
                <a:latin typeface="Calibri"/>
                <a:cs typeface="Calibri"/>
              </a:rPr>
              <a:t> </a:t>
            </a:r>
            <a:r>
              <a:rPr sz="2400" dirty="0">
                <a:latin typeface="Calibri"/>
                <a:cs typeface="Calibri"/>
              </a:rPr>
              <a:t>e.g.</a:t>
            </a:r>
            <a:r>
              <a:rPr sz="2400" spc="-90" dirty="0">
                <a:latin typeface="Calibri"/>
                <a:cs typeface="Calibri"/>
              </a:rPr>
              <a:t> </a:t>
            </a:r>
            <a:r>
              <a:rPr sz="2400" spc="-10" dirty="0">
                <a:latin typeface="Calibri"/>
                <a:cs typeface="Calibri"/>
              </a:rPr>
              <a:t>Gaussian</a:t>
            </a:r>
            <a:endParaRPr sz="2400">
              <a:latin typeface="Calibri"/>
              <a:cs typeface="Calibri"/>
            </a:endParaRPr>
          </a:p>
        </p:txBody>
      </p:sp>
      <p:grpSp>
        <p:nvGrpSpPr>
          <p:cNvPr id="5" name="object 5"/>
          <p:cNvGrpSpPr/>
          <p:nvPr/>
        </p:nvGrpSpPr>
        <p:grpSpPr>
          <a:xfrm>
            <a:off x="629919" y="3952189"/>
            <a:ext cx="4968240" cy="2398395"/>
            <a:chOff x="629919" y="3952189"/>
            <a:chExt cx="4968240" cy="2398395"/>
          </a:xfrm>
        </p:grpSpPr>
        <p:sp>
          <p:nvSpPr>
            <p:cNvPr id="6" name="object 6"/>
            <p:cNvSpPr/>
            <p:nvPr/>
          </p:nvSpPr>
          <p:spPr>
            <a:xfrm>
              <a:off x="655319" y="4973320"/>
              <a:ext cx="4754880" cy="1351280"/>
            </a:xfrm>
            <a:custGeom>
              <a:avLst/>
              <a:gdLst/>
              <a:ahLst/>
              <a:cxnLst/>
              <a:rect l="l" t="t" r="r" b="b"/>
              <a:pathLst>
                <a:path w="4754880" h="1351279">
                  <a:moveTo>
                    <a:pt x="0" y="1351279"/>
                  </a:moveTo>
                  <a:lnTo>
                    <a:pt x="4754880" y="1351279"/>
                  </a:lnTo>
                  <a:lnTo>
                    <a:pt x="4754880" y="0"/>
                  </a:lnTo>
                  <a:lnTo>
                    <a:pt x="0" y="0"/>
                  </a:lnTo>
                  <a:lnTo>
                    <a:pt x="0" y="1351279"/>
                  </a:lnTo>
                  <a:close/>
                </a:path>
              </a:pathLst>
            </a:custGeom>
            <a:ln w="50800">
              <a:solidFill>
                <a:srgbClr val="4471C4"/>
              </a:solidFill>
            </a:ln>
          </p:spPr>
          <p:txBody>
            <a:bodyPr wrap="square" lIns="0" tIns="0" rIns="0" bIns="0" rtlCol="0"/>
            <a:lstStyle/>
            <a:p>
              <a:endParaRPr/>
            </a:p>
          </p:txBody>
        </p:sp>
        <p:pic>
          <p:nvPicPr>
            <p:cNvPr id="7" name="object 7"/>
            <p:cNvPicPr/>
            <p:nvPr/>
          </p:nvPicPr>
          <p:blipFill>
            <a:blip r:embed="rId3" cstate="print"/>
            <a:stretch>
              <a:fillRect/>
            </a:stretch>
          </p:blipFill>
          <p:spPr>
            <a:xfrm>
              <a:off x="1239519" y="5872480"/>
              <a:ext cx="792480" cy="304799"/>
            </a:xfrm>
            <a:prstGeom prst="rect">
              <a:avLst/>
            </a:prstGeom>
          </p:spPr>
        </p:pic>
        <p:sp>
          <p:nvSpPr>
            <p:cNvPr id="8" name="object 8"/>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9" name="object 9"/>
            <p:cNvSpPr/>
            <p:nvPr/>
          </p:nvSpPr>
          <p:spPr>
            <a:xfrm>
              <a:off x="3428999"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10" name="object 10"/>
            <p:cNvSpPr/>
            <p:nvPr/>
          </p:nvSpPr>
          <p:spPr>
            <a:xfrm>
              <a:off x="4222749" y="4431944"/>
              <a:ext cx="17780" cy="1287780"/>
            </a:xfrm>
            <a:custGeom>
              <a:avLst/>
              <a:gdLst/>
              <a:ahLst/>
              <a:cxnLst/>
              <a:rect l="l" t="t" r="r" b="b"/>
              <a:pathLst>
                <a:path w="17779" h="1287779">
                  <a:moveTo>
                    <a:pt x="17779" y="0"/>
                  </a:moveTo>
                  <a:lnTo>
                    <a:pt x="0" y="0"/>
                  </a:lnTo>
                  <a:lnTo>
                    <a:pt x="0" y="1287526"/>
                  </a:lnTo>
                  <a:lnTo>
                    <a:pt x="17779" y="1287526"/>
                  </a:lnTo>
                  <a:lnTo>
                    <a:pt x="17779" y="0"/>
                  </a:lnTo>
                  <a:close/>
                </a:path>
              </a:pathLst>
            </a:custGeom>
            <a:solidFill>
              <a:srgbClr val="44536A"/>
            </a:solidFill>
          </p:spPr>
          <p:txBody>
            <a:bodyPr wrap="square" lIns="0" tIns="0" rIns="0" bIns="0" rtlCol="0"/>
            <a:lstStyle/>
            <a:p>
              <a:endParaRPr/>
            </a:p>
          </p:txBody>
        </p:sp>
        <p:sp>
          <p:nvSpPr>
            <p:cNvPr id="11" name="object 11"/>
            <p:cNvSpPr/>
            <p:nvPr/>
          </p:nvSpPr>
          <p:spPr>
            <a:xfrm>
              <a:off x="2885440" y="3952189"/>
              <a:ext cx="2702560" cy="416559"/>
            </a:xfrm>
            <a:custGeom>
              <a:avLst/>
              <a:gdLst/>
              <a:ahLst/>
              <a:cxnLst/>
              <a:rect l="l" t="t" r="r" b="b"/>
              <a:pathLst>
                <a:path w="2702560" h="416560">
                  <a:moveTo>
                    <a:pt x="2702433" y="0"/>
                  </a:moveTo>
                  <a:lnTo>
                    <a:pt x="0" y="0"/>
                  </a:lnTo>
                  <a:lnTo>
                    <a:pt x="0" y="416356"/>
                  </a:lnTo>
                  <a:lnTo>
                    <a:pt x="2702433" y="416356"/>
                  </a:lnTo>
                  <a:lnTo>
                    <a:pt x="2702433" y="0"/>
                  </a:lnTo>
                  <a:close/>
                </a:path>
              </a:pathLst>
            </a:custGeom>
            <a:solidFill>
              <a:srgbClr val="C8DAF8"/>
            </a:solidFill>
          </p:spPr>
          <p:txBody>
            <a:bodyPr wrap="square" lIns="0" tIns="0" rIns="0" bIns="0" rtlCol="0"/>
            <a:lstStyle/>
            <a:p>
              <a:endParaRPr/>
            </a:p>
          </p:txBody>
        </p:sp>
        <p:sp>
          <p:nvSpPr>
            <p:cNvPr id="12" name="object 12"/>
            <p:cNvSpPr/>
            <p:nvPr/>
          </p:nvSpPr>
          <p:spPr>
            <a:xfrm>
              <a:off x="2890519" y="3957269"/>
              <a:ext cx="2702560" cy="416559"/>
            </a:xfrm>
            <a:custGeom>
              <a:avLst/>
              <a:gdLst/>
              <a:ahLst/>
              <a:cxnLst/>
              <a:rect l="l" t="t" r="r" b="b"/>
              <a:pathLst>
                <a:path w="2702560" h="416560">
                  <a:moveTo>
                    <a:pt x="0" y="416356"/>
                  </a:moveTo>
                  <a:lnTo>
                    <a:pt x="2702433" y="416356"/>
                  </a:lnTo>
                  <a:lnTo>
                    <a:pt x="2702433" y="0"/>
                  </a:lnTo>
                  <a:lnTo>
                    <a:pt x="0" y="0"/>
                  </a:lnTo>
                  <a:lnTo>
                    <a:pt x="0" y="416356"/>
                  </a:lnTo>
                  <a:close/>
                </a:path>
              </a:pathLst>
            </a:custGeom>
            <a:ln w="9525">
              <a:solidFill>
                <a:srgbClr val="44536A"/>
              </a:solidFill>
            </a:ln>
          </p:spPr>
          <p:txBody>
            <a:bodyPr wrap="square" lIns="0" tIns="0" rIns="0" bIns="0" rtlCol="0"/>
            <a:lstStyle/>
            <a:p>
              <a:endParaRPr/>
            </a:p>
          </p:txBody>
        </p:sp>
        <p:sp>
          <p:nvSpPr>
            <p:cNvPr id="13" name="object 13"/>
            <p:cNvSpPr/>
            <p:nvPr/>
          </p:nvSpPr>
          <p:spPr>
            <a:xfrm>
              <a:off x="4196080" y="4368800"/>
              <a:ext cx="71120" cy="76200"/>
            </a:xfrm>
            <a:custGeom>
              <a:avLst/>
              <a:gdLst/>
              <a:ahLst/>
              <a:cxnLst/>
              <a:rect l="l" t="t" r="r" b="b"/>
              <a:pathLst>
                <a:path w="71120" h="76200">
                  <a:moveTo>
                    <a:pt x="71120" y="75819"/>
                  </a:moveTo>
                  <a:lnTo>
                    <a:pt x="65151" y="63119"/>
                  </a:lnTo>
                  <a:lnTo>
                    <a:pt x="35560" y="0"/>
                  </a:lnTo>
                  <a:lnTo>
                    <a:pt x="0" y="75819"/>
                  </a:lnTo>
                  <a:lnTo>
                    <a:pt x="26670" y="75819"/>
                  </a:lnTo>
                  <a:lnTo>
                    <a:pt x="26670" y="63119"/>
                  </a:lnTo>
                  <a:lnTo>
                    <a:pt x="44450" y="63119"/>
                  </a:lnTo>
                  <a:lnTo>
                    <a:pt x="44450" y="75819"/>
                  </a:lnTo>
                  <a:lnTo>
                    <a:pt x="71120" y="75819"/>
                  </a:lnTo>
                  <a:close/>
                </a:path>
              </a:pathLst>
            </a:custGeom>
            <a:solidFill>
              <a:srgbClr val="44536A"/>
            </a:solidFill>
          </p:spPr>
          <p:txBody>
            <a:bodyPr wrap="square" lIns="0" tIns="0" rIns="0" bIns="0" rtlCol="0"/>
            <a:lstStyle/>
            <a:p>
              <a:endParaRPr/>
            </a:p>
          </p:txBody>
        </p:sp>
        <p:pic>
          <p:nvPicPr>
            <p:cNvPr id="14" name="object 14"/>
            <p:cNvPicPr/>
            <p:nvPr/>
          </p:nvPicPr>
          <p:blipFill>
            <a:blip r:embed="rId4" cstate="print"/>
            <a:stretch>
              <a:fillRect/>
            </a:stretch>
          </p:blipFill>
          <p:spPr>
            <a:xfrm>
              <a:off x="4114799" y="4053840"/>
              <a:ext cx="233679" cy="213360"/>
            </a:xfrm>
            <a:prstGeom prst="rect">
              <a:avLst/>
            </a:prstGeom>
          </p:spPr>
        </p:pic>
        <p:pic>
          <p:nvPicPr>
            <p:cNvPr id="15" name="object 15"/>
            <p:cNvPicPr/>
            <p:nvPr/>
          </p:nvPicPr>
          <p:blipFill>
            <a:blip r:embed="rId5" cstate="print"/>
            <a:stretch>
              <a:fillRect/>
            </a:stretch>
          </p:blipFill>
          <p:spPr>
            <a:xfrm>
              <a:off x="4114799" y="5821680"/>
              <a:ext cx="233679" cy="243839"/>
            </a:xfrm>
            <a:prstGeom prst="rect">
              <a:avLst/>
            </a:prstGeom>
          </p:spPr>
        </p:pic>
      </p:grpSp>
      <p:pic>
        <p:nvPicPr>
          <p:cNvPr id="16" name="object 16"/>
          <p:cNvPicPr/>
          <p:nvPr/>
        </p:nvPicPr>
        <p:blipFill>
          <a:blip r:embed="rId6" cstate="print"/>
          <a:stretch>
            <a:fillRect/>
          </a:stretch>
        </p:blipFill>
        <p:spPr>
          <a:xfrm>
            <a:off x="934719" y="4460240"/>
            <a:ext cx="1727200" cy="396239"/>
          </a:xfrm>
          <a:prstGeom prst="rect">
            <a:avLst/>
          </a:prstGeom>
        </p:spPr>
      </p:pic>
      <p:sp>
        <p:nvSpPr>
          <p:cNvPr id="17" name="object 17"/>
          <p:cNvSpPr txBox="1"/>
          <p:nvPr/>
        </p:nvSpPr>
        <p:spPr>
          <a:xfrm>
            <a:off x="329247" y="1447164"/>
            <a:ext cx="6080760" cy="435102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Probabilistic</a:t>
            </a:r>
            <a:r>
              <a:rPr sz="2400" spc="-175" dirty="0">
                <a:latin typeface="Calibri"/>
                <a:cs typeface="Calibri"/>
              </a:rPr>
              <a:t> </a:t>
            </a:r>
            <a:r>
              <a:rPr sz="2400" dirty="0">
                <a:latin typeface="Calibri"/>
                <a:cs typeface="Calibri"/>
              </a:rPr>
              <a:t>spin</a:t>
            </a:r>
            <a:r>
              <a:rPr sz="2400" spc="-100" dirty="0">
                <a:latin typeface="Calibri"/>
                <a:cs typeface="Calibri"/>
              </a:rPr>
              <a:t> </a:t>
            </a:r>
            <a:r>
              <a:rPr sz="2400" dirty="0">
                <a:latin typeface="Calibri"/>
                <a:cs typeface="Calibri"/>
              </a:rPr>
              <a:t>on</a:t>
            </a:r>
            <a:r>
              <a:rPr sz="2400" spc="-30" dirty="0">
                <a:latin typeface="Calibri"/>
                <a:cs typeface="Calibri"/>
              </a:rPr>
              <a:t> </a:t>
            </a:r>
            <a:r>
              <a:rPr sz="2400" spc="-10" dirty="0">
                <a:latin typeface="Calibri"/>
                <a:cs typeface="Calibri"/>
              </a:rPr>
              <a:t>autoencoders:</a:t>
            </a:r>
            <a:endParaRPr sz="2400">
              <a:latin typeface="Calibri"/>
              <a:cs typeface="Calibri"/>
            </a:endParaRPr>
          </a:p>
          <a:p>
            <a:pPr marL="469900" indent="-457834">
              <a:lnSpc>
                <a:spcPct val="100000"/>
              </a:lnSpc>
              <a:spcBef>
                <a:spcPts val="5"/>
              </a:spcBef>
              <a:buAutoNum type="arabicPeriod"/>
              <a:tabLst>
                <a:tab pos="469900" algn="l"/>
                <a:tab pos="470534" algn="l"/>
              </a:tabLst>
            </a:pPr>
            <a:r>
              <a:rPr sz="2400" dirty="0">
                <a:latin typeface="Calibri"/>
                <a:cs typeface="Calibri"/>
              </a:rPr>
              <a:t>Learn</a:t>
            </a:r>
            <a:r>
              <a:rPr sz="2400" spc="-140" dirty="0">
                <a:latin typeface="Calibri"/>
                <a:cs typeface="Calibri"/>
              </a:rPr>
              <a:t> </a:t>
            </a:r>
            <a:r>
              <a:rPr sz="2400" spc="-10" dirty="0">
                <a:latin typeface="Calibri"/>
                <a:cs typeface="Calibri"/>
              </a:rPr>
              <a:t>latent</a:t>
            </a:r>
            <a:r>
              <a:rPr sz="2400" spc="-140" dirty="0">
                <a:latin typeface="Calibri"/>
                <a:cs typeface="Calibri"/>
              </a:rPr>
              <a:t> </a:t>
            </a:r>
            <a:r>
              <a:rPr sz="2400" dirty="0">
                <a:latin typeface="Calibri"/>
                <a:cs typeface="Calibri"/>
              </a:rPr>
              <a:t>features</a:t>
            </a:r>
            <a:r>
              <a:rPr sz="2400" spc="-80" dirty="0">
                <a:latin typeface="Calibri"/>
                <a:cs typeface="Calibri"/>
              </a:rPr>
              <a:t> </a:t>
            </a:r>
            <a:r>
              <a:rPr sz="2400" dirty="0">
                <a:latin typeface="Calibri"/>
                <a:cs typeface="Calibri"/>
              </a:rPr>
              <a:t>z</a:t>
            </a:r>
            <a:r>
              <a:rPr sz="2400" spc="-135" dirty="0">
                <a:latin typeface="Calibri"/>
                <a:cs typeface="Calibri"/>
              </a:rPr>
              <a:t> </a:t>
            </a:r>
            <a:r>
              <a:rPr sz="2400" dirty="0">
                <a:latin typeface="Calibri"/>
                <a:cs typeface="Calibri"/>
              </a:rPr>
              <a:t>from</a:t>
            </a:r>
            <a:r>
              <a:rPr sz="2400" spc="-120" dirty="0">
                <a:latin typeface="Calibri"/>
                <a:cs typeface="Calibri"/>
              </a:rPr>
              <a:t> </a:t>
            </a:r>
            <a:r>
              <a:rPr sz="2400" dirty="0">
                <a:latin typeface="Calibri"/>
                <a:cs typeface="Calibri"/>
              </a:rPr>
              <a:t>raw</a:t>
            </a:r>
            <a:r>
              <a:rPr sz="2400" spc="-10" dirty="0">
                <a:latin typeface="Calibri"/>
                <a:cs typeface="Calibri"/>
              </a:rPr>
              <a:t> </a:t>
            </a:r>
            <a:r>
              <a:rPr sz="2400" spc="-20" dirty="0">
                <a:latin typeface="Calibri"/>
                <a:cs typeface="Calibri"/>
              </a:rPr>
              <a:t>data</a:t>
            </a:r>
            <a:endParaRPr sz="2400">
              <a:latin typeface="Calibri"/>
              <a:cs typeface="Calibri"/>
            </a:endParaRPr>
          </a:p>
          <a:p>
            <a:pPr marL="469900" indent="-457834">
              <a:lnSpc>
                <a:spcPct val="100000"/>
              </a:lnSpc>
              <a:buAutoNum type="arabicPeriod"/>
              <a:tabLst>
                <a:tab pos="469900" algn="l"/>
                <a:tab pos="470534" algn="l"/>
              </a:tabLst>
            </a:pPr>
            <a:r>
              <a:rPr sz="2400" dirty="0">
                <a:latin typeface="Calibri"/>
                <a:cs typeface="Calibri"/>
              </a:rPr>
              <a:t>Sample</a:t>
            </a:r>
            <a:r>
              <a:rPr sz="2400" spc="-95" dirty="0">
                <a:latin typeface="Calibri"/>
                <a:cs typeface="Calibri"/>
              </a:rPr>
              <a:t> </a:t>
            </a:r>
            <a:r>
              <a:rPr sz="2400" dirty="0">
                <a:latin typeface="Calibri"/>
                <a:cs typeface="Calibri"/>
              </a:rPr>
              <a:t>from</a:t>
            </a:r>
            <a:r>
              <a:rPr sz="2400" spc="-85" dirty="0">
                <a:latin typeface="Calibri"/>
                <a:cs typeface="Calibri"/>
              </a:rPr>
              <a:t> </a:t>
            </a:r>
            <a:r>
              <a:rPr sz="2400" dirty="0">
                <a:latin typeface="Calibri"/>
                <a:cs typeface="Calibri"/>
              </a:rPr>
              <a:t>the</a:t>
            </a:r>
            <a:r>
              <a:rPr sz="2400" spc="-85" dirty="0">
                <a:latin typeface="Calibri"/>
                <a:cs typeface="Calibri"/>
              </a:rPr>
              <a:t> </a:t>
            </a:r>
            <a:r>
              <a:rPr sz="2400" dirty="0">
                <a:latin typeface="Calibri"/>
                <a:cs typeface="Calibri"/>
              </a:rPr>
              <a:t>model</a:t>
            </a:r>
            <a:r>
              <a:rPr sz="2400" spc="-70" dirty="0">
                <a:latin typeface="Calibri"/>
                <a:cs typeface="Calibri"/>
              </a:rPr>
              <a:t> </a:t>
            </a:r>
            <a:r>
              <a:rPr sz="2400" spc="-10" dirty="0">
                <a:latin typeface="Calibri"/>
                <a:cs typeface="Calibri"/>
              </a:rPr>
              <a:t>to</a:t>
            </a:r>
            <a:r>
              <a:rPr sz="2400" spc="-130" dirty="0">
                <a:latin typeface="Calibri"/>
                <a:cs typeface="Calibri"/>
              </a:rPr>
              <a:t> </a:t>
            </a:r>
            <a:r>
              <a:rPr sz="2400" dirty="0">
                <a:latin typeface="Calibri"/>
                <a:cs typeface="Calibri"/>
              </a:rPr>
              <a:t>generate</a:t>
            </a:r>
            <a:r>
              <a:rPr sz="2400" spc="-5" dirty="0">
                <a:latin typeface="Calibri"/>
                <a:cs typeface="Calibri"/>
              </a:rPr>
              <a:t> </a:t>
            </a:r>
            <a:r>
              <a:rPr sz="2400" dirty="0">
                <a:latin typeface="Calibri"/>
                <a:cs typeface="Calibri"/>
              </a:rPr>
              <a:t>new</a:t>
            </a:r>
            <a:r>
              <a:rPr sz="2400" spc="-114" dirty="0">
                <a:latin typeface="Calibri"/>
                <a:cs typeface="Calibri"/>
              </a:rPr>
              <a:t> </a:t>
            </a:r>
            <a:r>
              <a:rPr sz="2400" spc="-20" dirty="0">
                <a:latin typeface="Calibri"/>
                <a:cs typeface="Calibri"/>
              </a:rPr>
              <a:t>data</a:t>
            </a:r>
            <a:endParaRPr sz="2400">
              <a:latin typeface="Calibri"/>
              <a:cs typeface="Calibri"/>
            </a:endParaRPr>
          </a:p>
          <a:p>
            <a:pPr>
              <a:lnSpc>
                <a:spcPct val="100000"/>
              </a:lnSpc>
              <a:spcBef>
                <a:spcPts val="15"/>
              </a:spcBef>
            </a:pPr>
            <a:endParaRPr sz="2550">
              <a:latin typeface="Calibri"/>
              <a:cs typeface="Calibri"/>
            </a:endParaRPr>
          </a:p>
          <a:p>
            <a:pPr marL="276860">
              <a:lnSpc>
                <a:spcPct val="100000"/>
              </a:lnSpc>
              <a:spcBef>
                <a:spcPts val="5"/>
              </a:spcBef>
            </a:pPr>
            <a:r>
              <a:rPr sz="2400" dirty="0">
                <a:latin typeface="Calibri"/>
                <a:cs typeface="Calibri"/>
              </a:rPr>
              <a:t>After</a:t>
            </a:r>
            <a:r>
              <a:rPr sz="2400" spc="-50" dirty="0">
                <a:latin typeface="Calibri"/>
                <a:cs typeface="Calibri"/>
              </a:rPr>
              <a:t> </a:t>
            </a:r>
            <a:r>
              <a:rPr sz="2400" spc="-10" dirty="0">
                <a:latin typeface="Calibri"/>
                <a:cs typeface="Calibri"/>
              </a:rPr>
              <a:t>training,</a:t>
            </a:r>
            <a:r>
              <a:rPr sz="2400" spc="-45" dirty="0">
                <a:latin typeface="Calibri"/>
                <a:cs typeface="Calibri"/>
              </a:rPr>
              <a:t> </a:t>
            </a:r>
            <a:r>
              <a:rPr sz="2400" dirty="0">
                <a:latin typeface="Calibri"/>
                <a:cs typeface="Calibri"/>
              </a:rPr>
              <a:t>sample</a:t>
            </a:r>
            <a:r>
              <a:rPr sz="2400" spc="-75" dirty="0">
                <a:latin typeface="Calibri"/>
                <a:cs typeface="Calibri"/>
              </a:rPr>
              <a:t> </a:t>
            </a:r>
            <a:r>
              <a:rPr sz="2400" dirty="0">
                <a:latin typeface="Calibri"/>
                <a:cs typeface="Calibri"/>
              </a:rPr>
              <a:t>new</a:t>
            </a:r>
            <a:r>
              <a:rPr sz="2400" spc="-110" dirty="0">
                <a:latin typeface="Calibri"/>
                <a:cs typeface="Calibri"/>
              </a:rPr>
              <a:t> </a:t>
            </a:r>
            <a:r>
              <a:rPr sz="2400" dirty="0">
                <a:latin typeface="Calibri"/>
                <a:cs typeface="Calibri"/>
              </a:rPr>
              <a:t>data</a:t>
            </a:r>
            <a:r>
              <a:rPr sz="2400" spc="-120" dirty="0">
                <a:latin typeface="Calibri"/>
                <a:cs typeface="Calibri"/>
              </a:rPr>
              <a:t> </a:t>
            </a:r>
            <a:r>
              <a:rPr sz="2400" dirty="0">
                <a:latin typeface="Calibri"/>
                <a:cs typeface="Calibri"/>
              </a:rPr>
              <a:t>like</a:t>
            </a:r>
            <a:r>
              <a:rPr sz="2400" spc="-70" dirty="0">
                <a:latin typeface="Calibri"/>
                <a:cs typeface="Calibri"/>
              </a:rPr>
              <a:t> </a:t>
            </a:r>
            <a:r>
              <a:rPr sz="2400" spc="-10" dirty="0">
                <a:latin typeface="Calibri"/>
                <a:cs typeface="Calibri"/>
              </a:rPr>
              <a:t>this:</a:t>
            </a:r>
            <a:endParaRPr sz="2400">
              <a:latin typeface="Calibri"/>
              <a:cs typeface="Calibri"/>
            </a:endParaRPr>
          </a:p>
          <a:p>
            <a:pPr>
              <a:lnSpc>
                <a:spcPct val="100000"/>
              </a:lnSpc>
              <a:spcBef>
                <a:spcPts val="40"/>
              </a:spcBef>
            </a:pPr>
            <a:endParaRPr sz="1800">
              <a:latin typeface="Calibri"/>
              <a:cs typeface="Calibri"/>
            </a:endParaRPr>
          </a:p>
          <a:p>
            <a:pPr marL="449580" marR="4046854">
              <a:lnSpc>
                <a:spcPct val="103000"/>
              </a:lnSpc>
            </a:pPr>
            <a:r>
              <a:rPr sz="2400" dirty="0">
                <a:latin typeface="Calibri"/>
                <a:cs typeface="Calibri"/>
              </a:rPr>
              <a:t>Sample</a:t>
            </a:r>
            <a:r>
              <a:rPr sz="2400" spc="-65" dirty="0">
                <a:latin typeface="Calibri"/>
                <a:cs typeface="Calibri"/>
              </a:rPr>
              <a:t> </a:t>
            </a:r>
            <a:r>
              <a:rPr sz="2400" spc="-20" dirty="0">
                <a:latin typeface="Calibri"/>
                <a:cs typeface="Calibri"/>
              </a:rPr>
              <a:t>from </a:t>
            </a:r>
            <a:r>
              <a:rPr sz="2400" spc="-10" dirty="0">
                <a:latin typeface="Calibri"/>
                <a:cs typeface="Calibri"/>
              </a:rPr>
              <a:t>conditional</a:t>
            </a:r>
            <a:endParaRPr sz="2400">
              <a:latin typeface="Calibri"/>
              <a:cs typeface="Calibri"/>
            </a:endParaRPr>
          </a:p>
          <a:p>
            <a:pPr>
              <a:lnSpc>
                <a:spcPct val="100000"/>
              </a:lnSpc>
            </a:pPr>
            <a:endParaRPr sz="2400">
              <a:latin typeface="Calibri"/>
              <a:cs typeface="Calibri"/>
            </a:endParaRPr>
          </a:p>
          <a:p>
            <a:pPr>
              <a:lnSpc>
                <a:spcPct val="100000"/>
              </a:lnSpc>
              <a:spcBef>
                <a:spcPts val="45"/>
              </a:spcBef>
            </a:pPr>
            <a:endParaRPr sz="1900">
              <a:latin typeface="Calibri"/>
              <a:cs typeface="Calibri"/>
            </a:endParaRPr>
          </a:p>
          <a:p>
            <a:pPr marL="570230" marR="4236720">
              <a:lnSpc>
                <a:spcPct val="103000"/>
              </a:lnSpc>
            </a:pPr>
            <a:r>
              <a:rPr sz="2400" dirty="0">
                <a:latin typeface="Calibri"/>
                <a:cs typeface="Calibri"/>
              </a:rPr>
              <a:t>Sample</a:t>
            </a:r>
            <a:r>
              <a:rPr sz="2400" spc="-65" dirty="0">
                <a:latin typeface="Calibri"/>
                <a:cs typeface="Calibri"/>
              </a:rPr>
              <a:t> </a:t>
            </a:r>
            <a:r>
              <a:rPr sz="2400" spc="-50" dirty="0">
                <a:latin typeface="Calibri"/>
                <a:cs typeface="Calibri"/>
              </a:rPr>
              <a:t>z </a:t>
            </a:r>
            <a:r>
              <a:rPr sz="2400" dirty="0">
                <a:latin typeface="Calibri"/>
                <a:cs typeface="Calibri"/>
              </a:rPr>
              <a:t>from</a:t>
            </a:r>
            <a:r>
              <a:rPr sz="2400" spc="-114" dirty="0">
                <a:latin typeface="Calibri"/>
                <a:cs typeface="Calibri"/>
              </a:rPr>
              <a:t> </a:t>
            </a:r>
            <a:r>
              <a:rPr sz="2400" spc="-20" dirty="0">
                <a:latin typeface="Calibri"/>
                <a:cs typeface="Calibri"/>
              </a:rPr>
              <a:t>prior</a:t>
            </a:r>
            <a:endParaRPr sz="24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6273800" cy="697230"/>
          </a:xfrm>
          <a:prstGeom prst="rect">
            <a:avLst/>
          </a:prstGeom>
        </p:spPr>
        <p:txBody>
          <a:bodyPr vert="horz" wrap="square" lIns="0" tIns="13335" rIns="0" bIns="0" rtlCol="0">
            <a:spAutoFit/>
          </a:bodyPr>
          <a:lstStyle/>
          <a:p>
            <a:pPr marL="12700">
              <a:lnSpc>
                <a:spcPct val="100000"/>
              </a:lnSpc>
              <a:spcBef>
                <a:spcPts val="105"/>
              </a:spcBef>
            </a:pPr>
            <a:r>
              <a:rPr dirty="0"/>
              <a:t>Supervised</a:t>
            </a:r>
            <a:r>
              <a:rPr spc="-80" dirty="0"/>
              <a:t> </a:t>
            </a:r>
            <a:r>
              <a:rPr dirty="0"/>
              <a:t>vs</a:t>
            </a:r>
            <a:r>
              <a:rPr spc="40" dirty="0"/>
              <a:t> </a:t>
            </a:r>
            <a:r>
              <a:rPr spc="-10" dirty="0"/>
              <a:t>Unsupervised</a:t>
            </a:r>
          </a:p>
        </p:txBody>
      </p:sp>
      <p:sp>
        <p:nvSpPr>
          <p:cNvPr id="3" name="object 3"/>
          <p:cNvSpPr txBox="1"/>
          <p:nvPr/>
        </p:nvSpPr>
        <p:spPr>
          <a:xfrm>
            <a:off x="915035" y="603821"/>
            <a:ext cx="1965960" cy="697230"/>
          </a:xfrm>
          <a:prstGeom prst="rect">
            <a:avLst/>
          </a:prstGeom>
        </p:spPr>
        <p:txBody>
          <a:bodyPr vert="horz" wrap="square" lIns="0" tIns="13335" rIns="0" bIns="0" rtlCol="0">
            <a:spAutoFit/>
          </a:bodyPr>
          <a:lstStyle/>
          <a:p>
            <a:pPr marL="12700">
              <a:lnSpc>
                <a:spcPct val="100000"/>
              </a:lnSpc>
              <a:spcBef>
                <a:spcPts val="105"/>
              </a:spcBef>
            </a:pPr>
            <a:r>
              <a:rPr sz="4400" b="0" spc="-10" dirty="0">
                <a:latin typeface="Calibri Light"/>
                <a:cs typeface="Calibri Light"/>
              </a:rPr>
              <a:t>Learning</a:t>
            </a:r>
            <a:endParaRPr sz="4400">
              <a:latin typeface="Calibri Light"/>
              <a:cs typeface="Calibri Light"/>
            </a:endParaRPr>
          </a:p>
        </p:txBody>
      </p:sp>
      <p:sp>
        <p:nvSpPr>
          <p:cNvPr id="4" name="object 4"/>
          <p:cNvSpPr txBox="1"/>
          <p:nvPr/>
        </p:nvSpPr>
        <p:spPr>
          <a:xfrm>
            <a:off x="469582" y="1057655"/>
            <a:ext cx="3008630" cy="453390"/>
          </a:xfrm>
          <a:prstGeom prst="rect">
            <a:avLst/>
          </a:prstGeom>
        </p:spPr>
        <p:txBody>
          <a:bodyPr vert="horz" wrap="square" lIns="0" tIns="13335" rIns="0" bIns="0" rtlCol="0">
            <a:spAutoFit/>
          </a:bodyPr>
          <a:lstStyle/>
          <a:p>
            <a:pPr marL="12700">
              <a:lnSpc>
                <a:spcPct val="100000"/>
              </a:lnSpc>
              <a:spcBef>
                <a:spcPts val="105"/>
              </a:spcBef>
            </a:pPr>
            <a:r>
              <a:rPr sz="2800" b="1" dirty="0">
                <a:latin typeface="Calibri"/>
                <a:cs typeface="Calibri"/>
              </a:rPr>
              <a:t>Supervised </a:t>
            </a:r>
            <a:r>
              <a:rPr sz="2800" b="1" spc="-10" dirty="0">
                <a:latin typeface="Calibri"/>
                <a:cs typeface="Calibri"/>
              </a:rPr>
              <a:t>Learning</a:t>
            </a:r>
            <a:endParaRPr sz="2800">
              <a:latin typeface="Calibri"/>
              <a:cs typeface="Calibri"/>
            </a:endParaRPr>
          </a:p>
        </p:txBody>
      </p:sp>
      <p:sp>
        <p:nvSpPr>
          <p:cNvPr id="5" name="object 5"/>
          <p:cNvSpPr txBox="1"/>
          <p:nvPr/>
        </p:nvSpPr>
        <p:spPr>
          <a:xfrm>
            <a:off x="469582" y="1983059"/>
            <a:ext cx="5149215" cy="2070735"/>
          </a:xfrm>
          <a:prstGeom prst="rect">
            <a:avLst/>
          </a:prstGeom>
        </p:spPr>
        <p:txBody>
          <a:bodyPr vert="horz" wrap="square" lIns="0" tIns="104139" rIns="0" bIns="0" rtlCol="0">
            <a:spAutoFit/>
          </a:bodyPr>
          <a:lstStyle/>
          <a:p>
            <a:pPr marL="12700">
              <a:lnSpc>
                <a:spcPct val="100000"/>
              </a:lnSpc>
              <a:spcBef>
                <a:spcPts val="819"/>
              </a:spcBef>
            </a:pPr>
            <a:r>
              <a:rPr sz="2800" b="1" dirty="0">
                <a:latin typeface="Calibri"/>
                <a:cs typeface="Calibri"/>
              </a:rPr>
              <a:t>Data</a:t>
            </a:r>
            <a:r>
              <a:rPr sz="2800" dirty="0">
                <a:latin typeface="Calibri"/>
                <a:cs typeface="Calibri"/>
              </a:rPr>
              <a:t>:</a:t>
            </a:r>
            <a:r>
              <a:rPr sz="2800" spc="-70" dirty="0">
                <a:latin typeface="Calibri"/>
                <a:cs typeface="Calibri"/>
              </a:rPr>
              <a:t> </a:t>
            </a:r>
            <a:r>
              <a:rPr sz="2800" dirty="0">
                <a:latin typeface="Calibri"/>
                <a:cs typeface="Calibri"/>
              </a:rPr>
              <a:t>(x,</a:t>
            </a:r>
            <a:r>
              <a:rPr sz="2800" spc="-75" dirty="0">
                <a:latin typeface="Calibri"/>
                <a:cs typeface="Calibri"/>
              </a:rPr>
              <a:t> </a:t>
            </a:r>
            <a:r>
              <a:rPr sz="2800" spc="-25" dirty="0">
                <a:latin typeface="Calibri"/>
                <a:cs typeface="Calibri"/>
              </a:rPr>
              <a:t>y)</a:t>
            </a:r>
            <a:endParaRPr sz="2800">
              <a:latin typeface="Calibri"/>
              <a:cs typeface="Calibri"/>
            </a:endParaRPr>
          </a:p>
          <a:p>
            <a:pPr marL="12700">
              <a:lnSpc>
                <a:spcPct val="100000"/>
              </a:lnSpc>
              <a:spcBef>
                <a:spcPts val="725"/>
              </a:spcBef>
            </a:pPr>
            <a:r>
              <a:rPr sz="2800" dirty="0">
                <a:latin typeface="Calibri"/>
                <a:cs typeface="Calibri"/>
              </a:rPr>
              <a:t>x</a:t>
            </a:r>
            <a:r>
              <a:rPr sz="2800" spc="-15" dirty="0">
                <a:latin typeface="Calibri"/>
                <a:cs typeface="Calibri"/>
              </a:rPr>
              <a:t> </a:t>
            </a:r>
            <a:r>
              <a:rPr sz="2800" dirty="0">
                <a:latin typeface="Calibri"/>
                <a:cs typeface="Calibri"/>
              </a:rPr>
              <a:t>is</a:t>
            </a:r>
            <a:r>
              <a:rPr sz="2800" spc="-50" dirty="0">
                <a:latin typeface="Calibri"/>
                <a:cs typeface="Calibri"/>
              </a:rPr>
              <a:t> </a:t>
            </a:r>
            <a:r>
              <a:rPr sz="2800" dirty="0">
                <a:latin typeface="Calibri"/>
                <a:cs typeface="Calibri"/>
              </a:rPr>
              <a:t>data,</a:t>
            </a:r>
            <a:r>
              <a:rPr sz="2800" spc="-45" dirty="0">
                <a:latin typeface="Calibri"/>
                <a:cs typeface="Calibri"/>
              </a:rPr>
              <a:t> </a:t>
            </a:r>
            <a:r>
              <a:rPr sz="2800" dirty="0">
                <a:latin typeface="Calibri"/>
                <a:cs typeface="Calibri"/>
              </a:rPr>
              <a:t>y</a:t>
            </a:r>
            <a:r>
              <a:rPr sz="2800" spc="-65" dirty="0">
                <a:latin typeface="Calibri"/>
                <a:cs typeface="Calibri"/>
              </a:rPr>
              <a:t> </a:t>
            </a:r>
            <a:r>
              <a:rPr sz="2800" dirty="0">
                <a:latin typeface="Calibri"/>
                <a:cs typeface="Calibri"/>
              </a:rPr>
              <a:t>is</a:t>
            </a:r>
            <a:r>
              <a:rPr sz="2800" spc="25" dirty="0">
                <a:latin typeface="Calibri"/>
                <a:cs typeface="Calibri"/>
              </a:rPr>
              <a:t> </a:t>
            </a:r>
            <a:r>
              <a:rPr sz="2800" spc="-20" dirty="0">
                <a:latin typeface="Calibri"/>
                <a:cs typeface="Calibri"/>
              </a:rPr>
              <a:t>label</a:t>
            </a:r>
            <a:endParaRPr sz="2800">
              <a:latin typeface="Calibri"/>
              <a:cs typeface="Calibri"/>
            </a:endParaRPr>
          </a:p>
          <a:p>
            <a:pPr>
              <a:lnSpc>
                <a:spcPct val="100000"/>
              </a:lnSpc>
              <a:spcBef>
                <a:spcPts val="55"/>
              </a:spcBef>
            </a:pPr>
            <a:endParaRPr sz="3700">
              <a:latin typeface="Calibri"/>
              <a:cs typeface="Calibri"/>
            </a:endParaRPr>
          </a:p>
          <a:p>
            <a:pPr marL="12700">
              <a:lnSpc>
                <a:spcPct val="100000"/>
              </a:lnSpc>
            </a:pPr>
            <a:r>
              <a:rPr sz="2800" b="1" dirty="0">
                <a:latin typeface="Calibri"/>
                <a:cs typeface="Calibri"/>
              </a:rPr>
              <a:t>Goal</a:t>
            </a:r>
            <a:r>
              <a:rPr sz="2800" dirty="0">
                <a:latin typeface="Calibri"/>
                <a:cs typeface="Calibri"/>
              </a:rPr>
              <a:t>:</a:t>
            </a:r>
            <a:r>
              <a:rPr sz="2800" spc="-30" dirty="0">
                <a:latin typeface="Calibri"/>
                <a:cs typeface="Calibri"/>
              </a:rPr>
              <a:t> </a:t>
            </a:r>
            <a:r>
              <a:rPr sz="2800" dirty="0">
                <a:latin typeface="Calibri"/>
                <a:cs typeface="Calibri"/>
              </a:rPr>
              <a:t>Learn</a:t>
            </a:r>
            <a:r>
              <a:rPr sz="2800" spc="-5" dirty="0">
                <a:latin typeface="Calibri"/>
                <a:cs typeface="Calibri"/>
              </a:rPr>
              <a:t> </a:t>
            </a:r>
            <a:r>
              <a:rPr sz="2800" dirty="0">
                <a:latin typeface="Calibri"/>
                <a:cs typeface="Calibri"/>
              </a:rPr>
              <a:t>a</a:t>
            </a:r>
            <a:r>
              <a:rPr sz="2800" spc="35" dirty="0">
                <a:latin typeface="Calibri"/>
                <a:cs typeface="Calibri"/>
              </a:rPr>
              <a:t> </a:t>
            </a:r>
            <a:r>
              <a:rPr sz="2800" i="1" dirty="0">
                <a:latin typeface="Calibri"/>
                <a:cs typeface="Calibri"/>
              </a:rPr>
              <a:t>function</a:t>
            </a:r>
            <a:r>
              <a:rPr sz="2800" i="1" spc="-60" dirty="0">
                <a:latin typeface="Calibri"/>
                <a:cs typeface="Calibri"/>
              </a:rPr>
              <a:t> </a:t>
            </a:r>
            <a:r>
              <a:rPr sz="2800" dirty="0">
                <a:latin typeface="Calibri"/>
                <a:cs typeface="Calibri"/>
              </a:rPr>
              <a:t>to</a:t>
            </a:r>
            <a:r>
              <a:rPr sz="2800" spc="-100" dirty="0">
                <a:latin typeface="Calibri"/>
                <a:cs typeface="Calibri"/>
              </a:rPr>
              <a:t> </a:t>
            </a:r>
            <a:r>
              <a:rPr sz="2800" dirty="0">
                <a:latin typeface="Calibri"/>
                <a:cs typeface="Calibri"/>
              </a:rPr>
              <a:t>map</a:t>
            </a:r>
            <a:r>
              <a:rPr sz="2800" spc="-20" dirty="0">
                <a:latin typeface="Calibri"/>
                <a:cs typeface="Calibri"/>
              </a:rPr>
              <a:t> </a:t>
            </a:r>
            <a:r>
              <a:rPr sz="2800" dirty="0">
                <a:latin typeface="Calibri"/>
                <a:cs typeface="Calibri"/>
              </a:rPr>
              <a:t>x</a:t>
            </a:r>
            <a:r>
              <a:rPr sz="2800" spc="5" dirty="0">
                <a:latin typeface="Calibri"/>
                <a:cs typeface="Calibri"/>
              </a:rPr>
              <a:t> </a:t>
            </a:r>
            <a:r>
              <a:rPr sz="2800" dirty="0">
                <a:latin typeface="Calibri"/>
                <a:cs typeface="Calibri"/>
              </a:rPr>
              <a:t>-&gt;</a:t>
            </a:r>
            <a:r>
              <a:rPr sz="2800" spc="-20" dirty="0">
                <a:latin typeface="Calibri"/>
                <a:cs typeface="Calibri"/>
              </a:rPr>
              <a:t> </a:t>
            </a:r>
            <a:r>
              <a:rPr sz="2800" spc="-50" dirty="0">
                <a:latin typeface="Calibri"/>
                <a:cs typeface="Calibri"/>
              </a:rPr>
              <a:t>y</a:t>
            </a:r>
            <a:endParaRPr sz="2800">
              <a:latin typeface="Calibri"/>
              <a:cs typeface="Calibri"/>
            </a:endParaRPr>
          </a:p>
        </p:txBody>
      </p:sp>
      <p:sp>
        <p:nvSpPr>
          <p:cNvPr id="6" name="object 6"/>
          <p:cNvSpPr txBox="1"/>
          <p:nvPr/>
        </p:nvSpPr>
        <p:spPr>
          <a:xfrm>
            <a:off x="469582" y="5025771"/>
            <a:ext cx="5341620" cy="1748155"/>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Examples</a:t>
            </a:r>
            <a:r>
              <a:rPr sz="2800" dirty="0">
                <a:latin typeface="Calibri"/>
                <a:cs typeface="Calibri"/>
              </a:rPr>
              <a:t>:</a:t>
            </a:r>
            <a:r>
              <a:rPr sz="2800" spc="-105" dirty="0">
                <a:latin typeface="Calibri"/>
                <a:cs typeface="Calibri"/>
              </a:rPr>
              <a:t> </a:t>
            </a:r>
            <a:r>
              <a:rPr sz="2800" dirty="0">
                <a:latin typeface="Calibri"/>
                <a:cs typeface="Calibri"/>
              </a:rPr>
              <a:t>Classification,</a:t>
            </a:r>
            <a:r>
              <a:rPr sz="2800" spc="-260" dirty="0">
                <a:latin typeface="Calibri"/>
                <a:cs typeface="Calibri"/>
              </a:rPr>
              <a:t> </a:t>
            </a:r>
            <a:r>
              <a:rPr sz="2800" spc="-10" dirty="0">
                <a:latin typeface="Calibri"/>
                <a:cs typeface="Calibri"/>
              </a:rPr>
              <a:t>regression, </a:t>
            </a:r>
            <a:r>
              <a:rPr sz="2800" dirty="0">
                <a:latin typeface="Calibri"/>
                <a:cs typeface="Calibri"/>
              </a:rPr>
              <a:t>object</a:t>
            </a:r>
            <a:r>
              <a:rPr sz="2800" spc="-120" dirty="0">
                <a:latin typeface="Calibri"/>
                <a:cs typeface="Calibri"/>
              </a:rPr>
              <a:t> </a:t>
            </a:r>
            <a:r>
              <a:rPr sz="2800" dirty="0">
                <a:latin typeface="Calibri"/>
                <a:cs typeface="Calibri"/>
              </a:rPr>
              <a:t>detection,</a:t>
            </a:r>
            <a:r>
              <a:rPr sz="2800" spc="-100" dirty="0">
                <a:latin typeface="Calibri"/>
                <a:cs typeface="Calibri"/>
              </a:rPr>
              <a:t> </a:t>
            </a:r>
            <a:r>
              <a:rPr sz="2800" spc="-10" dirty="0">
                <a:latin typeface="Calibri"/>
                <a:cs typeface="Calibri"/>
              </a:rPr>
              <a:t>semantic segmentation,</a:t>
            </a:r>
            <a:r>
              <a:rPr sz="2800" spc="-130" dirty="0">
                <a:latin typeface="Calibri"/>
                <a:cs typeface="Calibri"/>
              </a:rPr>
              <a:t> </a:t>
            </a:r>
            <a:r>
              <a:rPr sz="2800" dirty="0">
                <a:latin typeface="Calibri"/>
                <a:cs typeface="Calibri"/>
              </a:rPr>
              <a:t>image</a:t>
            </a:r>
            <a:r>
              <a:rPr sz="2800" spc="-160" dirty="0">
                <a:latin typeface="Calibri"/>
                <a:cs typeface="Calibri"/>
              </a:rPr>
              <a:t> </a:t>
            </a:r>
            <a:r>
              <a:rPr sz="2800" dirty="0">
                <a:latin typeface="Calibri"/>
                <a:cs typeface="Calibri"/>
              </a:rPr>
              <a:t>captioning,</a:t>
            </a:r>
            <a:r>
              <a:rPr sz="2800" spc="50" dirty="0">
                <a:latin typeface="Calibri"/>
                <a:cs typeface="Calibri"/>
              </a:rPr>
              <a:t> </a:t>
            </a:r>
            <a:r>
              <a:rPr sz="2800" spc="-20" dirty="0">
                <a:latin typeface="Calibri"/>
                <a:cs typeface="Calibri"/>
              </a:rPr>
              <a:t>etc.</a:t>
            </a:r>
            <a:endParaRPr sz="2800">
              <a:latin typeface="Calibri"/>
              <a:cs typeface="Calibri"/>
            </a:endParaRPr>
          </a:p>
          <a:p>
            <a:pPr marR="229235" algn="r">
              <a:lnSpc>
                <a:spcPct val="100000"/>
              </a:lnSpc>
              <a:spcBef>
                <a:spcPts val="1789"/>
              </a:spcBef>
            </a:pPr>
            <a:r>
              <a:rPr sz="2000" dirty="0">
                <a:solidFill>
                  <a:srgbClr val="FFCA04"/>
                </a:solidFill>
                <a:latin typeface="Calibri"/>
                <a:cs typeface="Calibri"/>
              </a:rPr>
              <a:t>5</a:t>
            </a:r>
            <a:endParaRPr sz="2000">
              <a:latin typeface="Calibri"/>
              <a:cs typeface="Calibri"/>
            </a:endParaRPr>
          </a:p>
        </p:txBody>
      </p:sp>
      <p:sp>
        <p:nvSpPr>
          <p:cNvPr id="7" name="object 7"/>
          <p:cNvSpPr txBox="1"/>
          <p:nvPr/>
        </p:nvSpPr>
        <p:spPr>
          <a:xfrm>
            <a:off x="7652766" y="1185799"/>
            <a:ext cx="286067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Calibri"/>
                <a:cs typeface="Calibri"/>
              </a:rPr>
              <a:t>Image</a:t>
            </a:r>
            <a:r>
              <a:rPr sz="3200" spc="-10" dirty="0">
                <a:latin typeface="Calibri"/>
                <a:cs typeface="Calibri"/>
              </a:rPr>
              <a:t> captioning</a:t>
            </a:r>
            <a:endParaRPr sz="3200">
              <a:latin typeface="Calibri"/>
              <a:cs typeface="Calibri"/>
            </a:endParaRPr>
          </a:p>
        </p:txBody>
      </p:sp>
      <p:pic>
        <p:nvPicPr>
          <p:cNvPr id="8" name="object 8"/>
          <p:cNvPicPr/>
          <p:nvPr/>
        </p:nvPicPr>
        <p:blipFill>
          <a:blip r:embed="rId2" cstate="print"/>
          <a:stretch>
            <a:fillRect/>
          </a:stretch>
        </p:blipFill>
        <p:spPr>
          <a:xfrm>
            <a:off x="7132319" y="1828800"/>
            <a:ext cx="3901439" cy="2865120"/>
          </a:xfrm>
          <a:prstGeom prst="rect">
            <a:avLst/>
          </a:prstGeom>
        </p:spPr>
      </p:pic>
      <p:sp>
        <p:nvSpPr>
          <p:cNvPr id="9" name="object 9"/>
          <p:cNvSpPr txBox="1"/>
          <p:nvPr/>
        </p:nvSpPr>
        <p:spPr>
          <a:xfrm>
            <a:off x="7823581" y="4805362"/>
            <a:ext cx="2510155" cy="758190"/>
          </a:xfrm>
          <a:prstGeom prst="rect">
            <a:avLst/>
          </a:prstGeom>
        </p:spPr>
        <p:txBody>
          <a:bodyPr vert="horz" wrap="square" lIns="0" tIns="12700" rIns="0" bIns="0" rtlCol="0">
            <a:spAutoFit/>
          </a:bodyPr>
          <a:lstStyle/>
          <a:p>
            <a:pPr marL="12700">
              <a:lnSpc>
                <a:spcPct val="100000"/>
              </a:lnSpc>
              <a:spcBef>
                <a:spcPts val="100"/>
              </a:spcBef>
            </a:pPr>
            <a:r>
              <a:rPr sz="2400" i="1" dirty="0">
                <a:latin typeface="Calibri"/>
                <a:cs typeface="Calibri"/>
              </a:rPr>
              <a:t>A</a:t>
            </a:r>
            <a:r>
              <a:rPr sz="2400" i="1" spc="-50" dirty="0">
                <a:latin typeface="Calibri"/>
                <a:cs typeface="Calibri"/>
              </a:rPr>
              <a:t> </a:t>
            </a:r>
            <a:r>
              <a:rPr sz="2400" i="1" dirty="0">
                <a:latin typeface="Calibri"/>
                <a:cs typeface="Calibri"/>
              </a:rPr>
              <a:t>cat</a:t>
            </a:r>
            <a:r>
              <a:rPr sz="2400" i="1" spc="-25" dirty="0">
                <a:latin typeface="Calibri"/>
                <a:cs typeface="Calibri"/>
              </a:rPr>
              <a:t> </a:t>
            </a:r>
            <a:r>
              <a:rPr sz="2400" i="1" dirty="0">
                <a:latin typeface="Calibri"/>
                <a:cs typeface="Calibri"/>
              </a:rPr>
              <a:t>sitting</a:t>
            </a:r>
            <a:r>
              <a:rPr sz="2400" i="1" spc="-40" dirty="0">
                <a:latin typeface="Calibri"/>
                <a:cs typeface="Calibri"/>
              </a:rPr>
              <a:t> </a:t>
            </a:r>
            <a:r>
              <a:rPr sz="2400" i="1" dirty="0">
                <a:latin typeface="Calibri"/>
                <a:cs typeface="Calibri"/>
              </a:rPr>
              <a:t>on</a:t>
            </a:r>
            <a:r>
              <a:rPr sz="2400" i="1" spc="-50" dirty="0">
                <a:latin typeface="Calibri"/>
                <a:cs typeface="Calibri"/>
              </a:rPr>
              <a:t> a</a:t>
            </a:r>
            <a:endParaRPr sz="2400">
              <a:latin typeface="Calibri"/>
              <a:cs typeface="Calibri"/>
            </a:endParaRPr>
          </a:p>
          <a:p>
            <a:pPr marL="12700">
              <a:lnSpc>
                <a:spcPct val="100000"/>
              </a:lnSpc>
              <a:spcBef>
                <a:spcPts val="5"/>
              </a:spcBef>
            </a:pPr>
            <a:r>
              <a:rPr sz="2400" i="1" dirty="0">
                <a:latin typeface="Calibri"/>
                <a:cs typeface="Calibri"/>
              </a:rPr>
              <a:t>suitcase</a:t>
            </a:r>
            <a:r>
              <a:rPr sz="2400" i="1" spc="-55" dirty="0">
                <a:latin typeface="Calibri"/>
                <a:cs typeface="Calibri"/>
              </a:rPr>
              <a:t> </a:t>
            </a:r>
            <a:r>
              <a:rPr sz="2400" i="1" dirty="0">
                <a:latin typeface="Calibri"/>
                <a:cs typeface="Calibri"/>
              </a:rPr>
              <a:t>on</a:t>
            </a:r>
            <a:r>
              <a:rPr sz="2400" i="1" spc="-70" dirty="0">
                <a:latin typeface="Calibri"/>
                <a:cs typeface="Calibri"/>
              </a:rPr>
              <a:t> </a:t>
            </a:r>
            <a:r>
              <a:rPr sz="2400" i="1" dirty="0">
                <a:latin typeface="Calibri"/>
                <a:cs typeface="Calibri"/>
              </a:rPr>
              <a:t>the</a:t>
            </a:r>
            <a:r>
              <a:rPr sz="2400" i="1" spc="20" dirty="0">
                <a:latin typeface="Calibri"/>
                <a:cs typeface="Calibri"/>
              </a:rPr>
              <a:t> </a:t>
            </a:r>
            <a:r>
              <a:rPr sz="2400" i="1" spc="-20" dirty="0">
                <a:latin typeface="Calibri"/>
                <a:cs typeface="Calibri"/>
              </a:rPr>
              <a:t>floor</a:t>
            </a:r>
            <a:endParaRPr sz="2400">
              <a:latin typeface="Calibri"/>
              <a:cs typeface="Calibri"/>
            </a:endParaRPr>
          </a:p>
        </p:txBody>
      </p:sp>
      <p:sp>
        <p:nvSpPr>
          <p:cNvPr id="10" name="object 10"/>
          <p:cNvSpPr txBox="1"/>
          <p:nvPr/>
        </p:nvSpPr>
        <p:spPr>
          <a:xfrm>
            <a:off x="10508615" y="6054756"/>
            <a:ext cx="1511300" cy="290830"/>
          </a:xfrm>
          <a:prstGeom prst="rect">
            <a:avLst/>
          </a:prstGeom>
        </p:spPr>
        <p:txBody>
          <a:bodyPr vert="horz" wrap="square" lIns="0" tIns="23495" rIns="0" bIns="0" rtlCol="0">
            <a:spAutoFit/>
          </a:bodyPr>
          <a:lstStyle/>
          <a:p>
            <a:pPr marL="12700">
              <a:lnSpc>
                <a:spcPct val="100000"/>
              </a:lnSpc>
              <a:spcBef>
                <a:spcPts val="185"/>
              </a:spcBef>
            </a:pPr>
            <a:r>
              <a:rPr sz="800" spc="-10" dirty="0">
                <a:solidFill>
                  <a:srgbClr val="B7B7B7"/>
                </a:solidFill>
                <a:latin typeface="Calibri"/>
                <a:cs typeface="Calibri"/>
              </a:rPr>
              <a:t>Caption</a:t>
            </a:r>
            <a:r>
              <a:rPr sz="800" spc="55" dirty="0">
                <a:solidFill>
                  <a:srgbClr val="B7B7B7"/>
                </a:solidFill>
                <a:latin typeface="Calibri"/>
                <a:cs typeface="Calibri"/>
              </a:rPr>
              <a:t> </a:t>
            </a:r>
            <a:r>
              <a:rPr sz="800" spc="-10" dirty="0">
                <a:solidFill>
                  <a:srgbClr val="B7B7B7"/>
                </a:solidFill>
                <a:latin typeface="Calibri"/>
                <a:cs typeface="Calibri"/>
              </a:rPr>
              <a:t>generated</a:t>
            </a:r>
            <a:r>
              <a:rPr sz="800" spc="-40" dirty="0">
                <a:solidFill>
                  <a:srgbClr val="B7B7B7"/>
                </a:solidFill>
                <a:latin typeface="Calibri"/>
                <a:cs typeface="Calibri"/>
              </a:rPr>
              <a:t> </a:t>
            </a:r>
            <a:r>
              <a:rPr sz="800" dirty="0">
                <a:solidFill>
                  <a:srgbClr val="B7B7B7"/>
                </a:solidFill>
                <a:latin typeface="Calibri"/>
                <a:cs typeface="Calibri"/>
              </a:rPr>
              <a:t>using</a:t>
            </a:r>
            <a:r>
              <a:rPr sz="800" spc="50" dirty="0">
                <a:solidFill>
                  <a:srgbClr val="B7B7B7"/>
                </a:solidFill>
                <a:latin typeface="Calibri"/>
                <a:cs typeface="Calibri"/>
              </a:rPr>
              <a:t> </a:t>
            </a:r>
            <a:r>
              <a:rPr sz="800" u="sng" spc="-10" dirty="0">
                <a:solidFill>
                  <a:srgbClr val="0462C1"/>
                </a:solidFill>
                <a:uFill>
                  <a:solidFill>
                    <a:srgbClr val="0462C1"/>
                  </a:solidFill>
                </a:uFill>
                <a:latin typeface="Calibri"/>
                <a:cs typeface="Calibri"/>
              </a:rPr>
              <a:t>neuraltalk2</a:t>
            </a:r>
            <a:endParaRPr sz="800">
              <a:latin typeface="Calibri"/>
              <a:cs typeface="Calibri"/>
            </a:endParaRPr>
          </a:p>
          <a:p>
            <a:pPr marL="12700">
              <a:lnSpc>
                <a:spcPct val="100000"/>
              </a:lnSpc>
              <a:spcBef>
                <a:spcPts val="80"/>
              </a:spcBef>
            </a:pPr>
            <a:r>
              <a:rPr sz="800" u="sng" dirty="0">
                <a:solidFill>
                  <a:srgbClr val="0462C1"/>
                </a:solidFill>
                <a:uFill>
                  <a:solidFill>
                    <a:srgbClr val="0462C1"/>
                  </a:solidFill>
                </a:uFill>
                <a:latin typeface="Calibri"/>
                <a:cs typeface="Calibri"/>
              </a:rPr>
              <a:t>Image</a:t>
            </a:r>
            <a:r>
              <a:rPr sz="800" spc="-40" dirty="0">
                <a:solidFill>
                  <a:srgbClr val="0462C1"/>
                </a:solidFill>
                <a:latin typeface="Calibri"/>
                <a:cs typeface="Calibri"/>
              </a:rPr>
              <a:t> </a:t>
            </a:r>
            <a:r>
              <a:rPr sz="800" spc="-10" dirty="0">
                <a:solidFill>
                  <a:srgbClr val="B7B7B7"/>
                </a:solidFill>
                <a:latin typeface="Calibri"/>
                <a:cs typeface="Calibri"/>
              </a:rPr>
              <a:t>is</a:t>
            </a:r>
            <a:r>
              <a:rPr sz="800" u="sng" spc="35" dirty="0">
                <a:solidFill>
                  <a:srgbClr val="0462C1"/>
                </a:solidFill>
                <a:uFill>
                  <a:solidFill>
                    <a:srgbClr val="0462C1"/>
                  </a:solidFill>
                </a:uFill>
                <a:latin typeface="Calibri"/>
                <a:cs typeface="Calibri"/>
              </a:rPr>
              <a:t> </a:t>
            </a:r>
            <a:r>
              <a:rPr sz="800" u="sng" spc="-20" dirty="0">
                <a:solidFill>
                  <a:srgbClr val="0462C1"/>
                </a:solidFill>
                <a:uFill>
                  <a:solidFill>
                    <a:srgbClr val="0462C1"/>
                  </a:solidFill>
                </a:uFill>
                <a:latin typeface="Calibri"/>
                <a:cs typeface="Calibri"/>
              </a:rPr>
              <a:t>CC0</a:t>
            </a:r>
            <a:r>
              <a:rPr sz="800" u="sng" spc="-2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Public</a:t>
            </a:r>
            <a:r>
              <a:rPr sz="800" u="sng" spc="105" dirty="0">
                <a:solidFill>
                  <a:srgbClr val="0462C1"/>
                </a:solidFill>
                <a:uFill>
                  <a:solidFill>
                    <a:srgbClr val="0462C1"/>
                  </a:solidFill>
                </a:uFill>
                <a:latin typeface="Calibri"/>
                <a:cs typeface="Calibri"/>
              </a:rPr>
              <a:t> </a:t>
            </a:r>
            <a:r>
              <a:rPr sz="800" u="sng" spc="-10" dirty="0">
                <a:solidFill>
                  <a:srgbClr val="0462C1"/>
                </a:solidFill>
                <a:uFill>
                  <a:solidFill>
                    <a:srgbClr val="0462C1"/>
                  </a:solidFill>
                </a:uFill>
                <a:latin typeface="Calibri"/>
                <a:cs typeface="Calibri"/>
              </a:rPr>
              <a:t>domain</a:t>
            </a:r>
            <a:r>
              <a:rPr sz="800" spc="-10" dirty="0">
                <a:solidFill>
                  <a:srgbClr val="B7B7B7"/>
                </a:solidFill>
                <a:latin typeface="Calibri"/>
                <a:cs typeface="Calibri"/>
              </a:rPr>
              <a:t>.</a:t>
            </a:r>
            <a:endParaRPr sz="80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spc="-25" dirty="0"/>
              <a:t>Variational</a:t>
            </a:r>
            <a:r>
              <a:rPr sz="4000" spc="-280" dirty="0"/>
              <a:t> </a:t>
            </a:r>
            <a:r>
              <a:rPr sz="4000" spc="-10" dirty="0"/>
              <a:t>Autoencoders</a:t>
            </a:r>
            <a:endParaRPr sz="4000"/>
          </a:p>
        </p:txBody>
      </p:sp>
      <p:pic>
        <p:nvPicPr>
          <p:cNvPr id="3" name="object 3"/>
          <p:cNvPicPr/>
          <p:nvPr/>
        </p:nvPicPr>
        <p:blipFill>
          <a:blip r:embed="rId2" cstate="print"/>
          <a:stretch>
            <a:fillRect/>
          </a:stretch>
        </p:blipFill>
        <p:spPr>
          <a:xfrm>
            <a:off x="9611359" y="1432560"/>
            <a:ext cx="1361440" cy="497839"/>
          </a:xfrm>
          <a:prstGeom prst="rect">
            <a:avLst/>
          </a:prstGeom>
        </p:spPr>
      </p:pic>
      <p:sp>
        <p:nvSpPr>
          <p:cNvPr id="4" name="object 4"/>
          <p:cNvSpPr txBox="1"/>
          <p:nvPr/>
        </p:nvSpPr>
        <p:spPr>
          <a:xfrm>
            <a:off x="6688201" y="1486217"/>
            <a:ext cx="4672330" cy="5408295"/>
          </a:xfrm>
          <a:prstGeom prst="rect">
            <a:avLst/>
          </a:prstGeom>
        </p:spPr>
        <p:txBody>
          <a:bodyPr vert="horz" wrap="square" lIns="0" tIns="7620" rIns="0" bIns="0" rtlCol="0">
            <a:spAutoFit/>
          </a:bodyPr>
          <a:lstStyle/>
          <a:p>
            <a:pPr marL="205740" marR="5080" indent="-193675" algn="just">
              <a:lnSpc>
                <a:spcPct val="101499"/>
              </a:lnSpc>
              <a:spcBef>
                <a:spcPts val="60"/>
              </a:spcBef>
              <a:buFont typeface="Arial"/>
              <a:buChar char="•"/>
              <a:tabLst>
                <a:tab pos="247015" algn="l"/>
                <a:tab pos="4384675" algn="l"/>
              </a:tabLst>
            </a:pPr>
            <a:r>
              <a:rPr dirty="0"/>
              <a:t>	</a:t>
            </a:r>
            <a:r>
              <a:rPr sz="2400" dirty="0">
                <a:latin typeface="Calibri"/>
                <a:cs typeface="Calibri"/>
              </a:rPr>
              <a:t>Assume</a:t>
            </a:r>
            <a:r>
              <a:rPr sz="2400" spc="-65" dirty="0">
                <a:latin typeface="Calibri"/>
                <a:cs typeface="Calibri"/>
              </a:rPr>
              <a:t> </a:t>
            </a:r>
            <a:r>
              <a:rPr sz="2400" spc="-10" dirty="0">
                <a:latin typeface="Calibri"/>
                <a:cs typeface="Calibri"/>
              </a:rPr>
              <a:t>training</a:t>
            </a:r>
            <a:r>
              <a:rPr sz="2400" spc="-8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0" dirty="0">
                <a:latin typeface="Calibri"/>
                <a:cs typeface="Calibri"/>
              </a:rPr>
              <a:t> </a:t>
            </a:r>
            <a:r>
              <a:rPr sz="2400" dirty="0">
                <a:latin typeface="Calibri"/>
                <a:cs typeface="Calibri"/>
              </a:rPr>
              <a:t>unobserved</a:t>
            </a:r>
            <a:r>
              <a:rPr sz="2400" spc="-20" dirty="0">
                <a:latin typeface="Calibri"/>
                <a:cs typeface="Calibri"/>
              </a:rPr>
              <a:t> (latent) </a:t>
            </a:r>
            <a:r>
              <a:rPr sz="2400" spc="-10" dirty="0">
                <a:latin typeface="Calibri"/>
                <a:cs typeface="Calibri"/>
              </a:rPr>
              <a:t>representation</a:t>
            </a:r>
            <a:r>
              <a:rPr sz="2400" spc="-105" dirty="0">
                <a:latin typeface="Calibri"/>
                <a:cs typeface="Calibri"/>
              </a:rPr>
              <a:t> </a:t>
            </a:r>
            <a:r>
              <a:rPr sz="2400" b="1" spc="-50" dirty="0">
                <a:latin typeface="Calibri"/>
                <a:cs typeface="Calibri"/>
              </a:rPr>
              <a:t>z</a:t>
            </a:r>
            <a:endParaRPr sz="2400">
              <a:latin typeface="Calibri"/>
              <a:cs typeface="Calibri"/>
            </a:endParaRPr>
          </a:p>
          <a:p>
            <a:pPr>
              <a:lnSpc>
                <a:spcPct val="100000"/>
              </a:lnSpc>
              <a:spcBef>
                <a:spcPts val="20"/>
              </a:spcBef>
              <a:buFont typeface="Arial"/>
              <a:buChar char="•"/>
            </a:pPr>
            <a:endParaRPr sz="2150">
              <a:latin typeface="Calibri"/>
              <a:cs typeface="Calibri"/>
            </a:endParaRPr>
          </a:p>
          <a:p>
            <a:pPr marL="205740" marR="419100" indent="-193675">
              <a:lnSpc>
                <a:spcPct val="100000"/>
              </a:lnSpc>
              <a:buFont typeface="Arial"/>
              <a:buChar char="•"/>
              <a:tabLst>
                <a:tab pos="247015" algn="l"/>
              </a:tabLst>
            </a:pPr>
            <a:r>
              <a:rPr dirty="0"/>
              <a:t>	</a:t>
            </a:r>
            <a:r>
              <a:rPr sz="2400" b="1" dirty="0">
                <a:latin typeface="Calibri"/>
                <a:cs typeface="Calibri"/>
              </a:rPr>
              <a:t>Intuition:</a:t>
            </a:r>
            <a:r>
              <a:rPr sz="2400" b="1" spc="25" dirty="0">
                <a:latin typeface="Calibri"/>
                <a:cs typeface="Calibri"/>
              </a:rPr>
              <a:t> </a:t>
            </a:r>
            <a:r>
              <a:rPr sz="2400" b="1" dirty="0">
                <a:latin typeface="Calibri"/>
                <a:cs typeface="Calibri"/>
              </a:rPr>
              <a:t>x</a:t>
            </a:r>
            <a:r>
              <a:rPr sz="2400" b="1" spc="-15" dirty="0">
                <a:latin typeface="Calibri"/>
                <a:cs typeface="Calibri"/>
              </a:rPr>
              <a:t> </a:t>
            </a:r>
            <a:r>
              <a:rPr sz="2400" dirty="0">
                <a:latin typeface="Calibri"/>
                <a:cs typeface="Calibri"/>
              </a:rPr>
              <a:t>is</a:t>
            </a:r>
            <a:r>
              <a:rPr sz="2400" spc="-85" dirty="0">
                <a:latin typeface="Calibri"/>
                <a:cs typeface="Calibri"/>
              </a:rPr>
              <a:t> </a:t>
            </a:r>
            <a:r>
              <a:rPr sz="2400" dirty="0">
                <a:latin typeface="Calibri"/>
                <a:cs typeface="Calibri"/>
              </a:rPr>
              <a:t>an</a:t>
            </a:r>
            <a:r>
              <a:rPr sz="2400" spc="-90" dirty="0">
                <a:latin typeface="Calibri"/>
                <a:cs typeface="Calibri"/>
              </a:rPr>
              <a:t> </a:t>
            </a:r>
            <a:r>
              <a:rPr sz="2400" dirty="0">
                <a:latin typeface="Calibri"/>
                <a:cs typeface="Calibri"/>
              </a:rPr>
              <a:t>image,</a:t>
            </a:r>
            <a:r>
              <a:rPr sz="2400" spc="-65" dirty="0">
                <a:latin typeface="Calibri"/>
                <a:cs typeface="Calibri"/>
              </a:rPr>
              <a:t> </a:t>
            </a:r>
            <a:r>
              <a:rPr sz="2400" b="1" dirty="0">
                <a:latin typeface="Calibri"/>
                <a:cs typeface="Calibri"/>
              </a:rPr>
              <a:t>z</a:t>
            </a:r>
            <a:r>
              <a:rPr sz="2400" b="1" spc="-95" dirty="0">
                <a:latin typeface="Calibri"/>
                <a:cs typeface="Calibri"/>
              </a:rPr>
              <a:t> </a:t>
            </a:r>
            <a:r>
              <a:rPr sz="2400" spc="-25" dirty="0">
                <a:latin typeface="Calibri"/>
                <a:cs typeface="Calibri"/>
              </a:rPr>
              <a:t>is </a:t>
            </a:r>
            <a:r>
              <a:rPr sz="2400" spc="-10" dirty="0">
                <a:latin typeface="Calibri"/>
                <a:cs typeface="Calibri"/>
              </a:rPr>
              <a:t>latent</a:t>
            </a:r>
            <a:r>
              <a:rPr sz="2400" spc="-150" dirty="0">
                <a:latin typeface="Calibri"/>
                <a:cs typeface="Calibri"/>
              </a:rPr>
              <a:t> </a:t>
            </a:r>
            <a:r>
              <a:rPr sz="2400" spc="-25" dirty="0">
                <a:latin typeface="Calibri"/>
                <a:cs typeface="Calibri"/>
              </a:rPr>
              <a:t>factors</a:t>
            </a:r>
            <a:r>
              <a:rPr sz="2400" spc="-50" dirty="0">
                <a:latin typeface="Calibri"/>
                <a:cs typeface="Calibri"/>
              </a:rPr>
              <a:t> </a:t>
            </a:r>
            <a:r>
              <a:rPr sz="2400" dirty="0">
                <a:latin typeface="Calibri"/>
                <a:cs typeface="Calibri"/>
              </a:rPr>
              <a:t>used</a:t>
            </a:r>
            <a:r>
              <a:rPr sz="2400" spc="-130"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generate</a:t>
            </a:r>
            <a:r>
              <a:rPr sz="2400" spc="-65" dirty="0">
                <a:latin typeface="Calibri"/>
                <a:cs typeface="Calibri"/>
              </a:rPr>
              <a:t> </a:t>
            </a:r>
            <a:r>
              <a:rPr sz="2400" b="1" spc="-25" dirty="0">
                <a:latin typeface="Calibri"/>
                <a:cs typeface="Calibri"/>
              </a:rPr>
              <a:t>x: </a:t>
            </a:r>
            <a:r>
              <a:rPr sz="2400" spc="-10" dirty="0">
                <a:latin typeface="Calibri"/>
                <a:cs typeface="Calibri"/>
              </a:rPr>
              <a:t>attributes,</a:t>
            </a:r>
            <a:r>
              <a:rPr sz="2400" spc="-75" dirty="0">
                <a:latin typeface="Calibri"/>
                <a:cs typeface="Calibri"/>
              </a:rPr>
              <a:t> </a:t>
            </a:r>
            <a:r>
              <a:rPr sz="2400" spc="-10" dirty="0">
                <a:latin typeface="Calibri"/>
                <a:cs typeface="Calibri"/>
              </a:rPr>
              <a:t>orientation,</a:t>
            </a:r>
            <a:r>
              <a:rPr sz="2400" spc="-80" dirty="0">
                <a:latin typeface="Calibri"/>
                <a:cs typeface="Calibri"/>
              </a:rPr>
              <a:t> </a:t>
            </a:r>
            <a:r>
              <a:rPr sz="2400" spc="-20" dirty="0">
                <a:latin typeface="Calibri"/>
                <a:cs typeface="Calibri"/>
              </a:rPr>
              <a:t>etc.</a:t>
            </a:r>
            <a:endParaRPr sz="2400">
              <a:latin typeface="Calibri"/>
              <a:cs typeface="Calibri"/>
            </a:endParaRPr>
          </a:p>
          <a:p>
            <a:pPr>
              <a:lnSpc>
                <a:spcPct val="100000"/>
              </a:lnSpc>
              <a:spcBef>
                <a:spcPts val="10"/>
              </a:spcBef>
              <a:buFont typeface="Arial"/>
              <a:buChar char="•"/>
            </a:pPr>
            <a:endParaRPr sz="3350">
              <a:latin typeface="Calibri"/>
              <a:cs typeface="Calibri"/>
            </a:endParaRPr>
          </a:p>
          <a:p>
            <a:pPr marL="246379" indent="-234315">
              <a:lnSpc>
                <a:spcPct val="100000"/>
              </a:lnSpc>
              <a:buFont typeface="Arial"/>
              <a:buChar char="•"/>
              <a:tabLst>
                <a:tab pos="246379" algn="l"/>
                <a:tab pos="247015" algn="l"/>
              </a:tabLst>
            </a:pPr>
            <a:r>
              <a:rPr sz="2400" dirty="0">
                <a:latin typeface="Calibri"/>
                <a:cs typeface="Calibri"/>
              </a:rPr>
              <a:t>Assume</a:t>
            </a:r>
            <a:r>
              <a:rPr sz="2400" spc="-40" dirty="0">
                <a:latin typeface="Calibri"/>
                <a:cs typeface="Calibri"/>
              </a:rPr>
              <a:t> </a:t>
            </a:r>
            <a:r>
              <a:rPr sz="2400" dirty="0">
                <a:latin typeface="Calibri"/>
                <a:cs typeface="Calibri"/>
              </a:rPr>
              <a:t>simple</a:t>
            </a:r>
            <a:r>
              <a:rPr sz="2400" spc="-45" dirty="0">
                <a:latin typeface="Calibri"/>
                <a:cs typeface="Calibri"/>
              </a:rPr>
              <a:t> </a:t>
            </a:r>
            <a:r>
              <a:rPr sz="2400" dirty="0">
                <a:latin typeface="Calibri"/>
                <a:cs typeface="Calibri"/>
              </a:rPr>
              <a:t>prior</a:t>
            </a:r>
            <a:r>
              <a:rPr sz="2400" spc="5" dirty="0">
                <a:latin typeface="Calibri"/>
                <a:cs typeface="Calibri"/>
              </a:rPr>
              <a:t> </a:t>
            </a:r>
            <a:r>
              <a:rPr sz="2400" dirty="0">
                <a:latin typeface="Calibri"/>
                <a:cs typeface="Calibri"/>
              </a:rPr>
              <a:t>p(z),</a:t>
            </a:r>
            <a:r>
              <a:rPr sz="2400" spc="-5" dirty="0">
                <a:latin typeface="Calibri"/>
                <a:cs typeface="Calibri"/>
              </a:rPr>
              <a:t> </a:t>
            </a:r>
            <a:r>
              <a:rPr sz="2400" spc="-20" dirty="0">
                <a:latin typeface="Calibri"/>
                <a:cs typeface="Calibri"/>
              </a:rPr>
              <a:t>e.g.</a:t>
            </a:r>
            <a:endParaRPr sz="2400">
              <a:latin typeface="Calibri"/>
              <a:cs typeface="Calibri"/>
            </a:endParaRPr>
          </a:p>
          <a:p>
            <a:pPr marL="22225">
              <a:lnSpc>
                <a:spcPct val="100000"/>
              </a:lnSpc>
              <a:spcBef>
                <a:spcPts val="5"/>
              </a:spcBef>
            </a:pPr>
            <a:r>
              <a:rPr sz="2400" spc="-10" dirty="0">
                <a:latin typeface="Calibri"/>
                <a:cs typeface="Calibri"/>
              </a:rPr>
              <a:t>Gaussian</a:t>
            </a:r>
            <a:endParaRPr sz="2400">
              <a:latin typeface="Calibri"/>
              <a:cs typeface="Calibri"/>
            </a:endParaRPr>
          </a:p>
          <a:p>
            <a:pPr>
              <a:lnSpc>
                <a:spcPct val="100000"/>
              </a:lnSpc>
            </a:pPr>
            <a:endParaRPr sz="3050">
              <a:latin typeface="Calibri"/>
              <a:cs typeface="Calibri"/>
            </a:endParaRPr>
          </a:p>
          <a:p>
            <a:pPr marL="22225" marR="533400" indent="-10160">
              <a:lnSpc>
                <a:spcPct val="101600"/>
              </a:lnSpc>
              <a:buFont typeface="Arial"/>
              <a:buChar char="•"/>
              <a:tabLst>
                <a:tab pos="247015" algn="l"/>
              </a:tabLst>
            </a:pPr>
            <a:r>
              <a:rPr sz="2400" spc="-10" dirty="0">
                <a:latin typeface="Calibri"/>
                <a:cs typeface="Calibri"/>
              </a:rPr>
              <a:t>Represent</a:t>
            </a:r>
            <a:r>
              <a:rPr sz="2400" spc="-85" dirty="0">
                <a:latin typeface="Calibri"/>
                <a:cs typeface="Calibri"/>
              </a:rPr>
              <a:t> </a:t>
            </a:r>
            <a:r>
              <a:rPr sz="2400" dirty="0">
                <a:latin typeface="Calibri"/>
                <a:cs typeface="Calibri"/>
              </a:rPr>
              <a:t>p(x|z)</a:t>
            </a:r>
            <a:r>
              <a:rPr sz="2400" spc="-150" dirty="0">
                <a:latin typeface="Calibri"/>
                <a:cs typeface="Calibri"/>
              </a:rPr>
              <a:t> </a:t>
            </a:r>
            <a:r>
              <a:rPr sz="2400" dirty="0">
                <a:latin typeface="Calibri"/>
                <a:cs typeface="Calibri"/>
              </a:rPr>
              <a:t>with</a:t>
            </a:r>
            <a:r>
              <a:rPr sz="2400" spc="10" dirty="0">
                <a:latin typeface="Calibri"/>
                <a:cs typeface="Calibri"/>
              </a:rPr>
              <a:t> </a:t>
            </a:r>
            <a:r>
              <a:rPr sz="2400" dirty="0">
                <a:latin typeface="Calibri"/>
                <a:cs typeface="Calibri"/>
              </a:rPr>
              <a:t>a</a:t>
            </a:r>
            <a:r>
              <a:rPr sz="2400" spc="-100" dirty="0">
                <a:latin typeface="Calibri"/>
                <a:cs typeface="Calibri"/>
              </a:rPr>
              <a:t> </a:t>
            </a:r>
            <a:r>
              <a:rPr sz="2400" spc="-10" dirty="0">
                <a:latin typeface="Calibri"/>
                <a:cs typeface="Calibri"/>
              </a:rPr>
              <a:t>neural network</a:t>
            </a:r>
            <a:r>
              <a:rPr sz="2400" spc="-130" dirty="0">
                <a:latin typeface="Calibri"/>
                <a:cs typeface="Calibri"/>
              </a:rPr>
              <a:t> </a:t>
            </a:r>
            <a:r>
              <a:rPr sz="2400" dirty="0">
                <a:latin typeface="Calibri"/>
                <a:cs typeface="Calibri"/>
              </a:rPr>
              <a:t>(Similar</a:t>
            </a:r>
            <a:r>
              <a:rPr sz="2400" spc="-15" dirty="0">
                <a:latin typeface="Calibri"/>
                <a:cs typeface="Calibri"/>
              </a:rPr>
              <a:t> </a:t>
            </a:r>
            <a:r>
              <a:rPr sz="2400" dirty="0">
                <a:latin typeface="Calibri"/>
                <a:cs typeface="Calibri"/>
              </a:rPr>
              <a:t>to</a:t>
            </a:r>
            <a:r>
              <a:rPr sz="2400" spc="-135" dirty="0">
                <a:latin typeface="Calibri"/>
                <a:cs typeface="Calibri"/>
              </a:rPr>
              <a:t> </a:t>
            </a:r>
            <a:r>
              <a:rPr sz="2400" b="1" dirty="0">
                <a:latin typeface="Calibri"/>
                <a:cs typeface="Calibri"/>
              </a:rPr>
              <a:t>decoder</a:t>
            </a:r>
            <a:r>
              <a:rPr sz="2400" b="1" spc="-40" dirty="0">
                <a:latin typeface="Calibri"/>
                <a:cs typeface="Calibri"/>
              </a:rPr>
              <a:t> </a:t>
            </a:r>
            <a:r>
              <a:rPr sz="2400" spc="-20" dirty="0">
                <a:latin typeface="Calibri"/>
                <a:cs typeface="Calibri"/>
              </a:rPr>
              <a:t>from </a:t>
            </a:r>
            <a:r>
              <a:rPr sz="2400" spc="-10" dirty="0">
                <a:latin typeface="Calibri"/>
                <a:cs typeface="Calibri"/>
              </a:rPr>
              <a:t>autencoder)</a:t>
            </a:r>
            <a:endParaRPr sz="2400">
              <a:latin typeface="Calibri"/>
              <a:cs typeface="Calibri"/>
            </a:endParaRPr>
          </a:p>
        </p:txBody>
      </p:sp>
      <p:pic>
        <p:nvPicPr>
          <p:cNvPr id="5" name="object 5"/>
          <p:cNvPicPr/>
          <p:nvPr/>
        </p:nvPicPr>
        <p:blipFill>
          <a:blip r:embed="rId3" cstate="print"/>
          <a:stretch>
            <a:fillRect/>
          </a:stretch>
        </p:blipFill>
        <p:spPr>
          <a:xfrm>
            <a:off x="1239519" y="5872479"/>
            <a:ext cx="792480" cy="304799"/>
          </a:xfrm>
          <a:prstGeom prst="rect">
            <a:avLst/>
          </a:prstGeom>
        </p:spPr>
      </p:pic>
      <p:grpSp>
        <p:nvGrpSpPr>
          <p:cNvPr id="6" name="object 6"/>
          <p:cNvGrpSpPr/>
          <p:nvPr/>
        </p:nvGrpSpPr>
        <p:grpSpPr>
          <a:xfrm>
            <a:off x="629919" y="3556000"/>
            <a:ext cx="5140960" cy="2590800"/>
            <a:chOff x="629919" y="3556000"/>
            <a:chExt cx="5140960" cy="2590800"/>
          </a:xfrm>
        </p:grpSpPr>
        <p:pic>
          <p:nvPicPr>
            <p:cNvPr id="7" name="object 7"/>
            <p:cNvPicPr/>
            <p:nvPr/>
          </p:nvPicPr>
          <p:blipFill>
            <a:blip r:embed="rId4" cstate="print"/>
            <a:stretch>
              <a:fillRect/>
            </a:stretch>
          </p:blipFill>
          <p:spPr>
            <a:xfrm>
              <a:off x="934719" y="4460239"/>
              <a:ext cx="1727200" cy="396239"/>
            </a:xfrm>
            <a:prstGeom prst="rect">
              <a:avLst/>
            </a:prstGeom>
          </p:spPr>
        </p:pic>
        <p:sp>
          <p:nvSpPr>
            <p:cNvPr id="8" name="object 8"/>
            <p:cNvSpPr/>
            <p:nvPr/>
          </p:nvSpPr>
          <p:spPr>
            <a:xfrm>
              <a:off x="2885440" y="3952189"/>
              <a:ext cx="2702560" cy="416559"/>
            </a:xfrm>
            <a:custGeom>
              <a:avLst/>
              <a:gdLst/>
              <a:ahLst/>
              <a:cxnLst/>
              <a:rect l="l" t="t" r="r" b="b"/>
              <a:pathLst>
                <a:path w="2702560" h="416560">
                  <a:moveTo>
                    <a:pt x="2702433" y="0"/>
                  </a:moveTo>
                  <a:lnTo>
                    <a:pt x="0" y="0"/>
                  </a:lnTo>
                  <a:lnTo>
                    <a:pt x="0" y="416356"/>
                  </a:lnTo>
                  <a:lnTo>
                    <a:pt x="2702433" y="416356"/>
                  </a:lnTo>
                  <a:lnTo>
                    <a:pt x="2702433" y="0"/>
                  </a:lnTo>
                  <a:close/>
                </a:path>
              </a:pathLst>
            </a:custGeom>
            <a:solidFill>
              <a:srgbClr val="C8DAF8"/>
            </a:solidFill>
          </p:spPr>
          <p:txBody>
            <a:bodyPr wrap="square" lIns="0" tIns="0" rIns="0" bIns="0" rtlCol="0"/>
            <a:lstStyle/>
            <a:p>
              <a:endParaRPr/>
            </a:p>
          </p:txBody>
        </p:sp>
        <p:sp>
          <p:nvSpPr>
            <p:cNvPr id="9" name="object 9"/>
            <p:cNvSpPr/>
            <p:nvPr/>
          </p:nvSpPr>
          <p:spPr>
            <a:xfrm>
              <a:off x="2890519" y="3957269"/>
              <a:ext cx="2702560" cy="416559"/>
            </a:xfrm>
            <a:custGeom>
              <a:avLst/>
              <a:gdLst/>
              <a:ahLst/>
              <a:cxnLst/>
              <a:rect l="l" t="t" r="r" b="b"/>
              <a:pathLst>
                <a:path w="2702560" h="416560">
                  <a:moveTo>
                    <a:pt x="0" y="416356"/>
                  </a:moveTo>
                  <a:lnTo>
                    <a:pt x="2702433" y="416356"/>
                  </a:lnTo>
                  <a:lnTo>
                    <a:pt x="2702433" y="0"/>
                  </a:lnTo>
                  <a:lnTo>
                    <a:pt x="0" y="0"/>
                  </a:lnTo>
                  <a:lnTo>
                    <a:pt x="0" y="416356"/>
                  </a:lnTo>
                  <a:close/>
                </a:path>
              </a:pathLst>
            </a:custGeom>
            <a:ln w="9525">
              <a:solidFill>
                <a:srgbClr val="44536A"/>
              </a:solidFill>
            </a:ln>
          </p:spPr>
          <p:txBody>
            <a:bodyPr wrap="square" lIns="0" tIns="0" rIns="0" bIns="0" rtlCol="0"/>
            <a:lstStyle/>
            <a:p>
              <a:endParaRPr/>
            </a:p>
          </p:txBody>
        </p:sp>
        <p:sp>
          <p:nvSpPr>
            <p:cNvPr id="10" name="object 10"/>
            <p:cNvSpPr/>
            <p:nvPr/>
          </p:nvSpPr>
          <p:spPr>
            <a:xfrm>
              <a:off x="3423919" y="5720079"/>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11" name="object 11"/>
            <p:cNvSpPr/>
            <p:nvPr/>
          </p:nvSpPr>
          <p:spPr>
            <a:xfrm>
              <a:off x="3428999"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sp>
          <p:nvSpPr>
            <p:cNvPr id="12" name="object 12"/>
            <p:cNvSpPr/>
            <p:nvPr/>
          </p:nvSpPr>
          <p:spPr>
            <a:xfrm>
              <a:off x="4196080" y="4368799"/>
              <a:ext cx="71120" cy="1351280"/>
            </a:xfrm>
            <a:custGeom>
              <a:avLst/>
              <a:gdLst/>
              <a:ahLst/>
              <a:cxnLst/>
              <a:rect l="l" t="t" r="r" b="b"/>
              <a:pathLst>
                <a:path w="71120" h="1351279">
                  <a:moveTo>
                    <a:pt x="71120" y="75819"/>
                  </a:moveTo>
                  <a:lnTo>
                    <a:pt x="65151" y="63119"/>
                  </a:lnTo>
                  <a:lnTo>
                    <a:pt x="44450" y="18973"/>
                  </a:lnTo>
                  <a:lnTo>
                    <a:pt x="44450" y="63119"/>
                  </a:lnTo>
                  <a:lnTo>
                    <a:pt x="26670" y="63144"/>
                  </a:lnTo>
                  <a:lnTo>
                    <a:pt x="44450" y="63119"/>
                  </a:lnTo>
                  <a:lnTo>
                    <a:pt x="44450" y="18973"/>
                  </a:lnTo>
                  <a:lnTo>
                    <a:pt x="35560" y="0"/>
                  </a:lnTo>
                  <a:lnTo>
                    <a:pt x="0" y="75819"/>
                  </a:lnTo>
                  <a:lnTo>
                    <a:pt x="26670" y="75819"/>
                  </a:lnTo>
                  <a:lnTo>
                    <a:pt x="26670" y="1350670"/>
                  </a:lnTo>
                  <a:lnTo>
                    <a:pt x="44450" y="1350670"/>
                  </a:lnTo>
                  <a:lnTo>
                    <a:pt x="44450" y="75819"/>
                  </a:lnTo>
                  <a:lnTo>
                    <a:pt x="71120" y="75819"/>
                  </a:lnTo>
                  <a:close/>
                </a:path>
              </a:pathLst>
            </a:custGeom>
            <a:solidFill>
              <a:srgbClr val="44536A"/>
            </a:solidFill>
          </p:spPr>
          <p:txBody>
            <a:bodyPr wrap="square" lIns="0" tIns="0" rIns="0" bIns="0" rtlCol="0"/>
            <a:lstStyle/>
            <a:p>
              <a:endParaRPr/>
            </a:p>
          </p:txBody>
        </p:sp>
        <p:sp>
          <p:nvSpPr>
            <p:cNvPr id="13" name="object 13"/>
            <p:cNvSpPr/>
            <p:nvPr/>
          </p:nvSpPr>
          <p:spPr>
            <a:xfrm>
              <a:off x="655319" y="3581400"/>
              <a:ext cx="5090160" cy="1351280"/>
            </a:xfrm>
            <a:custGeom>
              <a:avLst/>
              <a:gdLst/>
              <a:ahLst/>
              <a:cxnLst/>
              <a:rect l="l" t="t" r="r" b="b"/>
              <a:pathLst>
                <a:path w="5090160" h="1351279">
                  <a:moveTo>
                    <a:pt x="0" y="1351280"/>
                  </a:moveTo>
                  <a:lnTo>
                    <a:pt x="5090160" y="1351280"/>
                  </a:lnTo>
                  <a:lnTo>
                    <a:pt x="5090160" y="0"/>
                  </a:lnTo>
                  <a:lnTo>
                    <a:pt x="0" y="0"/>
                  </a:lnTo>
                  <a:lnTo>
                    <a:pt x="0" y="1351280"/>
                  </a:lnTo>
                  <a:close/>
                </a:path>
              </a:pathLst>
            </a:custGeom>
            <a:ln w="50800">
              <a:solidFill>
                <a:srgbClr val="4471C4"/>
              </a:solidFill>
            </a:ln>
          </p:spPr>
          <p:txBody>
            <a:bodyPr wrap="square" lIns="0" tIns="0" rIns="0" bIns="0" rtlCol="0"/>
            <a:lstStyle/>
            <a:p>
              <a:endParaRPr/>
            </a:p>
          </p:txBody>
        </p:sp>
      </p:grpSp>
      <p:sp>
        <p:nvSpPr>
          <p:cNvPr id="14" name="object 14"/>
          <p:cNvSpPr txBox="1"/>
          <p:nvPr/>
        </p:nvSpPr>
        <p:spPr>
          <a:xfrm>
            <a:off x="329247" y="1447164"/>
            <a:ext cx="6080760" cy="435102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Probabilistic</a:t>
            </a:r>
            <a:r>
              <a:rPr sz="2400" spc="-175" dirty="0">
                <a:latin typeface="Calibri"/>
                <a:cs typeface="Calibri"/>
              </a:rPr>
              <a:t> </a:t>
            </a:r>
            <a:r>
              <a:rPr sz="2400" dirty="0">
                <a:latin typeface="Calibri"/>
                <a:cs typeface="Calibri"/>
              </a:rPr>
              <a:t>spin</a:t>
            </a:r>
            <a:r>
              <a:rPr sz="2400" spc="-100" dirty="0">
                <a:latin typeface="Calibri"/>
                <a:cs typeface="Calibri"/>
              </a:rPr>
              <a:t> </a:t>
            </a:r>
            <a:r>
              <a:rPr sz="2400" dirty="0">
                <a:latin typeface="Calibri"/>
                <a:cs typeface="Calibri"/>
              </a:rPr>
              <a:t>on</a:t>
            </a:r>
            <a:r>
              <a:rPr sz="2400" spc="-30" dirty="0">
                <a:latin typeface="Calibri"/>
                <a:cs typeface="Calibri"/>
              </a:rPr>
              <a:t> </a:t>
            </a:r>
            <a:r>
              <a:rPr sz="2400" spc="-10" dirty="0">
                <a:latin typeface="Calibri"/>
                <a:cs typeface="Calibri"/>
              </a:rPr>
              <a:t>autoencoders:</a:t>
            </a:r>
            <a:endParaRPr sz="2400">
              <a:latin typeface="Calibri"/>
              <a:cs typeface="Calibri"/>
            </a:endParaRPr>
          </a:p>
          <a:p>
            <a:pPr marL="469900" indent="-457834">
              <a:lnSpc>
                <a:spcPct val="100000"/>
              </a:lnSpc>
              <a:spcBef>
                <a:spcPts val="5"/>
              </a:spcBef>
              <a:buAutoNum type="arabicPeriod"/>
              <a:tabLst>
                <a:tab pos="469900" algn="l"/>
                <a:tab pos="470534" algn="l"/>
              </a:tabLst>
            </a:pPr>
            <a:r>
              <a:rPr sz="2400" dirty="0">
                <a:latin typeface="Calibri"/>
                <a:cs typeface="Calibri"/>
              </a:rPr>
              <a:t>Learn</a:t>
            </a:r>
            <a:r>
              <a:rPr sz="2400" spc="-140" dirty="0">
                <a:latin typeface="Calibri"/>
                <a:cs typeface="Calibri"/>
              </a:rPr>
              <a:t> </a:t>
            </a:r>
            <a:r>
              <a:rPr sz="2400" spc="-10" dirty="0">
                <a:latin typeface="Calibri"/>
                <a:cs typeface="Calibri"/>
              </a:rPr>
              <a:t>latent</a:t>
            </a:r>
            <a:r>
              <a:rPr sz="2400" spc="-140" dirty="0">
                <a:latin typeface="Calibri"/>
                <a:cs typeface="Calibri"/>
              </a:rPr>
              <a:t> </a:t>
            </a:r>
            <a:r>
              <a:rPr sz="2400" dirty="0">
                <a:latin typeface="Calibri"/>
                <a:cs typeface="Calibri"/>
              </a:rPr>
              <a:t>features</a:t>
            </a:r>
            <a:r>
              <a:rPr sz="2400" spc="-80" dirty="0">
                <a:latin typeface="Calibri"/>
                <a:cs typeface="Calibri"/>
              </a:rPr>
              <a:t> </a:t>
            </a:r>
            <a:r>
              <a:rPr sz="2400" dirty="0">
                <a:latin typeface="Calibri"/>
                <a:cs typeface="Calibri"/>
              </a:rPr>
              <a:t>z</a:t>
            </a:r>
            <a:r>
              <a:rPr sz="2400" spc="-135" dirty="0">
                <a:latin typeface="Calibri"/>
                <a:cs typeface="Calibri"/>
              </a:rPr>
              <a:t> </a:t>
            </a:r>
            <a:r>
              <a:rPr sz="2400" dirty="0">
                <a:latin typeface="Calibri"/>
                <a:cs typeface="Calibri"/>
              </a:rPr>
              <a:t>from</a:t>
            </a:r>
            <a:r>
              <a:rPr sz="2400" spc="-120" dirty="0">
                <a:latin typeface="Calibri"/>
                <a:cs typeface="Calibri"/>
              </a:rPr>
              <a:t> </a:t>
            </a:r>
            <a:r>
              <a:rPr sz="2400" dirty="0">
                <a:latin typeface="Calibri"/>
                <a:cs typeface="Calibri"/>
              </a:rPr>
              <a:t>raw</a:t>
            </a:r>
            <a:r>
              <a:rPr sz="2400" spc="-10" dirty="0">
                <a:latin typeface="Calibri"/>
                <a:cs typeface="Calibri"/>
              </a:rPr>
              <a:t> </a:t>
            </a:r>
            <a:r>
              <a:rPr sz="2400" spc="-20" dirty="0">
                <a:latin typeface="Calibri"/>
                <a:cs typeface="Calibri"/>
              </a:rPr>
              <a:t>data</a:t>
            </a:r>
            <a:endParaRPr sz="2400">
              <a:latin typeface="Calibri"/>
              <a:cs typeface="Calibri"/>
            </a:endParaRPr>
          </a:p>
          <a:p>
            <a:pPr marL="469900" indent="-457834">
              <a:lnSpc>
                <a:spcPct val="100000"/>
              </a:lnSpc>
              <a:buAutoNum type="arabicPeriod"/>
              <a:tabLst>
                <a:tab pos="469900" algn="l"/>
                <a:tab pos="470534" algn="l"/>
              </a:tabLst>
            </a:pPr>
            <a:r>
              <a:rPr sz="2400" dirty="0">
                <a:latin typeface="Calibri"/>
                <a:cs typeface="Calibri"/>
              </a:rPr>
              <a:t>Sample</a:t>
            </a:r>
            <a:r>
              <a:rPr sz="2400" spc="-95" dirty="0">
                <a:latin typeface="Calibri"/>
                <a:cs typeface="Calibri"/>
              </a:rPr>
              <a:t> </a:t>
            </a:r>
            <a:r>
              <a:rPr sz="2400" dirty="0">
                <a:latin typeface="Calibri"/>
                <a:cs typeface="Calibri"/>
              </a:rPr>
              <a:t>from</a:t>
            </a:r>
            <a:r>
              <a:rPr sz="2400" spc="-85" dirty="0">
                <a:latin typeface="Calibri"/>
                <a:cs typeface="Calibri"/>
              </a:rPr>
              <a:t> </a:t>
            </a:r>
            <a:r>
              <a:rPr sz="2400" dirty="0">
                <a:latin typeface="Calibri"/>
                <a:cs typeface="Calibri"/>
              </a:rPr>
              <a:t>the</a:t>
            </a:r>
            <a:r>
              <a:rPr sz="2400" spc="-85" dirty="0">
                <a:latin typeface="Calibri"/>
                <a:cs typeface="Calibri"/>
              </a:rPr>
              <a:t> </a:t>
            </a:r>
            <a:r>
              <a:rPr sz="2400" dirty="0">
                <a:latin typeface="Calibri"/>
                <a:cs typeface="Calibri"/>
              </a:rPr>
              <a:t>model</a:t>
            </a:r>
            <a:r>
              <a:rPr sz="2400" spc="-70" dirty="0">
                <a:latin typeface="Calibri"/>
                <a:cs typeface="Calibri"/>
              </a:rPr>
              <a:t> </a:t>
            </a:r>
            <a:r>
              <a:rPr sz="2400" spc="-10" dirty="0">
                <a:latin typeface="Calibri"/>
                <a:cs typeface="Calibri"/>
              </a:rPr>
              <a:t>to</a:t>
            </a:r>
            <a:r>
              <a:rPr sz="2400" spc="-130" dirty="0">
                <a:latin typeface="Calibri"/>
                <a:cs typeface="Calibri"/>
              </a:rPr>
              <a:t> </a:t>
            </a:r>
            <a:r>
              <a:rPr sz="2400" dirty="0">
                <a:latin typeface="Calibri"/>
                <a:cs typeface="Calibri"/>
              </a:rPr>
              <a:t>generate</a:t>
            </a:r>
            <a:r>
              <a:rPr sz="2400" spc="-5" dirty="0">
                <a:latin typeface="Calibri"/>
                <a:cs typeface="Calibri"/>
              </a:rPr>
              <a:t> </a:t>
            </a:r>
            <a:r>
              <a:rPr sz="2400" dirty="0">
                <a:latin typeface="Calibri"/>
                <a:cs typeface="Calibri"/>
              </a:rPr>
              <a:t>new</a:t>
            </a:r>
            <a:r>
              <a:rPr sz="2400" spc="-114" dirty="0">
                <a:latin typeface="Calibri"/>
                <a:cs typeface="Calibri"/>
              </a:rPr>
              <a:t> </a:t>
            </a:r>
            <a:r>
              <a:rPr sz="2400" spc="-20" dirty="0">
                <a:latin typeface="Calibri"/>
                <a:cs typeface="Calibri"/>
              </a:rPr>
              <a:t>data</a:t>
            </a:r>
            <a:endParaRPr sz="2400">
              <a:latin typeface="Calibri"/>
              <a:cs typeface="Calibri"/>
            </a:endParaRPr>
          </a:p>
          <a:p>
            <a:pPr>
              <a:lnSpc>
                <a:spcPct val="100000"/>
              </a:lnSpc>
              <a:spcBef>
                <a:spcPts val="15"/>
              </a:spcBef>
            </a:pPr>
            <a:endParaRPr sz="2550">
              <a:latin typeface="Calibri"/>
              <a:cs typeface="Calibri"/>
            </a:endParaRPr>
          </a:p>
          <a:p>
            <a:pPr marL="276860">
              <a:lnSpc>
                <a:spcPct val="100000"/>
              </a:lnSpc>
              <a:spcBef>
                <a:spcPts val="5"/>
              </a:spcBef>
            </a:pPr>
            <a:r>
              <a:rPr sz="2400" dirty="0">
                <a:latin typeface="Calibri"/>
                <a:cs typeface="Calibri"/>
              </a:rPr>
              <a:t>After</a:t>
            </a:r>
            <a:r>
              <a:rPr sz="2400" spc="-50" dirty="0">
                <a:latin typeface="Calibri"/>
                <a:cs typeface="Calibri"/>
              </a:rPr>
              <a:t> </a:t>
            </a:r>
            <a:r>
              <a:rPr sz="2400" spc="-10" dirty="0">
                <a:latin typeface="Calibri"/>
                <a:cs typeface="Calibri"/>
              </a:rPr>
              <a:t>training,</a:t>
            </a:r>
            <a:r>
              <a:rPr sz="2400" spc="-45" dirty="0">
                <a:latin typeface="Calibri"/>
                <a:cs typeface="Calibri"/>
              </a:rPr>
              <a:t> </a:t>
            </a:r>
            <a:r>
              <a:rPr sz="2400" dirty="0">
                <a:latin typeface="Calibri"/>
                <a:cs typeface="Calibri"/>
              </a:rPr>
              <a:t>sample</a:t>
            </a:r>
            <a:r>
              <a:rPr sz="2400" spc="-75" dirty="0">
                <a:latin typeface="Calibri"/>
                <a:cs typeface="Calibri"/>
              </a:rPr>
              <a:t> </a:t>
            </a:r>
            <a:r>
              <a:rPr sz="2400" dirty="0">
                <a:latin typeface="Calibri"/>
                <a:cs typeface="Calibri"/>
              </a:rPr>
              <a:t>new</a:t>
            </a:r>
            <a:r>
              <a:rPr sz="2400" spc="-110" dirty="0">
                <a:latin typeface="Calibri"/>
                <a:cs typeface="Calibri"/>
              </a:rPr>
              <a:t> </a:t>
            </a:r>
            <a:r>
              <a:rPr sz="2400" dirty="0">
                <a:latin typeface="Calibri"/>
                <a:cs typeface="Calibri"/>
              </a:rPr>
              <a:t>data</a:t>
            </a:r>
            <a:r>
              <a:rPr sz="2400" spc="-120" dirty="0">
                <a:latin typeface="Calibri"/>
                <a:cs typeface="Calibri"/>
              </a:rPr>
              <a:t> </a:t>
            </a:r>
            <a:r>
              <a:rPr sz="2400" dirty="0">
                <a:latin typeface="Calibri"/>
                <a:cs typeface="Calibri"/>
              </a:rPr>
              <a:t>like</a:t>
            </a:r>
            <a:r>
              <a:rPr sz="2400" spc="-70" dirty="0">
                <a:latin typeface="Calibri"/>
                <a:cs typeface="Calibri"/>
              </a:rPr>
              <a:t> </a:t>
            </a:r>
            <a:r>
              <a:rPr sz="2400" spc="-10" dirty="0">
                <a:latin typeface="Calibri"/>
                <a:cs typeface="Calibri"/>
              </a:rPr>
              <a:t>this:</a:t>
            </a:r>
            <a:endParaRPr sz="2400">
              <a:latin typeface="Calibri"/>
              <a:cs typeface="Calibri"/>
            </a:endParaRPr>
          </a:p>
          <a:p>
            <a:pPr>
              <a:lnSpc>
                <a:spcPct val="100000"/>
              </a:lnSpc>
            </a:pPr>
            <a:endParaRPr sz="1950">
              <a:latin typeface="Calibri"/>
              <a:cs typeface="Calibri"/>
            </a:endParaRPr>
          </a:p>
          <a:p>
            <a:pPr marL="448309" marR="4048760">
              <a:lnSpc>
                <a:spcPct val="103000"/>
              </a:lnSpc>
            </a:pPr>
            <a:r>
              <a:rPr sz="2400" dirty="0">
                <a:latin typeface="Calibri"/>
                <a:cs typeface="Calibri"/>
              </a:rPr>
              <a:t>Sample</a:t>
            </a:r>
            <a:r>
              <a:rPr sz="2400" spc="-60" dirty="0">
                <a:latin typeface="Calibri"/>
                <a:cs typeface="Calibri"/>
              </a:rPr>
              <a:t> </a:t>
            </a:r>
            <a:r>
              <a:rPr sz="2400" spc="-20" dirty="0">
                <a:latin typeface="Calibri"/>
                <a:cs typeface="Calibri"/>
              </a:rPr>
              <a:t>from </a:t>
            </a:r>
            <a:r>
              <a:rPr sz="2400" spc="-10" dirty="0">
                <a:latin typeface="Calibri"/>
                <a:cs typeface="Calibri"/>
              </a:rPr>
              <a:t>conditional</a:t>
            </a:r>
            <a:endParaRPr sz="2400">
              <a:latin typeface="Calibri"/>
              <a:cs typeface="Calibri"/>
            </a:endParaRPr>
          </a:p>
          <a:p>
            <a:pPr>
              <a:lnSpc>
                <a:spcPct val="100000"/>
              </a:lnSpc>
            </a:pPr>
            <a:endParaRPr sz="2400">
              <a:latin typeface="Calibri"/>
              <a:cs typeface="Calibri"/>
            </a:endParaRPr>
          </a:p>
          <a:p>
            <a:pPr>
              <a:lnSpc>
                <a:spcPct val="100000"/>
              </a:lnSpc>
              <a:spcBef>
                <a:spcPts val="45"/>
              </a:spcBef>
            </a:pPr>
            <a:endParaRPr sz="1850">
              <a:latin typeface="Calibri"/>
              <a:cs typeface="Calibri"/>
            </a:endParaRPr>
          </a:p>
          <a:p>
            <a:pPr marL="568960">
              <a:lnSpc>
                <a:spcPct val="100000"/>
              </a:lnSpc>
              <a:spcBef>
                <a:spcPts val="5"/>
              </a:spcBef>
            </a:pPr>
            <a:r>
              <a:rPr sz="2400" dirty="0">
                <a:latin typeface="Calibri"/>
                <a:cs typeface="Calibri"/>
              </a:rPr>
              <a:t>Sample</a:t>
            </a:r>
            <a:r>
              <a:rPr sz="2400" spc="-55" dirty="0">
                <a:latin typeface="Calibri"/>
                <a:cs typeface="Calibri"/>
              </a:rPr>
              <a:t> </a:t>
            </a:r>
            <a:r>
              <a:rPr sz="2400" spc="-50" dirty="0">
                <a:latin typeface="Calibri"/>
                <a:cs typeface="Calibri"/>
              </a:rPr>
              <a:t>z</a:t>
            </a:r>
            <a:endParaRPr sz="2400">
              <a:latin typeface="Calibri"/>
              <a:cs typeface="Calibri"/>
            </a:endParaRPr>
          </a:p>
          <a:p>
            <a:pPr marL="568960">
              <a:lnSpc>
                <a:spcPct val="100000"/>
              </a:lnSpc>
              <a:spcBef>
                <a:spcPts val="85"/>
              </a:spcBef>
            </a:pPr>
            <a:r>
              <a:rPr sz="2400" dirty="0">
                <a:latin typeface="Calibri"/>
                <a:cs typeface="Calibri"/>
              </a:rPr>
              <a:t>from</a:t>
            </a:r>
            <a:r>
              <a:rPr sz="2400" spc="-114" dirty="0">
                <a:latin typeface="Calibri"/>
                <a:cs typeface="Calibri"/>
              </a:rPr>
              <a:t> </a:t>
            </a:r>
            <a:r>
              <a:rPr sz="2400" spc="-20" dirty="0">
                <a:latin typeface="Calibri"/>
                <a:cs typeface="Calibri"/>
              </a:rPr>
              <a:t>prior</a:t>
            </a:r>
            <a:endParaRPr sz="2400">
              <a:latin typeface="Calibri"/>
              <a:cs typeface="Calibri"/>
            </a:endParaRPr>
          </a:p>
        </p:txBody>
      </p:sp>
      <p:grpSp>
        <p:nvGrpSpPr>
          <p:cNvPr id="15" name="object 15"/>
          <p:cNvGrpSpPr/>
          <p:nvPr/>
        </p:nvGrpSpPr>
        <p:grpSpPr>
          <a:xfrm>
            <a:off x="4114800" y="4053840"/>
            <a:ext cx="233679" cy="2011680"/>
            <a:chOff x="4114800" y="4053840"/>
            <a:chExt cx="233679" cy="2011680"/>
          </a:xfrm>
        </p:grpSpPr>
        <p:pic>
          <p:nvPicPr>
            <p:cNvPr id="16" name="object 16"/>
            <p:cNvPicPr/>
            <p:nvPr/>
          </p:nvPicPr>
          <p:blipFill>
            <a:blip r:embed="rId5" cstate="print"/>
            <a:stretch>
              <a:fillRect/>
            </a:stretch>
          </p:blipFill>
          <p:spPr>
            <a:xfrm>
              <a:off x="4114800" y="4053840"/>
              <a:ext cx="233679" cy="213360"/>
            </a:xfrm>
            <a:prstGeom prst="rect">
              <a:avLst/>
            </a:prstGeom>
          </p:spPr>
        </p:pic>
        <p:pic>
          <p:nvPicPr>
            <p:cNvPr id="17" name="object 17"/>
            <p:cNvPicPr/>
            <p:nvPr/>
          </p:nvPicPr>
          <p:blipFill>
            <a:blip r:embed="rId6" cstate="print"/>
            <a:stretch>
              <a:fillRect/>
            </a:stretch>
          </p:blipFill>
          <p:spPr>
            <a:xfrm>
              <a:off x="4114800" y="5821680"/>
              <a:ext cx="233679" cy="243839"/>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spc="-25" dirty="0"/>
              <a:t>Variational</a:t>
            </a:r>
            <a:r>
              <a:rPr sz="4000" spc="-280" dirty="0"/>
              <a:t> </a:t>
            </a:r>
            <a:r>
              <a:rPr sz="4000" spc="-10" dirty="0"/>
              <a:t>Autoencoders</a:t>
            </a:r>
            <a:endParaRPr sz="4000"/>
          </a:p>
        </p:txBody>
      </p:sp>
      <p:pic>
        <p:nvPicPr>
          <p:cNvPr id="3" name="object 3"/>
          <p:cNvPicPr/>
          <p:nvPr/>
        </p:nvPicPr>
        <p:blipFill>
          <a:blip r:embed="rId3" cstate="print"/>
          <a:stretch>
            <a:fillRect/>
          </a:stretch>
        </p:blipFill>
        <p:spPr>
          <a:xfrm>
            <a:off x="9611359" y="1432560"/>
            <a:ext cx="1361440" cy="497839"/>
          </a:xfrm>
          <a:prstGeom prst="rect">
            <a:avLst/>
          </a:prstGeom>
        </p:spPr>
      </p:pic>
      <p:sp>
        <p:nvSpPr>
          <p:cNvPr id="4" name="object 4"/>
          <p:cNvSpPr txBox="1"/>
          <p:nvPr/>
        </p:nvSpPr>
        <p:spPr>
          <a:xfrm>
            <a:off x="6688201" y="1486217"/>
            <a:ext cx="4672330" cy="5408295"/>
          </a:xfrm>
          <a:prstGeom prst="rect">
            <a:avLst/>
          </a:prstGeom>
        </p:spPr>
        <p:txBody>
          <a:bodyPr vert="horz" wrap="square" lIns="0" tIns="7620" rIns="0" bIns="0" rtlCol="0">
            <a:spAutoFit/>
          </a:bodyPr>
          <a:lstStyle/>
          <a:p>
            <a:pPr marL="205740" marR="5080" indent="-193675" algn="just">
              <a:lnSpc>
                <a:spcPct val="101499"/>
              </a:lnSpc>
              <a:spcBef>
                <a:spcPts val="60"/>
              </a:spcBef>
              <a:buFont typeface="Arial"/>
              <a:buChar char="•"/>
              <a:tabLst>
                <a:tab pos="247015" algn="l"/>
                <a:tab pos="4384675" algn="l"/>
              </a:tabLst>
            </a:pPr>
            <a:r>
              <a:rPr dirty="0"/>
              <a:t>	</a:t>
            </a:r>
            <a:r>
              <a:rPr sz="2400" dirty="0">
                <a:latin typeface="Calibri"/>
                <a:cs typeface="Calibri"/>
              </a:rPr>
              <a:t>Assume</a:t>
            </a:r>
            <a:r>
              <a:rPr sz="2400" spc="-65" dirty="0">
                <a:latin typeface="Calibri"/>
                <a:cs typeface="Calibri"/>
              </a:rPr>
              <a:t> </a:t>
            </a:r>
            <a:r>
              <a:rPr sz="2400" spc="-10" dirty="0">
                <a:latin typeface="Calibri"/>
                <a:cs typeface="Calibri"/>
              </a:rPr>
              <a:t>training</a:t>
            </a:r>
            <a:r>
              <a:rPr sz="2400" spc="-8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0" dirty="0">
                <a:latin typeface="Calibri"/>
                <a:cs typeface="Calibri"/>
              </a:rPr>
              <a:t> </a:t>
            </a:r>
            <a:r>
              <a:rPr sz="2400" dirty="0">
                <a:latin typeface="Calibri"/>
                <a:cs typeface="Calibri"/>
              </a:rPr>
              <a:t>unobserved</a:t>
            </a:r>
            <a:r>
              <a:rPr sz="2400" spc="-20" dirty="0">
                <a:latin typeface="Calibri"/>
                <a:cs typeface="Calibri"/>
              </a:rPr>
              <a:t> (latent) </a:t>
            </a:r>
            <a:r>
              <a:rPr sz="2400" spc="-10" dirty="0">
                <a:latin typeface="Calibri"/>
                <a:cs typeface="Calibri"/>
              </a:rPr>
              <a:t>representation</a:t>
            </a:r>
            <a:r>
              <a:rPr sz="2400" spc="-105" dirty="0">
                <a:latin typeface="Calibri"/>
                <a:cs typeface="Calibri"/>
              </a:rPr>
              <a:t> </a:t>
            </a:r>
            <a:r>
              <a:rPr sz="2400" b="1" spc="-50" dirty="0">
                <a:latin typeface="Calibri"/>
                <a:cs typeface="Calibri"/>
              </a:rPr>
              <a:t>z</a:t>
            </a:r>
            <a:endParaRPr sz="2400" dirty="0">
              <a:latin typeface="Calibri"/>
              <a:cs typeface="Calibri"/>
            </a:endParaRPr>
          </a:p>
          <a:p>
            <a:pPr>
              <a:lnSpc>
                <a:spcPct val="100000"/>
              </a:lnSpc>
              <a:spcBef>
                <a:spcPts val="20"/>
              </a:spcBef>
              <a:buFont typeface="Arial"/>
              <a:buChar char="•"/>
            </a:pPr>
            <a:endParaRPr sz="2150" dirty="0">
              <a:latin typeface="Calibri"/>
              <a:cs typeface="Calibri"/>
            </a:endParaRPr>
          </a:p>
          <a:p>
            <a:pPr marL="205740" marR="419100" indent="-193675">
              <a:lnSpc>
                <a:spcPct val="100000"/>
              </a:lnSpc>
              <a:buFont typeface="Arial"/>
              <a:buChar char="•"/>
              <a:tabLst>
                <a:tab pos="247015" algn="l"/>
              </a:tabLst>
            </a:pPr>
            <a:r>
              <a:rPr dirty="0"/>
              <a:t>	</a:t>
            </a:r>
            <a:r>
              <a:rPr sz="2400" b="1" dirty="0">
                <a:latin typeface="Calibri"/>
                <a:cs typeface="Calibri"/>
              </a:rPr>
              <a:t>Intuition:</a:t>
            </a:r>
            <a:r>
              <a:rPr sz="2400" b="1" spc="25" dirty="0">
                <a:latin typeface="Calibri"/>
                <a:cs typeface="Calibri"/>
              </a:rPr>
              <a:t> </a:t>
            </a:r>
            <a:r>
              <a:rPr sz="2400" b="1" dirty="0">
                <a:latin typeface="Calibri"/>
                <a:cs typeface="Calibri"/>
              </a:rPr>
              <a:t>x</a:t>
            </a:r>
            <a:r>
              <a:rPr sz="2400" b="1" spc="-15" dirty="0">
                <a:latin typeface="Calibri"/>
                <a:cs typeface="Calibri"/>
              </a:rPr>
              <a:t> </a:t>
            </a:r>
            <a:r>
              <a:rPr sz="2400" dirty="0">
                <a:latin typeface="Calibri"/>
                <a:cs typeface="Calibri"/>
              </a:rPr>
              <a:t>is</a:t>
            </a:r>
            <a:r>
              <a:rPr sz="2400" spc="-85" dirty="0">
                <a:latin typeface="Calibri"/>
                <a:cs typeface="Calibri"/>
              </a:rPr>
              <a:t> </a:t>
            </a:r>
            <a:r>
              <a:rPr sz="2400" dirty="0">
                <a:latin typeface="Calibri"/>
                <a:cs typeface="Calibri"/>
              </a:rPr>
              <a:t>an</a:t>
            </a:r>
            <a:r>
              <a:rPr sz="2400" spc="-90" dirty="0">
                <a:latin typeface="Calibri"/>
                <a:cs typeface="Calibri"/>
              </a:rPr>
              <a:t> </a:t>
            </a:r>
            <a:r>
              <a:rPr sz="2400" dirty="0">
                <a:latin typeface="Calibri"/>
                <a:cs typeface="Calibri"/>
              </a:rPr>
              <a:t>image,</a:t>
            </a:r>
            <a:r>
              <a:rPr sz="2400" spc="-65" dirty="0">
                <a:latin typeface="Calibri"/>
                <a:cs typeface="Calibri"/>
              </a:rPr>
              <a:t> </a:t>
            </a:r>
            <a:r>
              <a:rPr sz="2400" b="1" dirty="0">
                <a:latin typeface="Calibri"/>
                <a:cs typeface="Calibri"/>
              </a:rPr>
              <a:t>z</a:t>
            </a:r>
            <a:r>
              <a:rPr sz="2400" b="1" spc="-95" dirty="0">
                <a:latin typeface="Calibri"/>
                <a:cs typeface="Calibri"/>
              </a:rPr>
              <a:t> </a:t>
            </a:r>
            <a:r>
              <a:rPr sz="2400" spc="-25" dirty="0">
                <a:latin typeface="Calibri"/>
                <a:cs typeface="Calibri"/>
              </a:rPr>
              <a:t>is </a:t>
            </a:r>
            <a:r>
              <a:rPr sz="2400" spc="-10" dirty="0">
                <a:latin typeface="Calibri"/>
                <a:cs typeface="Calibri"/>
              </a:rPr>
              <a:t>latent</a:t>
            </a:r>
            <a:r>
              <a:rPr sz="2400" spc="-150" dirty="0">
                <a:latin typeface="Calibri"/>
                <a:cs typeface="Calibri"/>
              </a:rPr>
              <a:t> </a:t>
            </a:r>
            <a:r>
              <a:rPr sz="2400" spc="-25" dirty="0">
                <a:latin typeface="Calibri"/>
                <a:cs typeface="Calibri"/>
              </a:rPr>
              <a:t>factors</a:t>
            </a:r>
            <a:r>
              <a:rPr sz="2400" spc="-50" dirty="0">
                <a:latin typeface="Calibri"/>
                <a:cs typeface="Calibri"/>
              </a:rPr>
              <a:t> </a:t>
            </a:r>
            <a:r>
              <a:rPr sz="2400" dirty="0">
                <a:latin typeface="Calibri"/>
                <a:cs typeface="Calibri"/>
              </a:rPr>
              <a:t>used</a:t>
            </a:r>
            <a:r>
              <a:rPr sz="2400" spc="-130" dirty="0">
                <a:latin typeface="Calibri"/>
                <a:cs typeface="Calibri"/>
              </a:rPr>
              <a:t> </a:t>
            </a:r>
            <a:r>
              <a:rPr sz="2400" dirty="0">
                <a:latin typeface="Calibri"/>
                <a:cs typeface="Calibri"/>
              </a:rPr>
              <a:t>to</a:t>
            </a:r>
            <a:r>
              <a:rPr sz="2400" spc="-60" dirty="0">
                <a:latin typeface="Calibri"/>
                <a:cs typeface="Calibri"/>
              </a:rPr>
              <a:t> </a:t>
            </a:r>
            <a:r>
              <a:rPr sz="2400" spc="-10" dirty="0">
                <a:latin typeface="Calibri"/>
                <a:cs typeface="Calibri"/>
              </a:rPr>
              <a:t>generate</a:t>
            </a:r>
            <a:r>
              <a:rPr sz="2400" spc="-65" dirty="0">
                <a:latin typeface="Calibri"/>
                <a:cs typeface="Calibri"/>
              </a:rPr>
              <a:t> </a:t>
            </a:r>
            <a:r>
              <a:rPr sz="2400" b="1" spc="-25" dirty="0">
                <a:latin typeface="Calibri"/>
                <a:cs typeface="Calibri"/>
              </a:rPr>
              <a:t>x: </a:t>
            </a:r>
            <a:r>
              <a:rPr sz="2400" spc="-10" dirty="0">
                <a:latin typeface="Calibri"/>
                <a:cs typeface="Calibri"/>
              </a:rPr>
              <a:t>attributes,</a:t>
            </a:r>
            <a:r>
              <a:rPr sz="2400" spc="-75" dirty="0">
                <a:latin typeface="Calibri"/>
                <a:cs typeface="Calibri"/>
              </a:rPr>
              <a:t> </a:t>
            </a:r>
            <a:r>
              <a:rPr sz="2400" spc="-10" dirty="0">
                <a:latin typeface="Calibri"/>
                <a:cs typeface="Calibri"/>
              </a:rPr>
              <a:t>orientation,</a:t>
            </a:r>
            <a:r>
              <a:rPr sz="2400" spc="-80" dirty="0">
                <a:latin typeface="Calibri"/>
                <a:cs typeface="Calibri"/>
              </a:rPr>
              <a:t> </a:t>
            </a:r>
            <a:r>
              <a:rPr sz="2400" spc="-20" dirty="0">
                <a:latin typeface="Calibri"/>
                <a:cs typeface="Calibri"/>
              </a:rPr>
              <a:t>etc.</a:t>
            </a:r>
            <a:endParaRPr sz="2400" dirty="0">
              <a:latin typeface="Calibri"/>
              <a:cs typeface="Calibri"/>
            </a:endParaRPr>
          </a:p>
          <a:p>
            <a:pPr>
              <a:lnSpc>
                <a:spcPct val="100000"/>
              </a:lnSpc>
              <a:spcBef>
                <a:spcPts val="10"/>
              </a:spcBef>
              <a:buFont typeface="Arial"/>
              <a:buChar char="•"/>
            </a:pPr>
            <a:endParaRPr sz="3350" dirty="0">
              <a:latin typeface="Calibri"/>
              <a:cs typeface="Calibri"/>
            </a:endParaRPr>
          </a:p>
          <a:p>
            <a:pPr marL="246379" indent="-234315">
              <a:lnSpc>
                <a:spcPct val="100000"/>
              </a:lnSpc>
              <a:buFont typeface="Arial"/>
              <a:buChar char="•"/>
              <a:tabLst>
                <a:tab pos="246379" algn="l"/>
                <a:tab pos="247015" algn="l"/>
              </a:tabLst>
            </a:pPr>
            <a:r>
              <a:rPr sz="2400" dirty="0">
                <a:latin typeface="Calibri"/>
                <a:cs typeface="Calibri"/>
              </a:rPr>
              <a:t>Assume</a:t>
            </a:r>
            <a:r>
              <a:rPr sz="2400" spc="-40" dirty="0">
                <a:latin typeface="Calibri"/>
                <a:cs typeface="Calibri"/>
              </a:rPr>
              <a:t> </a:t>
            </a:r>
            <a:r>
              <a:rPr sz="2400" dirty="0">
                <a:latin typeface="Calibri"/>
                <a:cs typeface="Calibri"/>
              </a:rPr>
              <a:t>simple</a:t>
            </a:r>
            <a:r>
              <a:rPr sz="2400" spc="-45" dirty="0">
                <a:latin typeface="Calibri"/>
                <a:cs typeface="Calibri"/>
              </a:rPr>
              <a:t> </a:t>
            </a:r>
            <a:r>
              <a:rPr sz="2400" dirty="0">
                <a:latin typeface="Calibri"/>
                <a:cs typeface="Calibri"/>
              </a:rPr>
              <a:t>prior</a:t>
            </a:r>
            <a:r>
              <a:rPr sz="2400" spc="5" dirty="0">
                <a:latin typeface="Calibri"/>
                <a:cs typeface="Calibri"/>
              </a:rPr>
              <a:t> </a:t>
            </a:r>
            <a:r>
              <a:rPr sz="2400" dirty="0">
                <a:latin typeface="Calibri"/>
                <a:cs typeface="Calibri"/>
              </a:rPr>
              <a:t>p(z),</a:t>
            </a:r>
            <a:r>
              <a:rPr sz="2400" spc="-5" dirty="0">
                <a:latin typeface="Calibri"/>
                <a:cs typeface="Calibri"/>
              </a:rPr>
              <a:t> </a:t>
            </a:r>
            <a:r>
              <a:rPr sz="2400" spc="-20" dirty="0">
                <a:latin typeface="Calibri"/>
                <a:cs typeface="Calibri"/>
              </a:rPr>
              <a:t>e.g.</a:t>
            </a:r>
            <a:endParaRPr sz="2400" dirty="0">
              <a:latin typeface="Calibri"/>
              <a:cs typeface="Calibri"/>
            </a:endParaRPr>
          </a:p>
          <a:p>
            <a:pPr marL="22225">
              <a:lnSpc>
                <a:spcPct val="100000"/>
              </a:lnSpc>
              <a:spcBef>
                <a:spcPts val="5"/>
              </a:spcBef>
            </a:pPr>
            <a:r>
              <a:rPr sz="2400" spc="-10" dirty="0">
                <a:latin typeface="Calibri"/>
                <a:cs typeface="Calibri"/>
              </a:rPr>
              <a:t>Gaussian</a:t>
            </a:r>
            <a:endParaRPr sz="2400" dirty="0">
              <a:latin typeface="Calibri"/>
              <a:cs typeface="Calibri"/>
            </a:endParaRPr>
          </a:p>
          <a:p>
            <a:pPr>
              <a:lnSpc>
                <a:spcPct val="100000"/>
              </a:lnSpc>
            </a:pPr>
            <a:endParaRPr sz="3050" dirty="0">
              <a:latin typeface="Calibri"/>
              <a:cs typeface="Calibri"/>
            </a:endParaRPr>
          </a:p>
          <a:p>
            <a:pPr marL="22225" marR="533400" indent="-10160">
              <a:lnSpc>
                <a:spcPct val="101600"/>
              </a:lnSpc>
              <a:buFont typeface="Arial"/>
              <a:buChar char="•"/>
              <a:tabLst>
                <a:tab pos="247015" algn="l"/>
              </a:tabLst>
            </a:pPr>
            <a:r>
              <a:rPr sz="2400" spc="-10" dirty="0">
                <a:latin typeface="Calibri"/>
                <a:cs typeface="Calibri"/>
              </a:rPr>
              <a:t>Represent</a:t>
            </a:r>
            <a:r>
              <a:rPr sz="2400" spc="-85" dirty="0">
                <a:latin typeface="Calibri"/>
                <a:cs typeface="Calibri"/>
              </a:rPr>
              <a:t> </a:t>
            </a:r>
            <a:r>
              <a:rPr sz="2400" dirty="0">
                <a:latin typeface="Calibri"/>
                <a:cs typeface="Calibri"/>
              </a:rPr>
              <a:t>p(x|z)</a:t>
            </a:r>
            <a:r>
              <a:rPr sz="2400" spc="-150" dirty="0">
                <a:latin typeface="Calibri"/>
                <a:cs typeface="Calibri"/>
              </a:rPr>
              <a:t> </a:t>
            </a:r>
            <a:r>
              <a:rPr sz="2400" dirty="0">
                <a:latin typeface="Calibri"/>
                <a:cs typeface="Calibri"/>
              </a:rPr>
              <a:t>with</a:t>
            </a:r>
            <a:r>
              <a:rPr sz="2400" spc="10" dirty="0">
                <a:latin typeface="Calibri"/>
                <a:cs typeface="Calibri"/>
              </a:rPr>
              <a:t> </a:t>
            </a:r>
            <a:r>
              <a:rPr sz="2400" dirty="0">
                <a:latin typeface="Calibri"/>
                <a:cs typeface="Calibri"/>
              </a:rPr>
              <a:t>a</a:t>
            </a:r>
            <a:r>
              <a:rPr sz="2400" spc="-100" dirty="0">
                <a:latin typeface="Calibri"/>
                <a:cs typeface="Calibri"/>
              </a:rPr>
              <a:t> </a:t>
            </a:r>
            <a:r>
              <a:rPr sz="2400" spc="-10" dirty="0">
                <a:latin typeface="Calibri"/>
                <a:cs typeface="Calibri"/>
              </a:rPr>
              <a:t>neural network</a:t>
            </a:r>
            <a:r>
              <a:rPr sz="2400" spc="-130" dirty="0">
                <a:latin typeface="Calibri"/>
                <a:cs typeface="Calibri"/>
              </a:rPr>
              <a:t> </a:t>
            </a:r>
            <a:r>
              <a:rPr sz="2400" dirty="0">
                <a:latin typeface="Calibri"/>
                <a:cs typeface="Calibri"/>
              </a:rPr>
              <a:t>(Similar</a:t>
            </a:r>
            <a:r>
              <a:rPr sz="2400" spc="-15" dirty="0">
                <a:latin typeface="Calibri"/>
                <a:cs typeface="Calibri"/>
              </a:rPr>
              <a:t> </a:t>
            </a:r>
            <a:r>
              <a:rPr sz="2400" dirty="0">
                <a:latin typeface="Calibri"/>
                <a:cs typeface="Calibri"/>
              </a:rPr>
              <a:t>to</a:t>
            </a:r>
            <a:r>
              <a:rPr sz="2400" spc="-135" dirty="0">
                <a:latin typeface="Calibri"/>
                <a:cs typeface="Calibri"/>
              </a:rPr>
              <a:t> </a:t>
            </a:r>
            <a:r>
              <a:rPr sz="2400" b="1" dirty="0">
                <a:latin typeface="Calibri"/>
                <a:cs typeface="Calibri"/>
              </a:rPr>
              <a:t>decoder</a:t>
            </a:r>
            <a:r>
              <a:rPr sz="2400" b="1" spc="-40" dirty="0">
                <a:latin typeface="Calibri"/>
                <a:cs typeface="Calibri"/>
              </a:rPr>
              <a:t> </a:t>
            </a:r>
            <a:r>
              <a:rPr sz="2400" spc="-20" dirty="0">
                <a:latin typeface="Calibri"/>
                <a:cs typeface="Calibri"/>
              </a:rPr>
              <a:t>from </a:t>
            </a:r>
            <a:r>
              <a:rPr sz="2400" spc="-10" dirty="0">
                <a:latin typeface="Calibri"/>
                <a:cs typeface="Calibri"/>
              </a:rPr>
              <a:t>aut</a:t>
            </a:r>
            <a:r>
              <a:rPr lang="en-US" sz="2400" spc="-10" dirty="0">
                <a:latin typeface="Calibri"/>
                <a:cs typeface="Calibri"/>
              </a:rPr>
              <a:t>o</a:t>
            </a:r>
            <a:r>
              <a:rPr sz="2400" spc="-10" dirty="0">
                <a:latin typeface="Calibri"/>
                <a:cs typeface="Calibri"/>
              </a:rPr>
              <a:t>encoder)</a:t>
            </a:r>
            <a:endParaRPr sz="2400" dirty="0">
              <a:latin typeface="Calibri"/>
              <a:cs typeface="Calibri"/>
            </a:endParaRPr>
          </a:p>
        </p:txBody>
      </p:sp>
      <p:pic>
        <p:nvPicPr>
          <p:cNvPr id="5" name="object 5"/>
          <p:cNvPicPr/>
          <p:nvPr/>
        </p:nvPicPr>
        <p:blipFill>
          <a:blip r:embed="rId4" cstate="print"/>
          <a:stretch>
            <a:fillRect/>
          </a:stretch>
        </p:blipFill>
        <p:spPr>
          <a:xfrm>
            <a:off x="1239519" y="5872479"/>
            <a:ext cx="792480" cy="304799"/>
          </a:xfrm>
          <a:prstGeom prst="rect">
            <a:avLst/>
          </a:prstGeom>
        </p:spPr>
      </p:pic>
      <p:pic>
        <p:nvPicPr>
          <p:cNvPr id="6" name="object 6"/>
          <p:cNvPicPr/>
          <p:nvPr/>
        </p:nvPicPr>
        <p:blipFill>
          <a:blip r:embed="rId5" cstate="print"/>
          <a:stretch>
            <a:fillRect/>
          </a:stretch>
        </p:blipFill>
        <p:spPr>
          <a:xfrm>
            <a:off x="934719" y="4460240"/>
            <a:ext cx="1727200" cy="396239"/>
          </a:xfrm>
          <a:prstGeom prst="rect">
            <a:avLst/>
          </a:prstGeom>
        </p:spPr>
      </p:pic>
      <p:grpSp>
        <p:nvGrpSpPr>
          <p:cNvPr id="7" name="object 7"/>
          <p:cNvGrpSpPr/>
          <p:nvPr/>
        </p:nvGrpSpPr>
        <p:grpSpPr>
          <a:xfrm>
            <a:off x="2692400" y="3830269"/>
            <a:ext cx="2935605" cy="2316480"/>
            <a:chOff x="2692400" y="3830269"/>
            <a:chExt cx="2935605" cy="2316480"/>
          </a:xfrm>
        </p:grpSpPr>
        <p:sp>
          <p:nvSpPr>
            <p:cNvPr id="8" name="object 8"/>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9" name="object 9"/>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10" name="object 10"/>
            <p:cNvPicPr/>
            <p:nvPr/>
          </p:nvPicPr>
          <p:blipFill>
            <a:blip r:embed="rId6" cstate="print"/>
            <a:stretch>
              <a:fillRect/>
            </a:stretch>
          </p:blipFill>
          <p:spPr>
            <a:xfrm>
              <a:off x="4114800" y="5821680"/>
              <a:ext cx="233679" cy="243839"/>
            </a:xfrm>
            <a:prstGeom prst="rect">
              <a:avLst/>
            </a:prstGeom>
          </p:spPr>
        </p:pic>
        <p:sp>
          <p:nvSpPr>
            <p:cNvPr id="11" name="object 11"/>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2" name="object 12"/>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3" name="object 13"/>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4" name="object 14"/>
            <p:cNvPicPr/>
            <p:nvPr/>
          </p:nvPicPr>
          <p:blipFill>
            <a:blip r:embed="rId7" cstate="print"/>
            <a:stretch>
              <a:fillRect/>
            </a:stretch>
          </p:blipFill>
          <p:spPr>
            <a:xfrm>
              <a:off x="2956559" y="3891280"/>
              <a:ext cx="619760" cy="304800"/>
            </a:xfrm>
            <a:prstGeom prst="rect">
              <a:avLst/>
            </a:prstGeom>
          </p:spPr>
        </p:pic>
        <p:sp>
          <p:nvSpPr>
            <p:cNvPr id="15" name="object 15"/>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6" name="object 16"/>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7" name="object 17"/>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18" name="object 18"/>
            <p:cNvPicPr/>
            <p:nvPr/>
          </p:nvPicPr>
          <p:blipFill>
            <a:blip r:embed="rId8" cstate="print"/>
            <a:stretch>
              <a:fillRect/>
            </a:stretch>
          </p:blipFill>
          <p:spPr>
            <a:xfrm>
              <a:off x="4704079" y="3881120"/>
              <a:ext cx="670560" cy="386080"/>
            </a:xfrm>
            <a:prstGeom prst="rect">
              <a:avLst/>
            </a:prstGeom>
          </p:spPr>
        </p:pic>
        <p:sp>
          <p:nvSpPr>
            <p:cNvPr id="19" name="object 19"/>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20" name="object 20"/>
          <p:cNvSpPr txBox="1"/>
          <p:nvPr/>
        </p:nvSpPr>
        <p:spPr>
          <a:xfrm>
            <a:off x="741997" y="1116012"/>
            <a:ext cx="4982210" cy="4645025"/>
          </a:xfrm>
          <a:prstGeom prst="rect">
            <a:avLst/>
          </a:prstGeom>
        </p:spPr>
        <p:txBody>
          <a:bodyPr vert="horz" wrap="square" lIns="0" tIns="12700" rIns="0" bIns="0" rtlCol="0">
            <a:spAutoFit/>
          </a:bodyPr>
          <a:lstStyle/>
          <a:p>
            <a:pPr marL="464820" marR="55880">
              <a:lnSpc>
                <a:spcPct val="100000"/>
              </a:lnSpc>
              <a:spcBef>
                <a:spcPts val="100"/>
              </a:spcBef>
            </a:pPr>
            <a:r>
              <a:rPr sz="2400" dirty="0">
                <a:latin typeface="Calibri"/>
                <a:cs typeface="Calibri"/>
              </a:rPr>
              <a:t>Decoder</a:t>
            </a:r>
            <a:r>
              <a:rPr sz="2400" spc="-85" dirty="0">
                <a:latin typeface="Calibri"/>
                <a:cs typeface="Calibri"/>
              </a:rPr>
              <a:t> </a:t>
            </a:r>
            <a:r>
              <a:rPr sz="2400" dirty="0">
                <a:latin typeface="Calibri"/>
                <a:cs typeface="Calibri"/>
              </a:rPr>
              <a:t>must</a:t>
            </a:r>
            <a:r>
              <a:rPr sz="2400" spc="-45" dirty="0">
                <a:latin typeface="Calibri"/>
                <a:cs typeface="Calibri"/>
              </a:rPr>
              <a:t> </a:t>
            </a:r>
            <a:r>
              <a:rPr sz="2400" dirty="0">
                <a:latin typeface="Calibri"/>
                <a:cs typeface="Calibri"/>
              </a:rPr>
              <a:t>be</a:t>
            </a:r>
            <a:r>
              <a:rPr sz="2400" spc="-35" dirty="0">
                <a:latin typeface="Calibri"/>
                <a:cs typeface="Calibri"/>
              </a:rPr>
              <a:t> </a:t>
            </a:r>
            <a:r>
              <a:rPr sz="2400" b="1" spc="-10" dirty="0">
                <a:latin typeface="Calibri"/>
                <a:cs typeface="Calibri"/>
              </a:rPr>
              <a:t>probabilistic</a:t>
            </a:r>
            <a:r>
              <a:rPr sz="2400" spc="-10" dirty="0">
                <a:latin typeface="Calibri"/>
                <a:cs typeface="Calibri"/>
              </a:rPr>
              <a:t>: </a:t>
            </a:r>
            <a:r>
              <a:rPr sz="2400" dirty="0">
                <a:latin typeface="Calibri"/>
                <a:cs typeface="Calibri"/>
              </a:rPr>
              <a:t>Decoder</a:t>
            </a:r>
            <a:r>
              <a:rPr sz="2400" spc="-80" dirty="0">
                <a:latin typeface="Calibri"/>
                <a:cs typeface="Calibri"/>
              </a:rPr>
              <a:t> </a:t>
            </a:r>
            <a:r>
              <a:rPr sz="2400" dirty="0">
                <a:latin typeface="Calibri"/>
                <a:cs typeface="Calibri"/>
              </a:rPr>
              <a:t>inputs</a:t>
            </a:r>
            <a:r>
              <a:rPr sz="2400" spc="-30" dirty="0">
                <a:latin typeface="Calibri"/>
                <a:cs typeface="Calibri"/>
              </a:rPr>
              <a:t> </a:t>
            </a:r>
            <a:r>
              <a:rPr sz="2400" dirty="0">
                <a:latin typeface="Calibri"/>
                <a:cs typeface="Calibri"/>
              </a:rPr>
              <a:t>z,</a:t>
            </a:r>
            <a:r>
              <a:rPr sz="2400" spc="-5" dirty="0">
                <a:latin typeface="Calibri"/>
                <a:cs typeface="Calibri"/>
              </a:rPr>
              <a:t> </a:t>
            </a:r>
            <a:r>
              <a:rPr sz="2400" dirty="0">
                <a:latin typeface="Calibri"/>
                <a:cs typeface="Calibri"/>
              </a:rPr>
              <a:t>outputs</a:t>
            </a:r>
            <a:r>
              <a:rPr sz="2400" spc="-110" dirty="0">
                <a:latin typeface="Calibri"/>
                <a:cs typeface="Calibri"/>
              </a:rPr>
              <a:t> </a:t>
            </a:r>
            <a:r>
              <a:rPr sz="2400" dirty="0">
                <a:latin typeface="Calibri"/>
                <a:cs typeface="Calibri"/>
              </a:rPr>
              <a:t>mean</a:t>
            </a:r>
            <a:r>
              <a:rPr sz="2400" spc="60" dirty="0">
                <a:latin typeface="Calibri"/>
                <a:cs typeface="Calibri"/>
              </a:rPr>
              <a:t> </a:t>
            </a:r>
            <a:r>
              <a:rPr sz="2400" spc="-20" dirty="0">
                <a:latin typeface="Calibri"/>
                <a:cs typeface="Calibri"/>
              </a:rPr>
              <a:t>μ</a:t>
            </a:r>
            <a:r>
              <a:rPr sz="2400" spc="-30" baseline="-10416" dirty="0">
                <a:latin typeface="Calibri"/>
                <a:cs typeface="Calibri"/>
              </a:rPr>
              <a:t>x|z </a:t>
            </a:r>
            <a:r>
              <a:rPr sz="2400" dirty="0">
                <a:latin typeface="Calibri"/>
                <a:cs typeface="Calibri"/>
              </a:rPr>
              <a:t>and</a:t>
            </a:r>
            <a:r>
              <a:rPr sz="2400" spc="-100" dirty="0">
                <a:latin typeface="Calibri"/>
                <a:cs typeface="Calibri"/>
              </a:rPr>
              <a:t> </a:t>
            </a:r>
            <a:r>
              <a:rPr sz="2400" dirty="0">
                <a:latin typeface="Calibri"/>
                <a:cs typeface="Calibri"/>
              </a:rPr>
              <a:t>(diagonal)</a:t>
            </a:r>
            <a:r>
              <a:rPr sz="2400" spc="-75" dirty="0">
                <a:latin typeface="Calibri"/>
                <a:cs typeface="Calibri"/>
              </a:rPr>
              <a:t> </a:t>
            </a:r>
            <a:r>
              <a:rPr sz="2400" dirty="0">
                <a:latin typeface="Calibri"/>
                <a:cs typeface="Calibri"/>
              </a:rPr>
              <a:t>covariance</a:t>
            </a:r>
            <a:r>
              <a:rPr sz="2400" spc="-135"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a:p>
            <a:pPr>
              <a:lnSpc>
                <a:spcPct val="100000"/>
              </a:lnSpc>
              <a:spcBef>
                <a:spcPts val="50"/>
              </a:spcBef>
            </a:pPr>
            <a:endParaRPr sz="2400">
              <a:latin typeface="Calibri"/>
              <a:cs typeface="Calibri"/>
            </a:endParaRPr>
          </a:p>
          <a:p>
            <a:pPr marL="464820">
              <a:lnSpc>
                <a:spcPts val="2840"/>
              </a:lnSpc>
            </a:pPr>
            <a:r>
              <a:rPr sz="2400" dirty="0">
                <a:latin typeface="Calibri"/>
                <a:cs typeface="Calibri"/>
              </a:rPr>
              <a:t>Sample</a:t>
            </a:r>
            <a:r>
              <a:rPr sz="2400" spc="-75" dirty="0">
                <a:latin typeface="Calibri"/>
                <a:cs typeface="Calibri"/>
              </a:rPr>
              <a:t> </a:t>
            </a:r>
            <a:r>
              <a:rPr sz="2400" dirty="0">
                <a:latin typeface="Calibri"/>
                <a:cs typeface="Calibri"/>
              </a:rPr>
              <a:t>x</a:t>
            </a:r>
            <a:r>
              <a:rPr sz="2400" spc="-75" dirty="0">
                <a:latin typeface="Calibri"/>
                <a:cs typeface="Calibri"/>
              </a:rPr>
              <a:t> </a:t>
            </a:r>
            <a:r>
              <a:rPr sz="2400" dirty="0">
                <a:latin typeface="Calibri"/>
                <a:cs typeface="Calibri"/>
              </a:rPr>
              <a:t>from Gaussian</a:t>
            </a:r>
            <a:r>
              <a:rPr sz="2400" spc="-60" dirty="0">
                <a:latin typeface="Calibri"/>
                <a:cs typeface="Calibri"/>
              </a:rPr>
              <a:t> </a:t>
            </a:r>
            <a:r>
              <a:rPr sz="2400" dirty="0">
                <a:latin typeface="Calibri"/>
                <a:cs typeface="Calibri"/>
              </a:rPr>
              <a:t>with</a:t>
            </a:r>
            <a:r>
              <a:rPr sz="2400" spc="-55" dirty="0">
                <a:latin typeface="Calibri"/>
                <a:cs typeface="Calibri"/>
              </a:rPr>
              <a:t> </a:t>
            </a:r>
            <a:r>
              <a:rPr sz="2400" spc="-20" dirty="0">
                <a:latin typeface="Calibri"/>
                <a:cs typeface="Calibri"/>
              </a:rPr>
              <a:t>mean</a:t>
            </a:r>
            <a:endParaRPr sz="2400">
              <a:latin typeface="Calibri"/>
              <a:cs typeface="Calibri"/>
            </a:endParaRPr>
          </a:p>
          <a:p>
            <a:pPr marL="464820">
              <a:lnSpc>
                <a:spcPts val="2840"/>
              </a:lnSpc>
            </a:pPr>
            <a:r>
              <a:rPr sz="2400" dirty="0">
                <a:latin typeface="Calibri"/>
                <a:cs typeface="Calibri"/>
              </a:rPr>
              <a:t>μ</a:t>
            </a:r>
            <a:r>
              <a:rPr sz="2400" baseline="-10416" dirty="0">
                <a:latin typeface="Calibri"/>
                <a:cs typeface="Calibri"/>
              </a:rPr>
              <a:t>x|z</a:t>
            </a:r>
            <a:r>
              <a:rPr sz="2400" spc="-97" baseline="-10416" dirty="0">
                <a:latin typeface="Calibri"/>
                <a:cs typeface="Calibri"/>
              </a:rPr>
              <a:t> </a:t>
            </a:r>
            <a:r>
              <a:rPr sz="2400" dirty="0">
                <a:latin typeface="Calibri"/>
                <a:cs typeface="Calibri"/>
              </a:rPr>
              <a:t>and</a:t>
            </a:r>
            <a:r>
              <a:rPr sz="2400" spc="-60" dirty="0">
                <a:latin typeface="Calibri"/>
                <a:cs typeface="Calibri"/>
              </a:rPr>
              <a:t> </a:t>
            </a:r>
            <a:r>
              <a:rPr sz="2400" dirty="0">
                <a:latin typeface="Calibri"/>
                <a:cs typeface="Calibri"/>
              </a:rPr>
              <a:t>(diagonal)</a:t>
            </a:r>
            <a:r>
              <a:rPr sz="2400" spc="-70" dirty="0">
                <a:latin typeface="Calibri"/>
                <a:cs typeface="Calibri"/>
              </a:rPr>
              <a:t> </a:t>
            </a:r>
            <a:r>
              <a:rPr sz="2400" dirty="0">
                <a:latin typeface="Calibri"/>
                <a:cs typeface="Calibri"/>
              </a:rPr>
              <a:t>covariance</a:t>
            </a:r>
            <a:r>
              <a:rPr sz="2400" spc="-14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a:p>
            <a:pPr>
              <a:lnSpc>
                <a:spcPct val="100000"/>
              </a:lnSpc>
              <a:spcBef>
                <a:spcPts val="5"/>
              </a:spcBef>
            </a:pPr>
            <a:endParaRPr sz="1900">
              <a:latin typeface="Calibri"/>
              <a:cs typeface="Calibri"/>
            </a:endParaRPr>
          </a:p>
          <a:p>
            <a:pPr marL="38100">
              <a:lnSpc>
                <a:spcPct val="100000"/>
              </a:lnSpc>
              <a:spcBef>
                <a:spcPts val="5"/>
              </a:spcBef>
            </a:pPr>
            <a:r>
              <a:rPr sz="2400" dirty="0">
                <a:latin typeface="Calibri"/>
                <a:cs typeface="Calibri"/>
              </a:rPr>
              <a:t>Sample</a:t>
            </a:r>
            <a:r>
              <a:rPr sz="2400" spc="-65" dirty="0">
                <a:latin typeface="Calibri"/>
                <a:cs typeface="Calibri"/>
              </a:rPr>
              <a:t> </a:t>
            </a:r>
            <a:r>
              <a:rPr sz="2400" spc="-20" dirty="0">
                <a:latin typeface="Calibri"/>
                <a:cs typeface="Calibri"/>
              </a:rPr>
              <a:t>from</a:t>
            </a:r>
            <a:endParaRPr sz="2400">
              <a:latin typeface="Calibri"/>
              <a:cs typeface="Calibri"/>
            </a:endParaRPr>
          </a:p>
          <a:p>
            <a:pPr marL="38100">
              <a:lnSpc>
                <a:spcPct val="100000"/>
              </a:lnSpc>
              <a:spcBef>
                <a:spcPts val="5"/>
              </a:spcBef>
            </a:pPr>
            <a:r>
              <a:rPr sz="2400" spc="-10" dirty="0">
                <a:latin typeface="Calibri"/>
                <a:cs typeface="Calibri"/>
              </a:rPr>
              <a:t>conditional</a:t>
            </a:r>
            <a:endParaRPr sz="2400">
              <a:latin typeface="Calibri"/>
              <a:cs typeface="Calibri"/>
            </a:endParaRPr>
          </a:p>
          <a:p>
            <a:pPr>
              <a:lnSpc>
                <a:spcPct val="100000"/>
              </a:lnSpc>
            </a:pPr>
            <a:endParaRPr sz="2400">
              <a:latin typeface="Calibri"/>
              <a:cs typeface="Calibri"/>
            </a:endParaRPr>
          </a:p>
          <a:p>
            <a:pPr>
              <a:lnSpc>
                <a:spcPct val="100000"/>
              </a:lnSpc>
              <a:spcBef>
                <a:spcPts val="20"/>
              </a:spcBef>
            </a:pPr>
            <a:endParaRPr sz="1850">
              <a:latin typeface="Calibri"/>
              <a:cs typeface="Calibri"/>
            </a:endParaRPr>
          </a:p>
          <a:p>
            <a:pPr marL="160020">
              <a:lnSpc>
                <a:spcPct val="100000"/>
              </a:lnSpc>
            </a:pPr>
            <a:r>
              <a:rPr sz="2400" dirty="0">
                <a:latin typeface="Calibri"/>
                <a:cs typeface="Calibri"/>
              </a:rPr>
              <a:t>Sample</a:t>
            </a:r>
            <a:r>
              <a:rPr sz="2400" spc="-65" dirty="0">
                <a:latin typeface="Calibri"/>
                <a:cs typeface="Calibri"/>
              </a:rPr>
              <a:t> </a:t>
            </a:r>
            <a:r>
              <a:rPr sz="2400" spc="-50" dirty="0">
                <a:latin typeface="Calibri"/>
                <a:cs typeface="Calibri"/>
              </a:rPr>
              <a:t>z</a:t>
            </a:r>
            <a:endParaRPr sz="2400">
              <a:latin typeface="Calibri"/>
              <a:cs typeface="Calibri"/>
            </a:endParaRPr>
          </a:p>
          <a:p>
            <a:pPr marL="160020">
              <a:lnSpc>
                <a:spcPct val="100000"/>
              </a:lnSpc>
              <a:spcBef>
                <a:spcPts val="5"/>
              </a:spcBef>
            </a:pPr>
            <a:r>
              <a:rPr sz="2400" dirty="0">
                <a:latin typeface="Calibri"/>
                <a:cs typeface="Calibri"/>
              </a:rPr>
              <a:t>from</a:t>
            </a:r>
            <a:r>
              <a:rPr sz="2400" spc="-120" dirty="0">
                <a:latin typeface="Calibri"/>
                <a:cs typeface="Calibri"/>
              </a:rPr>
              <a:t> </a:t>
            </a:r>
            <a:r>
              <a:rPr sz="2400" spc="-20" dirty="0">
                <a:latin typeface="Calibri"/>
                <a:cs typeface="Calibri"/>
              </a:rPr>
              <a:t>prior</a:t>
            </a:r>
            <a:endParaRPr sz="2400">
              <a:latin typeface="Calibri"/>
              <a:cs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spc="-25" dirty="0"/>
              <a:t>Variational</a:t>
            </a:r>
            <a:r>
              <a:rPr sz="4000" spc="-280" dirty="0"/>
              <a:t> </a:t>
            </a:r>
            <a:r>
              <a:rPr sz="4000" spc="-10" dirty="0"/>
              <a:t>Autoencoders</a:t>
            </a:r>
            <a:endParaRPr sz="4000"/>
          </a:p>
        </p:txBody>
      </p:sp>
      <p:pic>
        <p:nvPicPr>
          <p:cNvPr id="3" name="object 3"/>
          <p:cNvPicPr/>
          <p:nvPr/>
        </p:nvPicPr>
        <p:blipFill>
          <a:blip r:embed="rId2" cstate="print"/>
          <a:stretch>
            <a:fillRect/>
          </a:stretch>
        </p:blipFill>
        <p:spPr>
          <a:xfrm>
            <a:off x="9611359" y="1432560"/>
            <a:ext cx="1361440" cy="497839"/>
          </a:xfrm>
          <a:prstGeom prst="rect">
            <a:avLst/>
          </a:prstGeom>
        </p:spPr>
      </p:pic>
      <p:sp>
        <p:nvSpPr>
          <p:cNvPr id="4" name="object 4"/>
          <p:cNvSpPr txBox="1">
            <a:spLocks noGrp="1"/>
          </p:cNvSpPr>
          <p:nvPr>
            <p:ph sz="half" idx="3"/>
          </p:nvPr>
        </p:nvSpPr>
        <p:spPr>
          <a:prstGeom prst="rect">
            <a:avLst/>
          </a:prstGeom>
        </p:spPr>
        <p:txBody>
          <a:bodyPr vert="horz" wrap="square" lIns="0" tIns="7620" rIns="0" bIns="0" rtlCol="0">
            <a:spAutoFit/>
          </a:bodyPr>
          <a:lstStyle/>
          <a:p>
            <a:pPr marL="642620" marR="92710" algn="just">
              <a:lnSpc>
                <a:spcPct val="101499"/>
              </a:lnSpc>
              <a:spcBef>
                <a:spcPts val="60"/>
              </a:spcBef>
              <a:tabLst>
                <a:tab pos="4832350" algn="l"/>
              </a:tabLst>
            </a:pPr>
            <a:r>
              <a:rPr dirty="0"/>
              <a:t>Assume</a:t>
            </a:r>
            <a:r>
              <a:rPr spc="-65" dirty="0"/>
              <a:t> </a:t>
            </a:r>
            <a:r>
              <a:rPr spc="-10" dirty="0"/>
              <a:t>training</a:t>
            </a:r>
            <a:r>
              <a:rPr spc="-80" dirty="0"/>
              <a:t> </a:t>
            </a:r>
            <a:r>
              <a:rPr spc="-20" dirty="0"/>
              <a:t>data</a:t>
            </a:r>
            <a:r>
              <a:rPr dirty="0"/>
              <a:t>	</a:t>
            </a:r>
            <a:r>
              <a:rPr spc="-25" dirty="0"/>
              <a:t>is </a:t>
            </a:r>
            <a:r>
              <a:rPr dirty="0"/>
              <a:t>generated</a:t>
            </a:r>
            <a:r>
              <a:rPr spc="25" dirty="0"/>
              <a:t> </a:t>
            </a:r>
            <a:r>
              <a:rPr dirty="0"/>
              <a:t>from</a:t>
            </a:r>
            <a:r>
              <a:rPr spc="-50" dirty="0"/>
              <a:t> </a:t>
            </a:r>
            <a:r>
              <a:rPr dirty="0"/>
              <a:t>unobserved</a:t>
            </a:r>
            <a:r>
              <a:rPr spc="-20" dirty="0"/>
              <a:t> </a:t>
            </a:r>
            <a:r>
              <a:rPr spc="-10" dirty="0"/>
              <a:t>(latent) representation</a:t>
            </a:r>
            <a:r>
              <a:rPr spc="-105" dirty="0"/>
              <a:t> </a:t>
            </a:r>
            <a:r>
              <a:rPr b="1" spc="-50" dirty="0">
                <a:latin typeface="Calibri"/>
                <a:cs typeface="Calibri"/>
              </a:rPr>
              <a:t>z</a:t>
            </a:r>
          </a:p>
          <a:p>
            <a:pPr>
              <a:lnSpc>
                <a:spcPct val="100000"/>
              </a:lnSpc>
              <a:spcBef>
                <a:spcPts val="45"/>
              </a:spcBef>
            </a:pPr>
            <a:endParaRPr sz="2000">
              <a:latin typeface="Calibri"/>
              <a:cs typeface="Calibri"/>
            </a:endParaRPr>
          </a:p>
          <a:p>
            <a:pPr marL="12700">
              <a:lnSpc>
                <a:spcPct val="100000"/>
              </a:lnSpc>
            </a:pPr>
            <a:r>
              <a:rPr dirty="0"/>
              <a:t>How</a:t>
            </a:r>
            <a:r>
              <a:rPr spc="-125" dirty="0"/>
              <a:t> </a:t>
            </a:r>
            <a:r>
              <a:rPr dirty="0"/>
              <a:t>to</a:t>
            </a:r>
            <a:r>
              <a:rPr spc="-80" dirty="0"/>
              <a:t> </a:t>
            </a:r>
            <a:r>
              <a:rPr dirty="0"/>
              <a:t>train</a:t>
            </a:r>
            <a:r>
              <a:rPr spc="10" dirty="0"/>
              <a:t> </a:t>
            </a:r>
            <a:r>
              <a:rPr dirty="0"/>
              <a:t>this</a:t>
            </a:r>
            <a:r>
              <a:rPr spc="-65" dirty="0"/>
              <a:t> </a:t>
            </a:r>
            <a:r>
              <a:rPr spc="-10" dirty="0"/>
              <a:t>model?</a:t>
            </a:r>
          </a:p>
          <a:p>
            <a:pPr>
              <a:lnSpc>
                <a:spcPct val="100000"/>
              </a:lnSpc>
              <a:spcBef>
                <a:spcPts val="15"/>
              </a:spcBef>
            </a:pPr>
            <a:endParaRPr sz="2350"/>
          </a:p>
          <a:p>
            <a:pPr marL="12700">
              <a:lnSpc>
                <a:spcPct val="100000"/>
              </a:lnSpc>
              <a:spcBef>
                <a:spcPts val="5"/>
              </a:spcBef>
            </a:pPr>
            <a:r>
              <a:rPr dirty="0"/>
              <a:t>Basic</a:t>
            </a:r>
            <a:r>
              <a:rPr spc="-110" dirty="0"/>
              <a:t> </a:t>
            </a:r>
            <a:r>
              <a:rPr dirty="0"/>
              <a:t>idea:</a:t>
            </a:r>
            <a:r>
              <a:rPr spc="-135" dirty="0"/>
              <a:t> </a:t>
            </a:r>
            <a:r>
              <a:rPr b="1" spc="-10" dirty="0">
                <a:latin typeface="Calibri"/>
                <a:cs typeface="Calibri"/>
              </a:rPr>
              <a:t>maximize</a:t>
            </a:r>
            <a:r>
              <a:rPr b="1" spc="-70" dirty="0">
                <a:latin typeface="Calibri"/>
                <a:cs typeface="Calibri"/>
              </a:rPr>
              <a:t> </a:t>
            </a:r>
            <a:r>
              <a:rPr b="1" spc="-10" dirty="0">
                <a:latin typeface="Calibri"/>
                <a:cs typeface="Calibri"/>
              </a:rPr>
              <a:t>likelihood</a:t>
            </a:r>
            <a:r>
              <a:rPr b="1" spc="65" dirty="0">
                <a:latin typeface="Calibri"/>
                <a:cs typeface="Calibri"/>
              </a:rPr>
              <a:t> </a:t>
            </a:r>
            <a:r>
              <a:rPr b="1" dirty="0">
                <a:latin typeface="Calibri"/>
                <a:cs typeface="Calibri"/>
              </a:rPr>
              <a:t>of</a:t>
            </a:r>
            <a:r>
              <a:rPr b="1" spc="-100" dirty="0">
                <a:latin typeface="Calibri"/>
                <a:cs typeface="Calibri"/>
              </a:rPr>
              <a:t> </a:t>
            </a:r>
            <a:r>
              <a:rPr b="1" spc="-20" dirty="0">
                <a:latin typeface="Calibri"/>
                <a:cs typeface="Calibri"/>
              </a:rPr>
              <a:t>data</a:t>
            </a:r>
          </a:p>
          <a:p>
            <a:pPr>
              <a:lnSpc>
                <a:spcPct val="100000"/>
              </a:lnSpc>
              <a:spcBef>
                <a:spcPts val="55"/>
              </a:spcBef>
            </a:pPr>
            <a:endParaRPr sz="2350">
              <a:latin typeface="Calibri"/>
              <a:cs typeface="Calibri"/>
            </a:endParaRPr>
          </a:p>
          <a:p>
            <a:pPr marL="12700" marR="5080">
              <a:lnSpc>
                <a:spcPct val="98700"/>
              </a:lnSpc>
              <a:spcBef>
                <a:spcPts val="5"/>
              </a:spcBef>
            </a:pPr>
            <a:r>
              <a:rPr dirty="0"/>
              <a:t>If</a:t>
            </a:r>
            <a:r>
              <a:rPr spc="-80" dirty="0"/>
              <a:t> </a:t>
            </a:r>
            <a:r>
              <a:rPr dirty="0"/>
              <a:t>we</a:t>
            </a:r>
            <a:r>
              <a:rPr spc="20" dirty="0"/>
              <a:t> </a:t>
            </a:r>
            <a:r>
              <a:rPr dirty="0"/>
              <a:t>could</a:t>
            </a:r>
            <a:r>
              <a:rPr spc="-114" dirty="0"/>
              <a:t> </a:t>
            </a:r>
            <a:r>
              <a:rPr dirty="0"/>
              <a:t>observe</a:t>
            </a:r>
            <a:r>
              <a:rPr spc="-125" dirty="0"/>
              <a:t> </a:t>
            </a:r>
            <a:r>
              <a:rPr dirty="0"/>
              <a:t>the</a:t>
            </a:r>
            <a:r>
              <a:rPr spc="15" dirty="0"/>
              <a:t> </a:t>
            </a:r>
            <a:r>
              <a:rPr dirty="0"/>
              <a:t>z</a:t>
            </a:r>
            <a:r>
              <a:rPr spc="-55" dirty="0"/>
              <a:t> </a:t>
            </a:r>
            <a:r>
              <a:rPr dirty="0"/>
              <a:t>for</a:t>
            </a:r>
            <a:r>
              <a:rPr spc="-20" dirty="0"/>
              <a:t> </a:t>
            </a:r>
            <a:r>
              <a:rPr dirty="0"/>
              <a:t>each</a:t>
            </a:r>
            <a:r>
              <a:rPr spc="30" dirty="0"/>
              <a:t> </a:t>
            </a:r>
            <a:r>
              <a:rPr dirty="0"/>
              <a:t>x,</a:t>
            </a:r>
            <a:r>
              <a:rPr spc="-25" dirty="0"/>
              <a:t> </a:t>
            </a:r>
            <a:r>
              <a:rPr spc="-20" dirty="0"/>
              <a:t>then </a:t>
            </a:r>
            <a:r>
              <a:rPr dirty="0"/>
              <a:t>could</a:t>
            </a:r>
            <a:r>
              <a:rPr spc="-150" dirty="0"/>
              <a:t> </a:t>
            </a:r>
            <a:r>
              <a:rPr dirty="0"/>
              <a:t>train</a:t>
            </a:r>
            <a:r>
              <a:rPr spc="-135" dirty="0"/>
              <a:t> </a:t>
            </a:r>
            <a:r>
              <a:rPr dirty="0"/>
              <a:t>a</a:t>
            </a:r>
            <a:r>
              <a:rPr spc="-125" dirty="0"/>
              <a:t> </a:t>
            </a:r>
            <a:r>
              <a:rPr i="1" dirty="0">
                <a:latin typeface="Calibri"/>
                <a:cs typeface="Calibri"/>
              </a:rPr>
              <a:t>conditional</a:t>
            </a:r>
            <a:r>
              <a:rPr i="1" spc="30" dirty="0">
                <a:latin typeface="Calibri"/>
                <a:cs typeface="Calibri"/>
              </a:rPr>
              <a:t> </a:t>
            </a:r>
            <a:r>
              <a:rPr i="1" dirty="0">
                <a:latin typeface="Calibri"/>
                <a:cs typeface="Calibri"/>
              </a:rPr>
              <a:t>generative</a:t>
            </a:r>
            <a:r>
              <a:rPr i="1" spc="15" dirty="0">
                <a:latin typeface="Calibri"/>
                <a:cs typeface="Calibri"/>
              </a:rPr>
              <a:t> </a:t>
            </a:r>
            <a:r>
              <a:rPr i="1" spc="-10" dirty="0">
                <a:latin typeface="Calibri"/>
                <a:cs typeface="Calibri"/>
              </a:rPr>
              <a:t>model </a:t>
            </a:r>
            <a:r>
              <a:rPr spc="-10" dirty="0"/>
              <a:t>p(x|z)</a:t>
            </a:r>
          </a:p>
        </p:txBody>
      </p:sp>
      <p:pic>
        <p:nvPicPr>
          <p:cNvPr id="5" name="object 5"/>
          <p:cNvPicPr/>
          <p:nvPr/>
        </p:nvPicPr>
        <p:blipFill>
          <a:blip r:embed="rId3" cstate="print"/>
          <a:stretch>
            <a:fillRect/>
          </a:stretch>
        </p:blipFill>
        <p:spPr>
          <a:xfrm>
            <a:off x="1239519" y="5872479"/>
            <a:ext cx="792480" cy="304799"/>
          </a:xfrm>
          <a:prstGeom prst="rect">
            <a:avLst/>
          </a:prstGeom>
        </p:spPr>
      </p:pic>
      <p:pic>
        <p:nvPicPr>
          <p:cNvPr id="6" name="object 6"/>
          <p:cNvPicPr/>
          <p:nvPr/>
        </p:nvPicPr>
        <p:blipFill>
          <a:blip r:embed="rId4" cstate="print"/>
          <a:stretch>
            <a:fillRect/>
          </a:stretch>
        </p:blipFill>
        <p:spPr>
          <a:xfrm>
            <a:off x="934719" y="4460240"/>
            <a:ext cx="1727200" cy="396239"/>
          </a:xfrm>
          <a:prstGeom prst="rect">
            <a:avLst/>
          </a:prstGeom>
        </p:spPr>
      </p:pic>
      <p:grpSp>
        <p:nvGrpSpPr>
          <p:cNvPr id="7" name="object 7"/>
          <p:cNvGrpSpPr/>
          <p:nvPr/>
        </p:nvGrpSpPr>
        <p:grpSpPr>
          <a:xfrm>
            <a:off x="2692400" y="3830269"/>
            <a:ext cx="2935605" cy="2316480"/>
            <a:chOff x="2692400" y="3830269"/>
            <a:chExt cx="2935605" cy="2316480"/>
          </a:xfrm>
        </p:grpSpPr>
        <p:sp>
          <p:nvSpPr>
            <p:cNvPr id="8" name="object 8"/>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9" name="object 9"/>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10" name="object 10"/>
            <p:cNvPicPr/>
            <p:nvPr/>
          </p:nvPicPr>
          <p:blipFill>
            <a:blip r:embed="rId5" cstate="print"/>
            <a:stretch>
              <a:fillRect/>
            </a:stretch>
          </p:blipFill>
          <p:spPr>
            <a:xfrm>
              <a:off x="4114800" y="5821680"/>
              <a:ext cx="233679" cy="243839"/>
            </a:xfrm>
            <a:prstGeom prst="rect">
              <a:avLst/>
            </a:prstGeom>
          </p:spPr>
        </p:pic>
        <p:sp>
          <p:nvSpPr>
            <p:cNvPr id="11" name="object 11"/>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2" name="object 12"/>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3" name="object 13"/>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4" name="object 14"/>
            <p:cNvPicPr/>
            <p:nvPr/>
          </p:nvPicPr>
          <p:blipFill>
            <a:blip r:embed="rId6" cstate="print"/>
            <a:stretch>
              <a:fillRect/>
            </a:stretch>
          </p:blipFill>
          <p:spPr>
            <a:xfrm>
              <a:off x="2956559" y="3891280"/>
              <a:ext cx="619760" cy="304800"/>
            </a:xfrm>
            <a:prstGeom prst="rect">
              <a:avLst/>
            </a:prstGeom>
          </p:spPr>
        </p:pic>
        <p:sp>
          <p:nvSpPr>
            <p:cNvPr id="15" name="object 15"/>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6" name="object 16"/>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7" name="object 17"/>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18" name="object 18"/>
            <p:cNvPicPr/>
            <p:nvPr/>
          </p:nvPicPr>
          <p:blipFill>
            <a:blip r:embed="rId7" cstate="print"/>
            <a:stretch>
              <a:fillRect/>
            </a:stretch>
          </p:blipFill>
          <p:spPr>
            <a:xfrm>
              <a:off x="4704079" y="3881120"/>
              <a:ext cx="670560" cy="386080"/>
            </a:xfrm>
            <a:prstGeom prst="rect">
              <a:avLst/>
            </a:prstGeom>
          </p:spPr>
        </p:pic>
        <p:sp>
          <p:nvSpPr>
            <p:cNvPr id="19" name="object 19"/>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20" name="object 20"/>
          <p:cNvSpPr txBox="1"/>
          <p:nvPr/>
        </p:nvSpPr>
        <p:spPr>
          <a:xfrm>
            <a:off x="741997" y="1116012"/>
            <a:ext cx="4982210" cy="4645025"/>
          </a:xfrm>
          <a:prstGeom prst="rect">
            <a:avLst/>
          </a:prstGeom>
        </p:spPr>
        <p:txBody>
          <a:bodyPr vert="horz" wrap="square" lIns="0" tIns="12700" rIns="0" bIns="0" rtlCol="0">
            <a:spAutoFit/>
          </a:bodyPr>
          <a:lstStyle/>
          <a:p>
            <a:pPr marL="464820" marR="55880">
              <a:lnSpc>
                <a:spcPct val="100000"/>
              </a:lnSpc>
              <a:spcBef>
                <a:spcPts val="100"/>
              </a:spcBef>
            </a:pPr>
            <a:r>
              <a:rPr sz="2400" dirty="0">
                <a:latin typeface="Calibri"/>
                <a:cs typeface="Calibri"/>
              </a:rPr>
              <a:t>Decoder</a:t>
            </a:r>
            <a:r>
              <a:rPr sz="2400" spc="-85" dirty="0">
                <a:latin typeface="Calibri"/>
                <a:cs typeface="Calibri"/>
              </a:rPr>
              <a:t> </a:t>
            </a:r>
            <a:r>
              <a:rPr sz="2400" dirty="0">
                <a:latin typeface="Calibri"/>
                <a:cs typeface="Calibri"/>
              </a:rPr>
              <a:t>must</a:t>
            </a:r>
            <a:r>
              <a:rPr sz="2400" spc="-45" dirty="0">
                <a:latin typeface="Calibri"/>
                <a:cs typeface="Calibri"/>
              </a:rPr>
              <a:t> </a:t>
            </a:r>
            <a:r>
              <a:rPr sz="2400" dirty="0">
                <a:latin typeface="Calibri"/>
                <a:cs typeface="Calibri"/>
              </a:rPr>
              <a:t>be</a:t>
            </a:r>
            <a:r>
              <a:rPr sz="2400" spc="-35" dirty="0">
                <a:latin typeface="Calibri"/>
                <a:cs typeface="Calibri"/>
              </a:rPr>
              <a:t> </a:t>
            </a:r>
            <a:r>
              <a:rPr sz="2400" b="1" spc="-10" dirty="0">
                <a:latin typeface="Calibri"/>
                <a:cs typeface="Calibri"/>
              </a:rPr>
              <a:t>probabilistic</a:t>
            </a:r>
            <a:r>
              <a:rPr sz="2400" spc="-10" dirty="0">
                <a:latin typeface="Calibri"/>
                <a:cs typeface="Calibri"/>
              </a:rPr>
              <a:t>: </a:t>
            </a:r>
            <a:r>
              <a:rPr sz="2400" dirty="0">
                <a:latin typeface="Calibri"/>
                <a:cs typeface="Calibri"/>
              </a:rPr>
              <a:t>Decoder</a:t>
            </a:r>
            <a:r>
              <a:rPr sz="2400" spc="-80" dirty="0">
                <a:latin typeface="Calibri"/>
                <a:cs typeface="Calibri"/>
              </a:rPr>
              <a:t> </a:t>
            </a:r>
            <a:r>
              <a:rPr sz="2400" dirty="0">
                <a:latin typeface="Calibri"/>
                <a:cs typeface="Calibri"/>
              </a:rPr>
              <a:t>inputs</a:t>
            </a:r>
            <a:r>
              <a:rPr sz="2400" spc="-30" dirty="0">
                <a:latin typeface="Calibri"/>
                <a:cs typeface="Calibri"/>
              </a:rPr>
              <a:t> </a:t>
            </a:r>
            <a:r>
              <a:rPr sz="2400" dirty="0">
                <a:latin typeface="Calibri"/>
                <a:cs typeface="Calibri"/>
              </a:rPr>
              <a:t>z,</a:t>
            </a:r>
            <a:r>
              <a:rPr sz="2400" spc="-5" dirty="0">
                <a:latin typeface="Calibri"/>
                <a:cs typeface="Calibri"/>
              </a:rPr>
              <a:t> </a:t>
            </a:r>
            <a:r>
              <a:rPr sz="2400" dirty="0">
                <a:latin typeface="Calibri"/>
                <a:cs typeface="Calibri"/>
              </a:rPr>
              <a:t>outputs</a:t>
            </a:r>
            <a:r>
              <a:rPr sz="2400" spc="-110" dirty="0">
                <a:latin typeface="Calibri"/>
                <a:cs typeface="Calibri"/>
              </a:rPr>
              <a:t> </a:t>
            </a:r>
            <a:r>
              <a:rPr sz="2400" dirty="0">
                <a:latin typeface="Calibri"/>
                <a:cs typeface="Calibri"/>
              </a:rPr>
              <a:t>mean</a:t>
            </a:r>
            <a:r>
              <a:rPr sz="2400" spc="60" dirty="0">
                <a:latin typeface="Calibri"/>
                <a:cs typeface="Calibri"/>
              </a:rPr>
              <a:t> </a:t>
            </a:r>
            <a:r>
              <a:rPr sz="2400" spc="-20" dirty="0">
                <a:latin typeface="Calibri"/>
                <a:cs typeface="Calibri"/>
              </a:rPr>
              <a:t>μ</a:t>
            </a:r>
            <a:r>
              <a:rPr sz="2400" spc="-30" baseline="-10416" dirty="0">
                <a:latin typeface="Calibri"/>
                <a:cs typeface="Calibri"/>
              </a:rPr>
              <a:t>x|z </a:t>
            </a:r>
            <a:r>
              <a:rPr sz="2400" dirty="0">
                <a:latin typeface="Calibri"/>
                <a:cs typeface="Calibri"/>
              </a:rPr>
              <a:t>and</a:t>
            </a:r>
            <a:r>
              <a:rPr sz="2400" spc="-100" dirty="0">
                <a:latin typeface="Calibri"/>
                <a:cs typeface="Calibri"/>
              </a:rPr>
              <a:t> </a:t>
            </a:r>
            <a:r>
              <a:rPr sz="2400" dirty="0">
                <a:latin typeface="Calibri"/>
                <a:cs typeface="Calibri"/>
              </a:rPr>
              <a:t>(diagonal)</a:t>
            </a:r>
            <a:r>
              <a:rPr sz="2400" spc="-75" dirty="0">
                <a:latin typeface="Calibri"/>
                <a:cs typeface="Calibri"/>
              </a:rPr>
              <a:t> </a:t>
            </a:r>
            <a:r>
              <a:rPr sz="2400" dirty="0">
                <a:latin typeface="Calibri"/>
                <a:cs typeface="Calibri"/>
              </a:rPr>
              <a:t>covariance</a:t>
            </a:r>
            <a:r>
              <a:rPr sz="2400" spc="-135"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a:p>
            <a:pPr>
              <a:lnSpc>
                <a:spcPct val="100000"/>
              </a:lnSpc>
              <a:spcBef>
                <a:spcPts val="50"/>
              </a:spcBef>
            </a:pPr>
            <a:endParaRPr sz="2400">
              <a:latin typeface="Calibri"/>
              <a:cs typeface="Calibri"/>
            </a:endParaRPr>
          </a:p>
          <a:p>
            <a:pPr marL="464820">
              <a:lnSpc>
                <a:spcPts val="2840"/>
              </a:lnSpc>
            </a:pPr>
            <a:r>
              <a:rPr sz="2400" dirty="0">
                <a:latin typeface="Calibri"/>
                <a:cs typeface="Calibri"/>
              </a:rPr>
              <a:t>Sample</a:t>
            </a:r>
            <a:r>
              <a:rPr sz="2400" spc="-75" dirty="0">
                <a:latin typeface="Calibri"/>
                <a:cs typeface="Calibri"/>
              </a:rPr>
              <a:t> </a:t>
            </a:r>
            <a:r>
              <a:rPr sz="2400" dirty="0">
                <a:latin typeface="Calibri"/>
                <a:cs typeface="Calibri"/>
              </a:rPr>
              <a:t>x</a:t>
            </a:r>
            <a:r>
              <a:rPr sz="2400" spc="-75" dirty="0">
                <a:latin typeface="Calibri"/>
                <a:cs typeface="Calibri"/>
              </a:rPr>
              <a:t> </a:t>
            </a:r>
            <a:r>
              <a:rPr sz="2400" dirty="0">
                <a:latin typeface="Calibri"/>
                <a:cs typeface="Calibri"/>
              </a:rPr>
              <a:t>from Gaussian</a:t>
            </a:r>
            <a:r>
              <a:rPr sz="2400" spc="-60" dirty="0">
                <a:latin typeface="Calibri"/>
                <a:cs typeface="Calibri"/>
              </a:rPr>
              <a:t> </a:t>
            </a:r>
            <a:r>
              <a:rPr sz="2400" dirty="0">
                <a:latin typeface="Calibri"/>
                <a:cs typeface="Calibri"/>
              </a:rPr>
              <a:t>with</a:t>
            </a:r>
            <a:r>
              <a:rPr sz="2400" spc="-55" dirty="0">
                <a:latin typeface="Calibri"/>
                <a:cs typeface="Calibri"/>
              </a:rPr>
              <a:t> </a:t>
            </a:r>
            <a:r>
              <a:rPr sz="2400" spc="-20" dirty="0">
                <a:latin typeface="Calibri"/>
                <a:cs typeface="Calibri"/>
              </a:rPr>
              <a:t>mean</a:t>
            </a:r>
            <a:endParaRPr sz="2400">
              <a:latin typeface="Calibri"/>
              <a:cs typeface="Calibri"/>
            </a:endParaRPr>
          </a:p>
          <a:p>
            <a:pPr marL="464820">
              <a:lnSpc>
                <a:spcPts val="2840"/>
              </a:lnSpc>
            </a:pPr>
            <a:r>
              <a:rPr sz="2400" dirty="0">
                <a:latin typeface="Calibri"/>
                <a:cs typeface="Calibri"/>
              </a:rPr>
              <a:t>μ</a:t>
            </a:r>
            <a:r>
              <a:rPr sz="2400" baseline="-10416" dirty="0">
                <a:latin typeface="Calibri"/>
                <a:cs typeface="Calibri"/>
              </a:rPr>
              <a:t>x|z</a:t>
            </a:r>
            <a:r>
              <a:rPr sz="2400" spc="-97" baseline="-10416" dirty="0">
                <a:latin typeface="Calibri"/>
                <a:cs typeface="Calibri"/>
              </a:rPr>
              <a:t> </a:t>
            </a:r>
            <a:r>
              <a:rPr sz="2400" dirty="0">
                <a:latin typeface="Calibri"/>
                <a:cs typeface="Calibri"/>
              </a:rPr>
              <a:t>and</a:t>
            </a:r>
            <a:r>
              <a:rPr sz="2400" spc="-60" dirty="0">
                <a:latin typeface="Calibri"/>
                <a:cs typeface="Calibri"/>
              </a:rPr>
              <a:t> </a:t>
            </a:r>
            <a:r>
              <a:rPr sz="2400" dirty="0">
                <a:latin typeface="Calibri"/>
                <a:cs typeface="Calibri"/>
              </a:rPr>
              <a:t>(diagonal)</a:t>
            </a:r>
            <a:r>
              <a:rPr sz="2400" spc="-70" dirty="0">
                <a:latin typeface="Calibri"/>
                <a:cs typeface="Calibri"/>
              </a:rPr>
              <a:t> </a:t>
            </a:r>
            <a:r>
              <a:rPr sz="2400" dirty="0">
                <a:latin typeface="Calibri"/>
                <a:cs typeface="Calibri"/>
              </a:rPr>
              <a:t>covariance</a:t>
            </a:r>
            <a:r>
              <a:rPr sz="2400" spc="-14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a:p>
            <a:pPr>
              <a:lnSpc>
                <a:spcPct val="100000"/>
              </a:lnSpc>
              <a:spcBef>
                <a:spcPts val="5"/>
              </a:spcBef>
            </a:pPr>
            <a:endParaRPr sz="1900">
              <a:latin typeface="Calibri"/>
              <a:cs typeface="Calibri"/>
            </a:endParaRPr>
          </a:p>
          <a:p>
            <a:pPr marL="38100">
              <a:lnSpc>
                <a:spcPct val="100000"/>
              </a:lnSpc>
              <a:spcBef>
                <a:spcPts val="5"/>
              </a:spcBef>
            </a:pPr>
            <a:r>
              <a:rPr sz="2400" dirty="0">
                <a:latin typeface="Calibri"/>
                <a:cs typeface="Calibri"/>
              </a:rPr>
              <a:t>Sample</a:t>
            </a:r>
            <a:r>
              <a:rPr sz="2400" spc="-65" dirty="0">
                <a:latin typeface="Calibri"/>
                <a:cs typeface="Calibri"/>
              </a:rPr>
              <a:t> </a:t>
            </a:r>
            <a:r>
              <a:rPr sz="2400" spc="-20" dirty="0">
                <a:latin typeface="Calibri"/>
                <a:cs typeface="Calibri"/>
              </a:rPr>
              <a:t>from</a:t>
            </a:r>
            <a:endParaRPr sz="2400">
              <a:latin typeface="Calibri"/>
              <a:cs typeface="Calibri"/>
            </a:endParaRPr>
          </a:p>
          <a:p>
            <a:pPr marL="38100">
              <a:lnSpc>
                <a:spcPct val="100000"/>
              </a:lnSpc>
              <a:spcBef>
                <a:spcPts val="5"/>
              </a:spcBef>
            </a:pPr>
            <a:r>
              <a:rPr sz="2400" spc="-10" dirty="0">
                <a:latin typeface="Calibri"/>
                <a:cs typeface="Calibri"/>
              </a:rPr>
              <a:t>conditional</a:t>
            </a:r>
            <a:endParaRPr sz="2400">
              <a:latin typeface="Calibri"/>
              <a:cs typeface="Calibri"/>
            </a:endParaRPr>
          </a:p>
          <a:p>
            <a:pPr>
              <a:lnSpc>
                <a:spcPct val="100000"/>
              </a:lnSpc>
            </a:pPr>
            <a:endParaRPr sz="2400">
              <a:latin typeface="Calibri"/>
              <a:cs typeface="Calibri"/>
            </a:endParaRPr>
          </a:p>
          <a:p>
            <a:pPr>
              <a:lnSpc>
                <a:spcPct val="100000"/>
              </a:lnSpc>
              <a:spcBef>
                <a:spcPts val="20"/>
              </a:spcBef>
            </a:pPr>
            <a:endParaRPr sz="1850">
              <a:latin typeface="Calibri"/>
              <a:cs typeface="Calibri"/>
            </a:endParaRPr>
          </a:p>
          <a:p>
            <a:pPr marL="160020">
              <a:lnSpc>
                <a:spcPct val="100000"/>
              </a:lnSpc>
            </a:pPr>
            <a:r>
              <a:rPr sz="2400" dirty="0">
                <a:latin typeface="Calibri"/>
                <a:cs typeface="Calibri"/>
              </a:rPr>
              <a:t>Sample</a:t>
            </a:r>
            <a:r>
              <a:rPr sz="2400" spc="-65" dirty="0">
                <a:latin typeface="Calibri"/>
                <a:cs typeface="Calibri"/>
              </a:rPr>
              <a:t> </a:t>
            </a:r>
            <a:r>
              <a:rPr sz="2400" spc="-50" dirty="0">
                <a:latin typeface="Calibri"/>
                <a:cs typeface="Calibri"/>
              </a:rPr>
              <a:t>z</a:t>
            </a:r>
            <a:endParaRPr sz="2400">
              <a:latin typeface="Calibri"/>
              <a:cs typeface="Calibri"/>
            </a:endParaRPr>
          </a:p>
          <a:p>
            <a:pPr marL="160020">
              <a:lnSpc>
                <a:spcPct val="100000"/>
              </a:lnSpc>
              <a:spcBef>
                <a:spcPts val="5"/>
              </a:spcBef>
            </a:pPr>
            <a:r>
              <a:rPr sz="2400" dirty="0">
                <a:latin typeface="Calibri"/>
                <a:cs typeface="Calibri"/>
              </a:rPr>
              <a:t>from</a:t>
            </a:r>
            <a:r>
              <a:rPr sz="2400" spc="-120" dirty="0">
                <a:latin typeface="Calibri"/>
                <a:cs typeface="Calibri"/>
              </a:rPr>
              <a:t> </a:t>
            </a:r>
            <a:r>
              <a:rPr sz="2400" spc="-20" dirty="0">
                <a:latin typeface="Calibri"/>
                <a:cs typeface="Calibri"/>
              </a:rPr>
              <a:t>prior</a:t>
            </a:r>
            <a:endParaRPr sz="24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spc="-25" dirty="0"/>
              <a:t>Variational</a:t>
            </a:r>
            <a:r>
              <a:rPr sz="4000" spc="-280" dirty="0"/>
              <a:t> </a:t>
            </a:r>
            <a:r>
              <a:rPr sz="4000" spc="-10" dirty="0"/>
              <a:t>Autoencoders</a:t>
            </a:r>
            <a:endParaRPr sz="4000"/>
          </a:p>
        </p:txBody>
      </p:sp>
      <p:pic>
        <p:nvPicPr>
          <p:cNvPr id="3" name="object 3"/>
          <p:cNvPicPr/>
          <p:nvPr/>
        </p:nvPicPr>
        <p:blipFill>
          <a:blip r:embed="rId2" cstate="print"/>
          <a:stretch>
            <a:fillRect/>
          </a:stretch>
        </p:blipFill>
        <p:spPr>
          <a:xfrm>
            <a:off x="9611359" y="1432560"/>
            <a:ext cx="1361440" cy="497839"/>
          </a:xfrm>
          <a:prstGeom prst="rect">
            <a:avLst/>
          </a:prstGeom>
        </p:spPr>
      </p:pic>
      <p:pic>
        <p:nvPicPr>
          <p:cNvPr id="4" name="object 4"/>
          <p:cNvPicPr/>
          <p:nvPr/>
        </p:nvPicPr>
        <p:blipFill>
          <a:blip r:embed="rId3" cstate="print"/>
          <a:stretch>
            <a:fillRect/>
          </a:stretch>
        </p:blipFill>
        <p:spPr>
          <a:xfrm>
            <a:off x="1239519" y="5872479"/>
            <a:ext cx="792480" cy="304799"/>
          </a:xfrm>
          <a:prstGeom prst="rect">
            <a:avLst/>
          </a:prstGeom>
        </p:spPr>
      </p:pic>
      <p:pic>
        <p:nvPicPr>
          <p:cNvPr id="5" name="object 5"/>
          <p:cNvPicPr/>
          <p:nvPr/>
        </p:nvPicPr>
        <p:blipFill>
          <a:blip r:embed="rId4" cstate="print"/>
          <a:stretch>
            <a:fillRect/>
          </a:stretch>
        </p:blipFill>
        <p:spPr>
          <a:xfrm>
            <a:off x="934719" y="4460240"/>
            <a:ext cx="1727200" cy="396239"/>
          </a:xfrm>
          <a:prstGeom prst="rect">
            <a:avLst/>
          </a:prstGeom>
        </p:spPr>
      </p:pic>
      <p:grpSp>
        <p:nvGrpSpPr>
          <p:cNvPr id="6" name="object 6"/>
          <p:cNvGrpSpPr/>
          <p:nvPr/>
        </p:nvGrpSpPr>
        <p:grpSpPr>
          <a:xfrm>
            <a:off x="2692400" y="3830269"/>
            <a:ext cx="2935605" cy="2316480"/>
            <a:chOff x="2692400" y="3830269"/>
            <a:chExt cx="2935605" cy="2316480"/>
          </a:xfrm>
        </p:grpSpPr>
        <p:sp>
          <p:nvSpPr>
            <p:cNvPr id="7" name="object 7"/>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8" name="object 8"/>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9" name="object 9"/>
            <p:cNvPicPr/>
            <p:nvPr/>
          </p:nvPicPr>
          <p:blipFill>
            <a:blip r:embed="rId5" cstate="print"/>
            <a:stretch>
              <a:fillRect/>
            </a:stretch>
          </p:blipFill>
          <p:spPr>
            <a:xfrm>
              <a:off x="4114800" y="5821680"/>
              <a:ext cx="233679" cy="243839"/>
            </a:xfrm>
            <a:prstGeom prst="rect">
              <a:avLst/>
            </a:prstGeom>
          </p:spPr>
        </p:pic>
        <p:sp>
          <p:nvSpPr>
            <p:cNvPr id="10" name="object 10"/>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1" name="object 11"/>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2" name="object 12"/>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2956559" y="3891280"/>
              <a:ext cx="619760" cy="304800"/>
            </a:xfrm>
            <a:prstGeom prst="rect">
              <a:avLst/>
            </a:prstGeom>
          </p:spPr>
        </p:pic>
        <p:sp>
          <p:nvSpPr>
            <p:cNvPr id="14" name="object 14"/>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5" name="object 15"/>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6" name="object 16"/>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17" name="object 17"/>
            <p:cNvPicPr/>
            <p:nvPr/>
          </p:nvPicPr>
          <p:blipFill>
            <a:blip r:embed="rId7" cstate="print"/>
            <a:stretch>
              <a:fillRect/>
            </a:stretch>
          </p:blipFill>
          <p:spPr>
            <a:xfrm>
              <a:off x="4704079" y="3881120"/>
              <a:ext cx="670560" cy="386080"/>
            </a:xfrm>
            <a:prstGeom prst="rect">
              <a:avLst/>
            </a:prstGeom>
          </p:spPr>
        </p:pic>
        <p:sp>
          <p:nvSpPr>
            <p:cNvPr id="18" name="object 18"/>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19" name="object 19"/>
          <p:cNvSpPr txBox="1">
            <a:spLocks noGrp="1"/>
          </p:cNvSpPr>
          <p:nvPr>
            <p:ph sz="half" idx="2"/>
          </p:nvPr>
        </p:nvSpPr>
        <p:spPr>
          <a:prstGeom prst="rect">
            <a:avLst/>
          </a:prstGeom>
        </p:spPr>
        <p:txBody>
          <a:bodyPr vert="horz" wrap="square" lIns="0" tIns="12700" rIns="0" bIns="0" rtlCol="0">
            <a:spAutoFit/>
          </a:bodyPr>
          <a:lstStyle/>
          <a:p>
            <a:pPr marL="474345" marR="55880">
              <a:lnSpc>
                <a:spcPct val="100000"/>
              </a:lnSpc>
              <a:spcBef>
                <a:spcPts val="100"/>
              </a:spcBef>
            </a:pPr>
            <a:r>
              <a:rPr dirty="0"/>
              <a:t>Decoder</a:t>
            </a:r>
            <a:r>
              <a:rPr spc="-65" dirty="0"/>
              <a:t> </a:t>
            </a:r>
            <a:r>
              <a:rPr dirty="0"/>
              <a:t>must</a:t>
            </a:r>
            <a:r>
              <a:rPr spc="-45" dirty="0"/>
              <a:t> </a:t>
            </a:r>
            <a:r>
              <a:rPr dirty="0"/>
              <a:t>be</a:t>
            </a:r>
            <a:r>
              <a:rPr spc="-40" dirty="0"/>
              <a:t> </a:t>
            </a:r>
            <a:r>
              <a:rPr b="1" spc="-10" dirty="0">
                <a:latin typeface="Calibri"/>
                <a:cs typeface="Calibri"/>
              </a:rPr>
              <a:t>probabilistic</a:t>
            </a:r>
            <a:r>
              <a:rPr spc="-10" dirty="0"/>
              <a:t>: </a:t>
            </a:r>
            <a:r>
              <a:rPr dirty="0"/>
              <a:t>Decoder</a:t>
            </a:r>
            <a:r>
              <a:rPr spc="-80" dirty="0"/>
              <a:t> </a:t>
            </a:r>
            <a:r>
              <a:rPr dirty="0"/>
              <a:t>inputs</a:t>
            </a:r>
            <a:r>
              <a:rPr spc="-30" dirty="0"/>
              <a:t> </a:t>
            </a:r>
            <a:r>
              <a:rPr dirty="0"/>
              <a:t>z,</a:t>
            </a:r>
            <a:r>
              <a:rPr spc="-20" dirty="0"/>
              <a:t> </a:t>
            </a:r>
            <a:r>
              <a:rPr dirty="0"/>
              <a:t>outputs</a:t>
            </a:r>
            <a:r>
              <a:rPr spc="-105" dirty="0"/>
              <a:t> </a:t>
            </a:r>
            <a:r>
              <a:rPr dirty="0"/>
              <a:t>mean</a:t>
            </a:r>
            <a:r>
              <a:rPr spc="45" dirty="0"/>
              <a:t> </a:t>
            </a:r>
            <a:r>
              <a:rPr spc="-20" dirty="0"/>
              <a:t>μ</a:t>
            </a:r>
            <a:r>
              <a:rPr sz="2400" spc="-30" baseline="-10416" dirty="0"/>
              <a:t>x|z </a:t>
            </a:r>
            <a:r>
              <a:rPr sz="2400" dirty="0"/>
              <a:t>and</a:t>
            </a:r>
            <a:r>
              <a:rPr sz="2400" spc="-40" dirty="0"/>
              <a:t> </a:t>
            </a:r>
            <a:r>
              <a:rPr sz="2400" dirty="0"/>
              <a:t>(diagonal)</a:t>
            </a:r>
            <a:r>
              <a:rPr sz="2400" spc="-70" dirty="0"/>
              <a:t> </a:t>
            </a:r>
            <a:r>
              <a:rPr sz="2400" spc="-10" dirty="0"/>
              <a:t>covariance</a:t>
            </a:r>
            <a:r>
              <a:rPr sz="2400" spc="-114" dirty="0"/>
              <a:t> </a:t>
            </a:r>
            <a:r>
              <a:rPr sz="2400" spc="-20" dirty="0"/>
              <a:t>∑</a:t>
            </a:r>
            <a:r>
              <a:rPr sz="2400" spc="-30" baseline="-10416" dirty="0"/>
              <a:t>x|z</a:t>
            </a:r>
            <a:endParaRPr sz="2400" baseline="-10416">
              <a:latin typeface="Calibri"/>
              <a:cs typeface="Calibri"/>
            </a:endParaRPr>
          </a:p>
          <a:p>
            <a:pPr>
              <a:lnSpc>
                <a:spcPct val="100000"/>
              </a:lnSpc>
              <a:spcBef>
                <a:spcPts val="50"/>
              </a:spcBef>
            </a:pPr>
            <a:endParaRPr sz="2400" baseline="-10416">
              <a:latin typeface="Calibri"/>
              <a:cs typeface="Calibri"/>
            </a:endParaRPr>
          </a:p>
          <a:p>
            <a:pPr marL="474345">
              <a:lnSpc>
                <a:spcPts val="2840"/>
              </a:lnSpc>
            </a:pPr>
            <a:r>
              <a:rPr dirty="0"/>
              <a:t>Sample</a:t>
            </a:r>
            <a:r>
              <a:rPr spc="-70" dirty="0"/>
              <a:t> </a:t>
            </a:r>
            <a:r>
              <a:rPr dirty="0"/>
              <a:t>x</a:t>
            </a:r>
            <a:r>
              <a:rPr spc="-85" dirty="0"/>
              <a:t> </a:t>
            </a:r>
            <a:r>
              <a:rPr dirty="0"/>
              <a:t>from Gaussian</a:t>
            </a:r>
            <a:r>
              <a:rPr spc="-55" dirty="0"/>
              <a:t> </a:t>
            </a:r>
            <a:r>
              <a:rPr dirty="0"/>
              <a:t>with</a:t>
            </a:r>
            <a:r>
              <a:rPr spc="-60" dirty="0"/>
              <a:t> </a:t>
            </a:r>
            <a:r>
              <a:rPr spc="-20" dirty="0"/>
              <a:t>mean</a:t>
            </a:r>
          </a:p>
          <a:p>
            <a:pPr marL="474345">
              <a:lnSpc>
                <a:spcPts val="2840"/>
              </a:lnSpc>
            </a:pPr>
            <a:r>
              <a:rPr dirty="0"/>
              <a:t>μ</a:t>
            </a:r>
            <a:r>
              <a:rPr sz="2400" baseline="-10416" dirty="0"/>
              <a:t>x|z</a:t>
            </a:r>
            <a:r>
              <a:rPr sz="2400" spc="-52" baseline="-10416" dirty="0"/>
              <a:t> </a:t>
            </a:r>
            <a:r>
              <a:rPr sz="2400" dirty="0"/>
              <a:t>and</a:t>
            </a:r>
            <a:r>
              <a:rPr sz="2400" spc="-35" dirty="0"/>
              <a:t> </a:t>
            </a:r>
            <a:r>
              <a:rPr sz="2400" dirty="0"/>
              <a:t>(diagonal)</a:t>
            </a:r>
            <a:r>
              <a:rPr sz="2400" spc="-40" dirty="0"/>
              <a:t> </a:t>
            </a:r>
            <a:r>
              <a:rPr sz="2400" spc="-10" dirty="0"/>
              <a:t>covariance</a:t>
            </a:r>
            <a:r>
              <a:rPr sz="2400" spc="-110" dirty="0"/>
              <a:t> </a:t>
            </a:r>
            <a:r>
              <a:rPr sz="2400" spc="-20" dirty="0"/>
              <a:t>∑</a:t>
            </a:r>
            <a:r>
              <a:rPr sz="2400" spc="-30" baseline="-10416" dirty="0"/>
              <a:t>x|z</a:t>
            </a:r>
            <a:endParaRPr sz="2400" baseline="-10416"/>
          </a:p>
          <a:p>
            <a:pPr>
              <a:lnSpc>
                <a:spcPct val="100000"/>
              </a:lnSpc>
              <a:spcBef>
                <a:spcPts val="55"/>
              </a:spcBef>
            </a:pPr>
            <a:endParaRPr sz="1950"/>
          </a:p>
          <a:p>
            <a:pPr marL="38100">
              <a:lnSpc>
                <a:spcPct val="100000"/>
              </a:lnSpc>
            </a:pPr>
            <a:r>
              <a:rPr dirty="0"/>
              <a:t>Sample</a:t>
            </a:r>
            <a:r>
              <a:rPr spc="-65" dirty="0"/>
              <a:t> </a:t>
            </a:r>
            <a:r>
              <a:rPr spc="-20" dirty="0"/>
              <a:t>from</a:t>
            </a:r>
          </a:p>
          <a:p>
            <a:pPr marL="38100">
              <a:lnSpc>
                <a:spcPct val="100000"/>
              </a:lnSpc>
              <a:spcBef>
                <a:spcPts val="85"/>
              </a:spcBef>
            </a:pPr>
            <a:r>
              <a:rPr spc="-10" dirty="0"/>
              <a:t>conditional</a:t>
            </a:r>
          </a:p>
          <a:p>
            <a:pPr>
              <a:lnSpc>
                <a:spcPct val="100000"/>
              </a:lnSpc>
            </a:pPr>
            <a:endParaRPr spc="-10" dirty="0"/>
          </a:p>
          <a:p>
            <a:pPr>
              <a:lnSpc>
                <a:spcPct val="100000"/>
              </a:lnSpc>
              <a:spcBef>
                <a:spcPts val="45"/>
              </a:spcBef>
            </a:pPr>
            <a:endParaRPr sz="1850"/>
          </a:p>
          <a:p>
            <a:pPr marL="161290">
              <a:lnSpc>
                <a:spcPct val="100000"/>
              </a:lnSpc>
              <a:spcBef>
                <a:spcPts val="5"/>
              </a:spcBef>
            </a:pPr>
            <a:r>
              <a:rPr dirty="0"/>
              <a:t>Sample</a:t>
            </a:r>
            <a:r>
              <a:rPr spc="-55" dirty="0"/>
              <a:t> </a:t>
            </a:r>
            <a:r>
              <a:rPr spc="-50" dirty="0"/>
              <a:t>z</a:t>
            </a:r>
          </a:p>
          <a:p>
            <a:pPr marL="161290">
              <a:lnSpc>
                <a:spcPct val="100000"/>
              </a:lnSpc>
              <a:spcBef>
                <a:spcPts val="85"/>
              </a:spcBef>
            </a:pPr>
            <a:r>
              <a:rPr dirty="0"/>
              <a:t>from</a:t>
            </a:r>
            <a:r>
              <a:rPr spc="-114" dirty="0"/>
              <a:t> </a:t>
            </a:r>
            <a:r>
              <a:rPr spc="-20" dirty="0"/>
              <a:t>prior</a:t>
            </a:r>
          </a:p>
        </p:txBody>
      </p:sp>
      <p:sp>
        <p:nvSpPr>
          <p:cNvPr id="20" name="object 20"/>
          <p:cNvSpPr/>
          <p:nvPr/>
        </p:nvSpPr>
        <p:spPr>
          <a:xfrm>
            <a:off x="6509893" y="5218048"/>
            <a:ext cx="367665" cy="282575"/>
          </a:xfrm>
          <a:custGeom>
            <a:avLst/>
            <a:gdLst/>
            <a:ahLst/>
            <a:cxnLst/>
            <a:rect l="l" t="t" r="r" b="b"/>
            <a:pathLst>
              <a:path w="367665" h="282575">
                <a:moveTo>
                  <a:pt x="277495" y="0"/>
                </a:moveTo>
                <a:lnTo>
                  <a:pt x="273557" y="11430"/>
                </a:lnTo>
                <a:lnTo>
                  <a:pt x="289865" y="18577"/>
                </a:lnTo>
                <a:lnTo>
                  <a:pt x="303910" y="28416"/>
                </a:lnTo>
                <a:lnTo>
                  <a:pt x="332434" y="73925"/>
                </a:lnTo>
                <a:lnTo>
                  <a:pt x="340729" y="115732"/>
                </a:lnTo>
                <a:lnTo>
                  <a:pt x="341756" y="139826"/>
                </a:lnTo>
                <a:lnTo>
                  <a:pt x="340729" y="164689"/>
                </a:lnTo>
                <a:lnTo>
                  <a:pt x="332434" y="207603"/>
                </a:lnTo>
                <a:lnTo>
                  <a:pt x="303958" y="253857"/>
                </a:lnTo>
                <a:lnTo>
                  <a:pt x="273938" y="270891"/>
                </a:lnTo>
                <a:lnTo>
                  <a:pt x="277495" y="282320"/>
                </a:lnTo>
                <a:lnTo>
                  <a:pt x="316039" y="264302"/>
                </a:lnTo>
                <a:lnTo>
                  <a:pt x="344297" y="233044"/>
                </a:lnTo>
                <a:lnTo>
                  <a:pt x="361727" y="191134"/>
                </a:lnTo>
                <a:lnTo>
                  <a:pt x="367537" y="141223"/>
                </a:lnTo>
                <a:lnTo>
                  <a:pt x="366085" y="115341"/>
                </a:lnTo>
                <a:lnTo>
                  <a:pt x="354464" y="69482"/>
                </a:lnTo>
                <a:lnTo>
                  <a:pt x="331394" y="32146"/>
                </a:lnTo>
                <a:lnTo>
                  <a:pt x="297969" y="7381"/>
                </a:lnTo>
                <a:lnTo>
                  <a:pt x="277495" y="0"/>
                </a:lnTo>
                <a:close/>
              </a:path>
              <a:path w="367665" h="282575">
                <a:moveTo>
                  <a:pt x="90042" y="0"/>
                </a:moveTo>
                <a:lnTo>
                  <a:pt x="51641" y="18097"/>
                </a:lnTo>
                <a:lnTo>
                  <a:pt x="23240" y="49529"/>
                </a:lnTo>
                <a:lnTo>
                  <a:pt x="5810" y="91424"/>
                </a:lnTo>
                <a:lnTo>
                  <a:pt x="0" y="141223"/>
                </a:lnTo>
                <a:lnTo>
                  <a:pt x="1452" y="167179"/>
                </a:lnTo>
                <a:lnTo>
                  <a:pt x="13073" y="213090"/>
                </a:lnTo>
                <a:lnTo>
                  <a:pt x="36125" y="250334"/>
                </a:lnTo>
                <a:lnTo>
                  <a:pt x="69514" y="274960"/>
                </a:lnTo>
                <a:lnTo>
                  <a:pt x="90042"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2" y="0"/>
                </a:lnTo>
                <a:close/>
              </a:path>
            </a:pathLst>
          </a:custGeom>
          <a:solidFill>
            <a:srgbClr val="000000"/>
          </a:solidFill>
        </p:spPr>
        <p:txBody>
          <a:bodyPr wrap="square" lIns="0" tIns="0" rIns="0" bIns="0" rtlCol="0"/>
          <a:lstStyle/>
          <a:p>
            <a:endParaRPr/>
          </a:p>
        </p:txBody>
      </p:sp>
      <p:sp>
        <p:nvSpPr>
          <p:cNvPr id="21" name="object 21"/>
          <p:cNvSpPr/>
          <p:nvPr/>
        </p:nvSpPr>
        <p:spPr>
          <a:xfrm>
            <a:off x="7891653" y="5218048"/>
            <a:ext cx="641985" cy="282575"/>
          </a:xfrm>
          <a:custGeom>
            <a:avLst/>
            <a:gdLst/>
            <a:ahLst/>
            <a:cxnLst/>
            <a:rect l="l" t="t" r="r" b="b"/>
            <a:pathLst>
              <a:path w="641984" h="282575">
                <a:moveTo>
                  <a:pt x="551815" y="0"/>
                </a:moveTo>
                <a:lnTo>
                  <a:pt x="547877" y="11430"/>
                </a:lnTo>
                <a:lnTo>
                  <a:pt x="564185" y="18577"/>
                </a:lnTo>
                <a:lnTo>
                  <a:pt x="578230" y="28416"/>
                </a:lnTo>
                <a:lnTo>
                  <a:pt x="606754" y="73925"/>
                </a:lnTo>
                <a:lnTo>
                  <a:pt x="615049" y="115732"/>
                </a:lnTo>
                <a:lnTo>
                  <a:pt x="616076" y="139826"/>
                </a:lnTo>
                <a:lnTo>
                  <a:pt x="615049" y="164689"/>
                </a:lnTo>
                <a:lnTo>
                  <a:pt x="606754" y="207603"/>
                </a:lnTo>
                <a:lnTo>
                  <a:pt x="578278" y="253857"/>
                </a:lnTo>
                <a:lnTo>
                  <a:pt x="548258" y="270891"/>
                </a:lnTo>
                <a:lnTo>
                  <a:pt x="551815" y="282320"/>
                </a:lnTo>
                <a:lnTo>
                  <a:pt x="590359" y="264302"/>
                </a:lnTo>
                <a:lnTo>
                  <a:pt x="618617" y="233044"/>
                </a:lnTo>
                <a:lnTo>
                  <a:pt x="636047" y="191134"/>
                </a:lnTo>
                <a:lnTo>
                  <a:pt x="641857" y="141223"/>
                </a:lnTo>
                <a:lnTo>
                  <a:pt x="640405" y="115341"/>
                </a:lnTo>
                <a:lnTo>
                  <a:pt x="628784" y="69482"/>
                </a:lnTo>
                <a:lnTo>
                  <a:pt x="605714" y="32146"/>
                </a:lnTo>
                <a:lnTo>
                  <a:pt x="572289" y="7381"/>
                </a:lnTo>
                <a:lnTo>
                  <a:pt x="551815" y="0"/>
                </a:lnTo>
                <a:close/>
              </a:path>
              <a:path w="641984" h="282575">
                <a:moveTo>
                  <a:pt x="90043" y="0"/>
                </a:moveTo>
                <a:lnTo>
                  <a:pt x="51641" y="18097"/>
                </a:lnTo>
                <a:lnTo>
                  <a:pt x="23241" y="49529"/>
                </a:lnTo>
                <a:lnTo>
                  <a:pt x="5810" y="91424"/>
                </a:lnTo>
                <a:lnTo>
                  <a:pt x="0" y="141223"/>
                </a:lnTo>
                <a:lnTo>
                  <a:pt x="1452" y="167179"/>
                </a:lnTo>
                <a:lnTo>
                  <a:pt x="13073" y="213090"/>
                </a:lnTo>
                <a:lnTo>
                  <a:pt x="36125" y="250334"/>
                </a:lnTo>
                <a:lnTo>
                  <a:pt x="69514" y="274960"/>
                </a:lnTo>
                <a:lnTo>
                  <a:pt x="90043"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3" y="0"/>
                </a:lnTo>
                <a:close/>
              </a:path>
            </a:pathLst>
          </a:custGeom>
          <a:solidFill>
            <a:srgbClr val="000000"/>
          </a:solidFill>
        </p:spPr>
        <p:txBody>
          <a:bodyPr wrap="square" lIns="0" tIns="0" rIns="0" bIns="0" rtlCol="0"/>
          <a:lstStyle/>
          <a:p>
            <a:endParaRPr/>
          </a:p>
        </p:txBody>
      </p:sp>
      <p:sp>
        <p:nvSpPr>
          <p:cNvPr id="22" name="object 22"/>
          <p:cNvSpPr/>
          <p:nvPr/>
        </p:nvSpPr>
        <p:spPr>
          <a:xfrm>
            <a:off x="9872853" y="5218048"/>
            <a:ext cx="621665" cy="282575"/>
          </a:xfrm>
          <a:custGeom>
            <a:avLst/>
            <a:gdLst/>
            <a:ahLst/>
            <a:cxnLst/>
            <a:rect l="l" t="t" r="r" b="b"/>
            <a:pathLst>
              <a:path w="621665" h="282575">
                <a:moveTo>
                  <a:pt x="531495" y="0"/>
                </a:moveTo>
                <a:lnTo>
                  <a:pt x="527557" y="11430"/>
                </a:lnTo>
                <a:lnTo>
                  <a:pt x="543865" y="18577"/>
                </a:lnTo>
                <a:lnTo>
                  <a:pt x="557910" y="28416"/>
                </a:lnTo>
                <a:lnTo>
                  <a:pt x="586434" y="73925"/>
                </a:lnTo>
                <a:lnTo>
                  <a:pt x="594729" y="115732"/>
                </a:lnTo>
                <a:lnTo>
                  <a:pt x="595756" y="139826"/>
                </a:lnTo>
                <a:lnTo>
                  <a:pt x="594729" y="164689"/>
                </a:lnTo>
                <a:lnTo>
                  <a:pt x="586434" y="207603"/>
                </a:lnTo>
                <a:lnTo>
                  <a:pt x="557958" y="253857"/>
                </a:lnTo>
                <a:lnTo>
                  <a:pt x="527939" y="270891"/>
                </a:lnTo>
                <a:lnTo>
                  <a:pt x="531495" y="282320"/>
                </a:lnTo>
                <a:lnTo>
                  <a:pt x="570039" y="264302"/>
                </a:lnTo>
                <a:lnTo>
                  <a:pt x="598297" y="233044"/>
                </a:lnTo>
                <a:lnTo>
                  <a:pt x="615727" y="191134"/>
                </a:lnTo>
                <a:lnTo>
                  <a:pt x="621538" y="141223"/>
                </a:lnTo>
                <a:lnTo>
                  <a:pt x="620085" y="115341"/>
                </a:lnTo>
                <a:lnTo>
                  <a:pt x="608464" y="69482"/>
                </a:lnTo>
                <a:lnTo>
                  <a:pt x="585394" y="32146"/>
                </a:lnTo>
                <a:lnTo>
                  <a:pt x="551969" y="7381"/>
                </a:lnTo>
                <a:lnTo>
                  <a:pt x="531495" y="0"/>
                </a:lnTo>
                <a:close/>
              </a:path>
              <a:path w="621665" h="282575">
                <a:moveTo>
                  <a:pt x="90043" y="0"/>
                </a:moveTo>
                <a:lnTo>
                  <a:pt x="51641" y="18097"/>
                </a:lnTo>
                <a:lnTo>
                  <a:pt x="23241" y="49529"/>
                </a:lnTo>
                <a:lnTo>
                  <a:pt x="5810" y="91424"/>
                </a:lnTo>
                <a:lnTo>
                  <a:pt x="0" y="141223"/>
                </a:lnTo>
                <a:lnTo>
                  <a:pt x="1452" y="167179"/>
                </a:lnTo>
                <a:lnTo>
                  <a:pt x="13073" y="213090"/>
                </a:lnTo>
                <a:lnTo>
                  <a:pt x="36125" y="250334"/>
                </a:lnTo>
                <a:lnTo>
                  <a:pt x="69514" y="274960"/>
                </a:lnTo>
                <a:lnTo>
                  <a:pt x="90043"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3" y="0"/>
                </a:lnTo>
                <a:close/>
              </a:path>
            </a:pathLst>
          </a:custGeom>
          <a:solidFill>
            <a:srgbClr val="000000"/>
          </a:solidFill>
        </p:spPr>
        <p:txBody>
          <a:bodyPr wrap="square" lIns="0" tIns="0" rIns="0" bIns="0" rtlCol="0"/>
          <a:lstStyle/>
          <a:p>
            <a:endParaRPr/>
          </a:p>
        </p:txBody>
      </p:sp>
      <p:sp>
        <p:nvSpPr>
          <p:cNvPr id="23" name="object 23"/>
          <p:cNvSpPr txBox="1"/>
          <p:nvPr/>
        </p:nvSpPr>
        <p:spPr>
          <a:xfrm>
            <a:off x="6086728" y="1486217"/>
            <a:ext cx="5594350" cy="4049395"/>
          </a:xfrm>
          <a:prstGeom prst="rect">
            <a:avLst/>
          </a:prstGeom>
        </p:spPr>
        <p:txBody>
          <a:bodyPr vert="horz" wrap="square" lIns="0" tIns="7620" rIns="0" bIns="0" rtlCol="0">
            <a:spAutoFit/>
          </a:bodyPr>
          <a:lstStyle/>
          <a:p>
            <a:pPr marL="800100" marR="319405">
              <a:lnSpc>
                <a:spcPct val="101499"/>
              </a:lnSpc>
              <a:spcBef>
                <a:spcPts val="60"/>
              </a:spcBef>
              <a:tabLst>
                <a:tab pos="4979670"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a:p>
            <a:pPr>
              <a:lnSpc>
                <a:spcPct val="100000"/>
              </a:lnSpc>
              <a:spcBef>
                <a:spcPts val="35"/>
              </a:spcBef>
            </a:pPr>
            <a:endParaRPr sz="2000">
              <a:latin typeface="Calibri"/>
              <a:cs typeface="Calibri"/>
            </a:endParaRPr>
          </a:p>
          <a:p>
            <a:pPr marL="167640">
              <a:lnSpc>
                <a:spcPct val="100000"/>
              </a:lnSpc>
            </a:pPr>
            <a:r>
              <a:rPr sz="2400" dirty="0">
                <a:latin typeface="Calibri"/>
                <a:cs typeface="Calibri"/>
              </a:rPr>
              <a:t>How</a:t>
            </a:r>
            <a:r>
              <a:rPr sz="2400" spc="-130" dirty="0">
                <a:latin typeface="Calibri"/>
                <a:cs typeface="Calibri"/>
              </a:rPr>
              <a:t> </a:t>
            </a:r>
            <a:r>
              <a:rPr sz="2400" dirty="0">
                <a:latin typeface="Calibri"/>
                <a:cs typeface="Calibri"/>
              </a:rPr>
              <a:t>to</a:t>
            </a:r>
            <a:r>
              <a:rPr sz="2400" spc="-85" dirty="0">
                <a:latin typeface="Calibri"/>
                <a:cs typeface="Calibri"/>
              </a:rPr>
              <a:t> </a:t>
            </a:r>
            <a:r>
              <a:rPr sz="2400" dirty="0">
                <a:latin typeface="Calibri"/>
                <a:cs typeface="Calibri"/>
              </a:rPr>
              <a:t>train</a:t>
            </a:r>
            <a:r>
              <a:rPr sz="2400" spc="5" dirty="0">
                <a:latin typeface="Calibri"/>
                <a:cs typeface="Calibri"/>
              </a:rPr>
              <a:t> </a:t>
            </a:r>
            <a:r>
              <a:rPr sz="2400" dirty="0">
                <a:latin typeface="Calibri"/>
                <a:cs typeface="Calibri"/>
              </a:rPr>
              <a:t>this</a:t>
            </a:r>
            <a:r>
              <a:rPr sz="2400" spc="-70" dirty="0">
                <a:latin typeface="Calibri"/>
                <a:cs typeface="Calibri"/>
              </a:rPr>
              <a:t> </a:t>
            </a:r>
            <a:r>
              <a:rPr sz="2400" spc="-10" dirty="0">
                <a:latin typeface="Calibri"/>
                <a:cs typeface="Calibri"/>
              </a:rPr>
              <a:t>model?</a:t>
            </a:r>
            <a:endParaRPr sz="2400">
              <a:latin typeface="Calibri"/>
              <a:cs typeface="Calibri"/>
            </a:endParaRPr>
          </a:p>
          <a:p>
            <a:pPr>
              <a:lnSpc>
                <a:spcPct val="100000"/>
              </a:lnSpc>
              <a:spcBef>
                <a:spcPts val="10"/>
              </a:spcBef>
            </a:pPr>
            <a:endParaRPr sz="2400">
              <a:latin typeface="Calibri"/>
              <a:cs typeface="Calibri"/>
            </a:endParaRPr>
          </a:p>
          <a:p>
            <a:pPr marL="167640">
              <a:lnSpc>
                <a:spcPct val="100000"/>
              </a:lnSpc>
            </a:pPr>
            <a:r>
              <a:rPr sz="2400" dirty="0">
                <a:latin typeface="Calibri"/>
                <a:cs typeface="Calibri"/>
              </a:rPr>
              <a:t>Basic</a:t>
            </a:r>
            <a:r>
              <a:rPr sz="2400" spc="-120" dirty="0">
                <a:latin typeface="Calibri"/>
                <a:cs typeface="Calibri"/>
              </a:rPr>
              <a:t> </a:t>
            </a:r>
            <a:r>
              <a:rPr sz="2400" dirty="0">
                <a:latin typeface="Calibri"/>
                <a:cs typeface="Calibri"/>
              </a:rPr>
              <a:t>idea:</a:t>
            </a:r>
            <a:r>
              <a:rPr sz="2400" spc="-125" dirty="0">
                <a:latin typeface="Calibri"/>
                <a:cs typeface="Calibri"/>
              </a:rPr>
              <a:t> </a:t>
            </a:r>
            <a:r>
              <a:rPr sz="2400" b="1" spc="-10" dirty="0">
                <a:latin typeface="Calibri"/>
                <a:cs typeface="Calibri"/>
              </a:rPr>
              <a:t>maximize</a:t>
            </a:r>
            <a:r>
              <a:rPr sz="2400" b="1" spc="-60" dirty="0">
                <a:latin typeface="Calibri"/>
                <a:cs typeface="Calibri"/>
              </a:rPr>
              <a:t> </a:t>
            </a:r>
            <a:r>
              <a:rPr sz="2400" b="1" spc="-10" dirty="0">
                <a:latin typeface="Calibri"/>
                <a:cs typeface="Calibri"/>
              </a:rPr>
              <a:t>likelihood</a:t>
            </a:r>
            <a:r>
              <a:rPr sz="2400" b="1" spc="75" dirty="0">
                <a:latin typeface="Calibri"/>
                <a:cs typeface="Calibri"/>
              </a:rPr>
              <a:t> </a:t>
            </a:r>
            <a:r>
              <a:rPr sz="2400" b="1" dirty="0">
                <a:latin typeface="Calibri"/>
                <a:cs typeface="Calibri"/>
              </a:rPr>
              <a:t>of</a:t>
            </a:r>
            <a:r>
              <a:rPr sz="2400" b="1" spc="-95" dirty="0">
                <a:latin typeface="Calibri"/>
                <a:cs typeface="Calibri"/>
              </a:rPr>
              <a:t> </a:t>
            </a:r>
            <a:r>
              <a:rPr sz="2400" b="1" spc="-20" dirty="0">
                <a:latin typeface="Calibri"/>
                <a:cs typeface="Calibri"/>
              </a:rPr>
              <a:t>data</a:t>
            </a:r>
            <a:endParaRPr sz="2400">
              <a:latin typeface="Calibri"/>
              <a:cs typeface="Calibri"/>
            </a:endParaRPr>
          </a:p>
          <a:p>
            <a:pPr>
              <a:lnSpc>
                <a:spcPct val="100000"/>
              </a:lnSpc>
              <a:spcBef>
                <a:spcPts val="5"/>
              </a:spcBef>
            </a:pPr>
            <a:endParaRPr sz="2400">
              <a:latin typeface="Calibri"/>
              <a:cs typeface="Calibri"/>
            </a:endParaRPr>
          </a:p>
          <a:p>
            <a:pPr marL="172720">
              <a:lnSpc>
                <a:spcPct val="100000"/>
              </a:lnSpc>
            </a:pPr>
            <a:r>
              <a:rPr sz="2400" dirty="0">
                <a:latin typeface="Calibri"/>
                <a:cs typeface="Calibri"/>
              </a:rPr>
              <a:t>We</a:t>
            </a:r>
            <a:r>
              <a:rPr sz="2400" spc="-70" dirty="0">
                <a:latin typeface="Calibri"/>
                <a:cs typeface="Calibri"/>
              </a:rPr>
              <a:t> </a:t>
            </a:r>
            <a:r>
              <a:rPr sz="2400" dirty="0">
                <a:latin typeface="Calibri"/>
                <a:cs typeface="Calibri"/>
              </a:rPr>
              <a:t>don’t</a:t>
            </a:r>
            <a:r>
              <a:rPr sz="2400" spc="-70" dirty="0">
                <a:latin typeface="Calibri"/>
                <a:cs typeface="Calibri"/>
              </a:rPr>
              <a:t> </a:t>
            </a:r>
            <a:r>
              <a:rPr sz="2400" dirty="0">
                <a:latin typeface="Calibri"/>
                <a:cs typeface="Calibri"/>
              </a:rPr>
              <a:t>observe</a:t>
            </a:r>
            <a:r>
              <a:rPr sz="2400" spc="-60" dirty="0">
                <a:latin typeface="Calibri"/>
                <a:cs typeface="Calibri"/>
              </a:rPr>
              <a:t> </a:t>
            </a:r>
            <a:r>
              <a:rPr sz="2400" dirty="0">
                <a:latin typeface="Calibri"/>
                <a:cs typeface="Calibri"/>
              </a:rPr>
              <a:t>z,</a:t>
            </a:r>
            <a:r>
              <a:rPr sz="2400" spc="-15" dirty="0">
                <a:latin typeface="Calibri"/>
                <a:cs typeface="Calibri"/>
              </a:rPr>
              <a:t> </a:t>
            </a:r>
            <a:r>
              <a:rPr sz="2400" dirty="0">
                <a:latin typeface="Calibri"/>
                <a:cs typeface="Calibri"/>
              </a:rPr>
              <a:t>so</a:t>
            </a:r>
            <a:r>
              <a:rPr sz="2400" spc="-130" dirty="0">
                <a:latin typeface="Calibri"/>
                <a:cs typeface="Calibri"/>
              </a:rPr>
              <a:t> </a:t>
            </a:r>
            <a:r>
              <a:rPr sz="2400" dirty="0">
                <a:latin typeface="Calibri"/>
                <a:cs typeface="Calibri"/>
              </a:rPr>
              <a:t>need</a:t>
            </a:r>
            <a:r>
              <a:rPr sz="2400" spc="-40" dirty="0">
                <a:latin typeface="Calibri"/>
                <a:cs typeface="Calibri"/>
              </a:rPr>
              <a:t> </a:t>
            </a:r>
            <a:r>
              <a:rPr sz="2400" dirty="0">
                <a:latin typeface="Calibri"/>
                <a:cs typeface="Calibri"/>
              </a:rPr>
              <a:t>to</a:t>
            </a:r>
            <a:r>
              <a:rPr sz="2400" spc="-50" dirty="0">
                <a:latin typeface="Calibri"/>
                <a:cs typeface="Calibri"/>
              </a:rPr>
              <a:t> </a:t>
            </a:r>
            <a:r>
              <a:rPr sz="2400" spc="-10" dirty="0">
                <a:latin typeface="Calibri"/>
                <a:cs typeface="Calibri"/>
              </a:rPr>
              <a:t>marginalize:</a:t>
            </a:r>
            <a:endParaRPr sz="2400">
              <a:latin typeface="Calibri"/>
              <a:cs typeface="Calibri"/>
            </a:endParaRPr>
          </a:p>
          <a:p>
            <a:pPr>
              <a:lnSpc>
                <a:spcPct val="100000"/>
              </a:lnSpc>
              <a:spcBef>
                <a:spcPts val="25"/>
              </a:spcBef>
            </a:pPr>
            <a:endParaRPr sz="2500">
              <a:latin typeface="Calibri"/>
              <a:cs typeface="Calibri"/>
            </a:endParaRPr>
          </a:p>
          <a:p>
            <a:pPr marL="76200">
              <a:lnSpc>
                <a:spcPct val="100000"/>
              </a:lnSpc>
              <a:tabLst>
                <a:tab pos="523875" algn="l"/>
                <a:tab pos="899794" algn="l"/>
                <a:tab pos="1906270" algn="l"/>
                <a:tab pos="2475865" algn="l"/>
                <a:tab pos="3889375" algn="l"/>
                <a:tab pos="4438650" algn="l"/>
              </a:tabLst>
            </a:pPr>
            <a:r>
              <a:rPr sz="2400" spc="-25" dirty="0">
                <a:latin typeface="Cambria Math"/>
                <a:cs typeface="Cambria Math"/>
              </a:rPr>
              <a:t>𝑝</a:t>
            </a:r>
            <a:r>
              <a:rPr sz="2625" spc="-37" baseline="-15873" dirty="0">
                <a:latin typeface="Cambria Math"/>
                <a:cs typeface="Cambria Math"/>
              </a:rPr>
              <a:t>𝜃</a:t>
            </a:r>
            <a:r>
              <a:rPr sz="2625" baseline="-15873" dirty="0">
                <a:latin typeface="Cambria Math"/>
                <a:cs typeface="Cambria Math"/>
              </a:rPr>
              <a:t>	</a:t>
            </a:r>
            <a:r>
              <a:rPr sz="2400" spc="-50" dirty="0">
                <a:latin typeface="Cambria Math"/>
                <a:cs typeface="Cambria Math"/>
              </a:rPr>
              <a:t>𝑥</a:t>
            </a:r>
            <a:r>
              <a:rPr sz="2400" dirty="0">
                <a:latin typeface="Cambria Math"/>
                <a:cs typeface="Cambria Math"/>
              </a:rPr>
              <a:t>	=</a:t>
            </a:r>
            <a:r>
              <a:rPr sz="2400" spc="140" dirty="0">
                <a:latin typeface="Cambria Math"/>
                <a:cs typeface="Cambria Math"/>
              </a:rPr>
              <a:t> </a:t>
            </a:r>
            <a:r>
              <a:rPr sz="2400" dirty="0">
                <a:latin typeface="Cambria Math"/>
                <a:cs typeface="Cambria Math"/>
              </a:rPr>
              <a:t>∫</a:t>
            </a:r>
            <a:r>
              <a:rPr sz="2400" spc="-20" dirty="0">
                <a:latin typeface="Cambria Math"/>
                <a:cs typeface="Cambria Math"/>
              </a:rPr>
              <a:t> </a:t>
            </a:r>
            <a:r>
              <a:rPr sz="2400" spc="-25" dirty="0">
                <a:latin typeface="Cambria Math"/>
                <a:cs typeface="Cambria Math"/>
              </a:rPr>
              <a:t>𝑝</a:t>
            </a:r>
            <a:r>
              <a:rPr sz="2625" spc="-37" baseline="-15873" dirty="0">
                <a:latin typeface="Cambria Math"/>
                <a:cs typeface="Cambria Math"/>
              </a:rPr>
              <a:t>𝜃</a:t>
            </a:r>
            <a:r>
              <a:rPr sz="2625" baseline="-15873" dirty="0">
                <a:latin typeface="Cambria Math"/>
                <a:cs typeface="Cambria Math"/>
              </a:rPr>
              <a:t>	</a:t>
            </a:r>
            <a:r>
              <a:rPr sz="2400" dirty="0">
                <a:latin typeface="Cambria Math"/>
                <a:cs typeface="Cambria Math"/>
              </a:rPr>
              <a:t>𝑥,</a:t>
            </a:r>
            <a:r>
              <a:rPr sz="2400" spc="-65" dirty="0">
                <a:latin typeface="Cambria Math"/>
                <a:cs typeface="Cambria Math"/>
              </a:rPr>
              <a:t> </a:t>
            </a:r>
            <a:r>
              <a:rPr sz="2400" spc="-50" dirty="0">
                <a:latin typeface="Cambria Math"/>
                <a:cs typeface="Cambria Math"/>
              </a:rPr>
              <a:t>𝑧</a:t>
            </a:r>
            <a:r>
              <a:rPr sz="2400" dirty="0">
                <a:latin typeface="Cambria Math"/>
                <a:cs typeface="Cambria Math"/>
              </a:rPr>
              <a:t>	𝑑𝑧</a:t>
            </a:r>
            <a:r>
              <a:rPr sz="2400" spc="155" dirty="0">
                <a:latin typeface="Cambria Math"/>
                <a:cs typeface="Cambria Math"/>
              </a:rPr>
              <a:t> </a:t>
            </a:r>
            <a:r>
              <a:rPr sz="2400" dirty="0">
                <a:latin typeface="Cambria Math"/>
                <a:cs typeface="Cambria Math"/>
              </a:rPr>
              <a:t>=</a:t>
            </a:r>
            <a:r>
              <a:rPr sz="2400" spc="150" dirty="0">
                <a:latin typeface="Cambria Math"/>
                <a:cs typeface="Cambria Math"/>
              </a:rPr>
              <a:t> </a:t>
            </a:r>
            <a:r>
              <a:rPr sz="2400" dirty="0">
                <a:latin typeface="Cambria Math"/>
                <a:cs typeface="Cambria Math"/>
              </a:rPr>
              <a:t>∫</a:t>
            </a:r>
            <a:r>
              <a:rPr sz="2400" spc="-25" dirty="0">
                <a:latin typeface="Cambria Math"/>
                <a:cs typeface="Cambria Math"/>
              </a:rPr>
              <a:t> 𝑝</a:t>
            </a:r>
            <a:r>
              <a:rPr sz="2625" spc="-37" baseline="-15873" dirty="0">
                <a:latin typeface="Cambria Math"/>
                <a:cs typeface="Cambria Math"/>
              </a:rPr>
              <a:t>𝜃</a:t>
            </a:r>
            <a:r>
              <a:rPr sz="2625" baseline="-15873" dirty="0">
                <a:latin typeface="Cambria Math"/>
                <a:cs typeface="Cambria Math"/>
              </a:rPr>
              <a:t>	</a:t>
            </a:r>
            <a:r>
              <a:rPr sz="2400" spc="-25" dirty="0">
                <a:latin typeface="Cambria Math"/>
                <a:cs typeface="Cambria Math"/>
              </a:rPr>
              <a:t>𝑥|𝑧</a:t>
            </a:r>
            <a:r>
              <a:rPr sz="2400" dirty="0">
                <a:latin typeface="Cambria Math"/>
                <a:cs typeface="Cambria Math"/>
              </a:rPr>
              <a:t>	</a:t>
            </a:r>
            <a:r>
              <a:rPr sz="2400" spc="-10" dirty="0">
                <a:latin typeface="Cambria Math"/>
                <a:cs typeface="Cambria Math"/>
              </a:rPr>
              <a:t>𝑝</a:t>
            </a:r>
            <a:r>
              <a:rPr sz="2625" spc="-15" baseline="-15873" dirty="0">
                <a:latin typeface="Cambria Math"/>
                <a:cs typeface="Cambria Math"/>
              </a:rPr>
              <a:t>𝜃</a:t>
            </a:r>
            <a:r>
              <a:rPr sz="2400" spc="-10" dirty="0">
                <a:latin typeface="Cambria Math"/>
                <a:cs typeface="Cambria Math"/>
              </a:rPr>
              <a:t>(𝑧)𝑑𝑧</a:t>
            </a:r>
            <a:endParaRPr sz="2400">
              <a:latin typeface="Cambria Math"/>
              <a:cs typeface="Cambria Math"/>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spc="-25" dirty="0"/>
              <a:t>Variational</a:t>
            </a:r>
            <a:r>
              <a:rPr sz="4000" spc="-280" dirty="0"/>
              <a:t> </a:t>
            </a:r>
            <a:r>
              <a:rPr sz="4000" spc="-10" dirty="0"/>
              <a:t>Autoencoders</a:t>
            </a:r>
            <a:endParaRPr sz="4000"/>
          </a:p>
        </p:txBody>
      </p:sp>
      <p:pic>
        <p:nvPicPr>
          <p:cNvPr id="3" name="object 3"/>
          <p:cNvPicPr/>
          <p:nvPr/>
        </p:nvPicPr>
        <p:blipFill>
          <a:blip r:embed="rId2" cstate="print"/>
          <a:stretch>
            <a:fillRect/>
          </a:stretch>
        </p:blipFill>
        <p:spPr>
          <a:xfrm>
            <a:off x="9611359" y="1432560"/>
            <a:ext cx="1361440" cy="497839"/>
          </a:xfrm>
          <a:prstGeom prst="rect">
            <a:avLst/>
          </a:prstGeom>
        </p:spPr>
      </p:pic>
      <p:pic>
        <p:nvPicPr>
          <p:cNvPr id="4" name="object 4"/>
          <p:cNvPicPr/>
          <p:nvPr/>
        </p:nvPicPr>
        <p:blipFill>
          <a:blip r:embed="rId3" cstate="print"/>
          <a:stretch>
            <a:fillRect/>
          </a:stretch>
        </p:blipFill>
        <p:spPr>
          <a:xfrm>
            <a:off x="1239519" y="5872479"/>
            <a:ext cx="792480" cy="304799"/>
          </a:xfrm>
          <a:prstGeom prst="rect">
            <a:avLst/>
          </a:prstGeom>
        </p:spPr>
      </p:pic>
      <p:pic>
        <p:nvPicPr>
          <p:cNvPr id="5" name="object 5"/>
          <p:cNvPicPr/>
          <p:nvPr/>
        </p:nvPicPr>
        <p:blipFill>
          <a:blip r:embed="rId4" cstate="print"/>
          <a:stretch>
            <a:fillRect/>
          </a:stretch>
        </p:blipFill>
        <p:spPr>
          <a:xfrm>
            <a:off x="934719" y="4460240"/>
            <a:ext cx="1727200" cy="396239"/>
          </a:xfrm>
          <a:prstGeom prst="rect">
            <a:avLst/>
          </a:prstGeom>
        </p:spPr>
      </p:pic>
      <p:grpSp>
        <p:nvGrpSpPr>
          <p:cNvPr id="6" name="object 6"/>
          <p:cNvGrpSpPr/>
          <p:nvPr/>
        </p:nvGrpSpPr>
        <p:grpSpPr>
          <a:xfrm>
            <a:off x="2692400" y="3830269"/>
            <a:ext cx="2935605" cy="2316480"/>
            <a:chOff x="2692400" y="3830269"/>
            <a:chExt cx="2935605" cy="2316480"/>
          </a:xfrm>
        </p:grpSpPr>
        <p:sp>
          <p:nvSpPr>
            <p:cNvPr id="7" name="object 7"/>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8" name="object 8"/>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9" name="object 9"/>
            <p:cNvPicPr/>
            <p:nvPr/>
          </p:nvPicPr>
          <p:blipFill>
            <a:blip r:embed="rId5" cstate="print"/>
            <a:stretch>
              <a:fillRect/>
            </a:stretch>
          </p:blipFill>
          <p:spPr>
            <a:xfrm>
              <a:off x="4114800" y="5821680"/>
              <a:ext cx="233679" cy="243839"/>
            </a:xfrm>
            <a:prstGeom prst="rect">
              <a:avLst/>
            </a:prstGeom>
          </p:spPr>
        </p:pic>
        <p:sp>
          <p:nvSpPr>
            <p:cNvPr id="10" name="object 10"/>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1" name="object 11"/>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2" name="object 12"/>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2956559" y="3891280"/>
              <a:ext cx="619760" cy="304800"/>
            </a:xfrm>
            <a:prstGeom prst="rect">
              <a:avLst/>
            </a:prstGeom>
          </p:spPr>
        </p:pic>
        <p:sp>
          <p:nvSpPr>
            <p:cNvPr id="14" name="object 14"/>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5" name="object 15"/>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6" name="object 16"/>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17" name="object 17"/>
            <p:cNvPicPr/>
            <p:nvPr/>
          </p:nvPicPr>
          <p:blipFill>
            <a:blip r:embed="rId7" cstate="print"/>
            <a:stretch>
              <a:fillRect/>
            </a:stretch>
          </p:blipFill>
          <p:spPr>
            <a:xfrm>
              <a:off x="4704079" y="3881120"/>
              <a:ext cx="670560" cy="386080"/>
            </a:xfrm>
            <a:prstGeom prst="rect">
              <a:avLst/>
            </a:prstGeom>
          </p:spPr>
        </p:pic>
        <p:sp>
          <p:nvSpPr>
            <p:cNvPr id="18" name="object 18"/>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19" name="object 19"/>
          <p:cNvSpPr txBox="1">
            <a:spLocks noGrp="1"/>
          </p:cNvSpPr>
          <p:nvPr>
            <p:ph sz="half" idx="2"/>
          </p:nvPr>
        </p:nvSpPr>
        <p:spPr>
          <a:prstGeom prst="rect">
            <a:avLst/>
          </a:prstGeom>
        </p:spPr>
        <p:txBody>
          <a:bodyPr vert="horz" wrap="square" lIns="0" tIns="12700" rIns="0" bIns="0" rtlCol="0">
            <a:spAutoFit/>
          </a:bodyPr>
          <a:lstStyle/>
          <a:p>
            <a:pPr marL="474345" marR="55880">
              <a:lnSpc>
                <a:spcPct val="100000"/>
              </a:lnSpc>
              <a:spcBef>
                <a:spcPts val="100"/>
              </a:spcBef>
            </a:pPr>
            <a:r>
              <a:rPr dirty="0"/>
              <a:t>Decoder</a:t>
            </a:r>
            <a:r>
              <a:rPr spc="-65" dirty="0"/>
              <a:t> </a:t>
            </a:r>
            <a:r>
              <a:rPr dirty="0"/>
              <a:t>must</a:t>
            </a:r>
            <a:r>
              <a:rPr spc="-45" dirty="0"/>
              <a:t> </a:t>
            </a:r>
            <a:r>
              <a:rPr dirty="0"/>
              <a:t>be</a:t>
            </a:r>
            <a:r>
              <a:rPr spc="-40" dirty="0"/>
              <a:t> </a:t>
            </a:r>
            <a:r>
              <a:rPr b="1" spc="-10" dirty="0">
                <a:latin typeface="Calibri"/>
                <a:cs typeface="Calibri"/>
              </a:rPr>
              <a:t>probabilistic</a:t>
            </a:r>
            <a:r>
              <a:rPr spc="-10" dirty="0"/>
              <a:t>: </a:t>
            </a:r>
            <a:r>
              <a:rPr dirty="0"/>
              <a:t>Decoder</a:t>
            </a:r>
            <a:r>
              <a:rPr spc="-80" dirty="0"/>
              <a:t> </a:t>
            </a:r>
            <a:r>
              <a:rPr dirty="0"/>
              <a:t>inputs</a:t>
            </a:r>
            <a:r>
              <a:rPr spc="-30" dirty="0"/>
              <a:t> </a:t>
            </a:r>
            <a:r>
              <a:rPr dirty="0"/>
              <a:t>z,</a:t>
            </a:r>
            <a:r>
              <a:rPr spc="-20" dirty="0"/>
              <a:t> </a:t>
            </a:r>
            <a:r>
              <a:rPr dirty="0"/>
              <a:t>outputs</a:t>
            </a:r>
            <a:r>
              <a:rPr spc="-105" dirty="0"/>
              <a:t> </a:t>
            </a:r>
            <a:r>
              <a:rPr dirty="0"/>
              <a:t>mean</a:t>
            </a:r>
            <a:r>
              <a:rPr spc="45" dirty="0"/>
              <a:t> </a:t>
            </a:r>
            <a:r>
              <a:rPr spc="-20" dirty="0"/>
              <a:t>μ</a:t>
            </a:r>
            <a:r>
              <a:rPr sz="2400" spc="-30" baseline="-10416" dirty="0"/>
              <a:t>x|z </a:t>
            </a:r>
            <a:r>
              <a:rPr sz="2400" dirty="0"/>
              <a:t>and</a:t>
            </a:r>
            <a:r>
              <a:rPr sz="2400" spc="-40" dirty="0"/>
              <a:t> </a:t>
            </a:r>
            <a:r>
              <a:rPr sz="2400" dirty="0"/>
              <a:t>(diagonal)</a:t>
            </a:r>
            <a:r>
              <a:rPr sz="2400" spc="-70" dirty="0"/>
              <a:t> </a:t>
            </a:r>
            <a:r>
              <a:rPr sz="2400" spc="-10" dirty="0"/>
              <a:t>covariance</a:t>
            </a:r>
            <a:r>
              <a:rPr sz="2400" spc="-114" dirty="0"/>
              <a:t> </a:t>
            </a:r>
            <a:r>
              <a:rPr sz="2400" spc="-20" dirty="0"/>
              <a:t>∑</a:t>
            </a:r>
            <a:r>
              <a:rPr sz="2400" spc="-30" baseline="-10416" dirty="0"/>
              <a:t>x|z</a:t>
            </a:r>
            <a:endParaRPr sz="2400" baseline="-10416">
              <a:latin typeface="Calibri"/>
              <a:cs typeface="Calibri"/>
            </a:endParaRPr>
          </a:p>
          <a:p>
            <a:pPr>
              <a:lnSpc>
                <a:spcPct val="100000"/>
              </a:lnSpc>
              <a:spcBef>
                <a:spcPts val="50"/>
              </a:spcBef>
            </a:pPr>
            <a:endParaRPr sz="2400" baseline="-10416">
              <a:latin typeface="Calibri"/>
              <a:cs typeface="Calibri"/>
            </a:endParaRPr>
          </a:p>
          <a:p>
            <a:pPr marL="474345">
              <a:lnSpc>
                <a:spcPts val="2840"/>
              </a:lnSpc>
            </a:pPr>
            <a:r>
              <a:rPr dirty="0"/>
              <a:t>Sample</a:t>
            </a:r>
            <a:r>
              <a:rPr spc="-70" dirty="0"/>
              <a:t> </a:t>
            </a:r>
            <a:r>
              <a:rPr dirty="0"/>
              <a:t>x</a:t>
            </a:r>
            <a:r>
              <a:rPr spc="-85" dirty="0"/>
              <a:t> </a:t>
            </a:r>
            <a:r>
              <a:rPr dirty="0"/>
              <a:t>from Gaussian</a:t>
            </a:r>
            <a:r>
              <a:rPr spc="-55" dirty="0"/>
              <a:t> </a:t>
            </a:r>
            <a:r>
              <a:rPr dirty="0"/>
              <a:t>with</a:t>
            </a:r>
            <a:r>
              <a:rPr spc="-60" dirty="0"/>
              <a:t> </a:t>
            </a:r>
            <a:r>
              <a:rPr spc="-20" dirty="0"/>
              <a:t>mean</a:t>
            </a:r>
          </a:p>
          <a:p>
            <a:pPr marL="474345">
              <a:lnSpc>
                <a:spcPts val="2840"/>
              </a:lnSpc>
            </a:pPr>
            <a:r>
              <a:rPr dirty="0"/>
              <a:t>μ</a:t>
            </a:r>
            <a:r>
              <a:rPr sz="2400" baseline="-10416" dirty="0"/>
              <a:t>x|z</a:t>
            </a:r>
            <a:r>
              <a:rPr sz="2400" spc="-52" baseline="-10416" dirty="0"/>
              <a:t> </a:t>
            </a:r>
            <a:r>
              <a:rPr sz="2400" dirty="0"/>
              <a:t>and</a:t>
            </a:r>
            <a:r>
              <a:rPr sz="2400" spc="-35" dirty="0"/>
              <a:t> </a:t>
            </a:r>
            <a:r>
              <a:rPr sz="2400" dirty="0"/>
              <a:t>(diagonal)</a:t>
            </a:r>
            <a:r>
              <a:rPr sz="2400" spc="-40" dirty="0"/>
              <a:t> </a:t>
            </a:r>
            <a:r>
              <a:rPr sz="2400" spc="-10" dirty="0"/>
              <a:t>covariance</a:t>
            </a:r>
            <a:r>
              <a:rPr sz="2400" spc="-110" dirty="0"/>
              <a:t> </a:t>
            </a:r>
            <a:r>
              <a:rPr sz="2400" spc="-20" dirty="0"/>
              <a:t>∑</a:t>
            </a:r>
            <a:r>
              <a:rPr sz="2400" spc="-30" baseline="-10416" dirty="0"/>
              <a:t>x|z</a:t>
            </a:r>
            <a:endParaRPr sz="2400" baseline="-10416"/>
          </a:p>
          <a:p>
            <a:pPr>
              <a:lnSpc>
                <a:spcPct val="100000"/>
              </a:lnSpc>
              <a:spcBef>
                <a:spcPts val="55"/>
              </a:spcBef>
            </a:pPr>
            <a:endParaRPr sz="1950"/>
          </a:p>
          <a:p>
            <a:pPr marL="38100">
              <a:lnSpc>
                <a:spcPct val="100000"/>
              </a:lnSpc>
            </a:pPr>
            <a:r>
              <a:rPr dirty="0"/>
              <a:t>Sample</a:t>
            </a:r>
            <a:r>
              <a:rPr spc="-65" dirty="0"/>
              <a:t> </a:t>
            </a:r>
            <a:r>
              <a:rPr spc="-20" dirty="0"/>
              <a:t>from</a:t>
            </a:r>
          </a:p>
          <a:p>
            <a:pPr marL="38100">
              <a:lnSpc>
                <a:spcPct val="100000"/>
              </a:lnSpc>
              <a:spcBef>
                <a:spcPts val="85"/>
              </a:spcBef>
            </a:pPr>
            <a:r>
              <a:rPr spc="-10" dirty="0"/>
              <a:t>conditional</a:t>
            </a:r>
          </a:p>
          <a:p>
            <a:pPr>
              <a:lnSpc>
                <a:spcPct val="100000"/>
              </a:lnSpc>
            </a:pPr>
            <a:endParaRPr spc="-10" dirty="0"/>
          </a:p>
          <a:p>
            <a:pPr>
              <a:lnSpc>
                <a:spcPct val="100000"/>
              </a:lnSpc>
              <a:spcBef>
                <a:spcPts val="45"/>
              </a:spcBef>
            </a:pPr>
            <a:endParaRPr sz="1850"/>
          </a:p>
          <a:p>
            <a:pPr marL="161290">
              <a:lnSpc>
                <a:spcPct val="100000"/>
              </a:lnSpc>
              <a:spcBef>
                <a:spcPts val="5"/>
              </a:spcBef>
            </a:pPr>
            <a:r>
              <a:rPr dirty="0"/>
              <a:t>Sample</a:t>
            </a:r>
            <a:r>
              <a:rPr spc="-55" dirty="0"/>
              <a:t> </a:t>
            </a:r>
            <a:r>
              <a:rPr spc="-50" dirty="0"/>
              <a:t>z</a:t>
            </a:r>
          </a:p>
          <a:p>
            <a:pPr marL="161290">
              <a:lnSpc>
                <a:spcPct val="100000"/>
              </a:lnSpc>
              <a:spcBef>
                <a:spcPts val="85"/>
              </a:spcBef>
            </a:pPr>
            <a:r>
              <a:rPr dirty="0"/>
              <a:t>from</a:t>
            </a:r>
            <a:r>
              <a:rPr spc="-114" dirty="0"/>
              <a:t> </a:t>
            </a:r>
            <a:r>
              <a:rPr spc="-20" dirty="0"/>
              <a:t>prior</a:t>
            </a:r>
          </a:p>
        </p:txBody>
      </p:sp>
      <p:sp>
        <p:nvSpPr>
          <p:cNvPr id="20" name="object 20"/>
          <p:cNvSpPr/>
          <p:nvPr/>
        </p:nvSpPr>
        <p:spPr>
          <a:xfrm>
            <a:off x="6509893" y="5218048"/>
            <a:ext cx="367665" cy="282575"/>
          </a:xfrm>
          <a:custGeom>
            <a:avLst/>
            <a:gdLst/>
            <a:ahLst/>
            <a:cxnLst/>
            <a:rect l="l" t="t" r="r" b="b"/>
            <a:pathLst>
              <a:path w="367665" h="282575">
                <a:moveTo>
                  <a:pt x="277495" y="0"/>
                </a:moveTo>
                <a:lnTo>
                  <a:pt x="273557" y="11430"/>
                </a:lnTo>
                <a:lnTo>
                  <a:pt x="289865" y="18577"/>
                </a:lnTo>
                <a:lnTo>
                  <a:pt x="303910" y="28416"/>
                </a:lnTo>
                <a:lnTo>
                  <a:pt x="332434" y="73925"/>
                </a:lnTo>
                <a:lnTo>
                  <a:pt x="340729" y="115732"/>
                </a:lnTo>
                <a:lnTo>
                  <a:pt x="341756" y="139826"/>
                </a:lnTo>
                <a:lnTo>
                  <a:pt x="340729" y="164689"/>
                </a:lnTo>
                <a:lnTo>
                  <a:pt x="332434" y="207603"/>
                </a:lnTo>
                <a:lnTo>
                  <a:pt x="303958" y="253857"/>
                </a:lnTo>
                <a:lnTo>
                  <a:pt x="273938" y="270891"/>
                </a:lnTo>
                <a:lnTo>
                  <a:pt x="277495" y="282320"/>
                </a:lnTo>
                <a:lnTo>
                  <a:pt x="316039" y="264302"/>
                </a:lnTo>
                <a:lnTo>
                  <a:pt x="344297" y="233044"/>
                </a:lnTo>
                <a:lnTo>
                  <a:pt x="361727" y="191134"/>
                </a:lnTo>
                <a:lnTo>
                  <a:pt x="367537" y="141223"/>
                </a:lnTo>
                <a:lnTo>
                  <a:pt x="366085" y="115341"/>
                </a:lnTo>
                <a:lnTo>
                  <a:pt x="354464" y="69482"/>
                </a:lnTo>
                <a:lnTo>
                  <a:pt x="331394" y="32146"/>
                </a:lnTo>
                <a:lnTo>
                  <a:pt x="297969" y="7381"/>
                </a:lnTo>
                <a:lnTo>
                  <a:pt x="277495" y="0"/>
                </a:lnTo>
                <a:close/>
              </a:path>
              <a:path w="367665" h="282575">
                <a:moveTo>
                  <a:pt x="90042" y="0"/>
                </a:moveTo>
                <a:lnTo>
                  <a:pt x="51641" y="18097"/>
                </a:lnTo>
                <a:lnTo>
                  <a:pt x="23240" y="49529"/>
                </a:lnTo>
                <a:lnTo>
                  <a:pt x="5810" y="91424"/>
                </a:lnTo>
                <a:lnTo>
                  <a:pt x="0" y="141223"/>
                </a:lnTo>
                <a:lnTo>
                  <a:pt x="1452" y="167179"/>
                </a:lnTo>
                <a:lnTo>
                  <a:pt x="13073" y="213090"/>
                </a:lnTo>
                <a:lnTo>
                  <a:pt x="36125" y="250334"/>
                </a:lnTo>
                <a:lnTo>
                  <a:pt x="69514" y="274960"/>
                </a:lnTo>
                <a:lnTo>
                  <a:pt x="90042"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2" y="0"/>
                </a:lnTo>
                <a:close/>
              </a:path>
            </a:pathLst>
          </a:custGeom>
          <a:solidFill>
            <a:srgbClr val="000000"/>
          </a:solidFill>
        </p:spPr>
        <p:txBody>
          <a:bodyPr wrap="square" lIns="0" tIns="0" rIns="0" bIns="0" rtlCol="0"/>
          <a:lstStyle/>
          <a:p>
            <a:endParaRPr/>
          </a:p>
        </p:txBody>
      </p:sp>
      <p:sp>
        <p:nvSpPr>
          <p:cNvPr id="21" name="object 21"/>
          <p:cNvSpPr/>
          <p:nvPr/>
        </p:nvSpPr>
        <p:spPr>
          <a:xfrm>
            <a:off x="7891653" y="5218048"/>
            <a:ext cx="641985" cy="282575"/>
          </a:xfrm>
          <a:custGeom>
            <a:avLst/>
            <a:gdLst/>
            <a:ahLst/>
            <a:cxnLst/>
            <a:rect l="l" t="t" r="r" b="b"/>
            <a:pathLst>
              <a:path w="641984" h="282575">
                <a:moveTo>
                  <a:pt x="551815" y="0"/>
                </a:moveTo>
                <a:lnTo>
                  <a:pt x="547877" y="11430"/>
                </a:lnTo>
                <a:lnTo>
                  <a:pt x="564185" y="18577"/>
                </a:lnTo>
                <a:lnTo>
                  <a:pt x="578230" y="28416"/>
                </a:lnTo>
                <a:lnTo>
                  <a:pt x="606754" y="73925"/>
                </a:lnTo>
                <a:lnTo>
                  <a:pt x="615049" y="115732"/>
                </a:lnTo>
                <a:lnTo>
                  <a:pt x="616076" y="139826"/>
                </a:lnTo>
                <a:lnTo>
                  <a:pt x="615049" y="164689"/>
                </a:lnTo>
                <a:lnTo>
                  <a:pt x="606754" y="207603"/>
                </a:lnTo>
                <a:lnTo>
                  <a:pt x="578278" y="253857"/>
                </a:lnTo>
                <a:lnTo>
                  <a:pt x="548258" y="270891"/>
                </a:lnTo>
                <a:lnTo>
                  <a:pt x="551815" y="282320"/>
                </a:lnTo>
                <a:lnTo>
                  <a:pt x="590359" y="264302"/>
                </a:lnTo>
                <a:lnTo>
                  <a:pt x="618617" y="233044"/>
                </a:lnTo>
                <a:lnTo>
                  <a:pt x="636047" y="191134"/>
                </a:lnTo>
                <a:lnTo>
                  <a:pt x="641857" y="141223"/>
                </a:lnTo>
                <a:lnTo>
                  <a:pt x="640405" y="115341"/>
                </a:lnTo>
                <a:lnTo>
                  <a:pt x="628784" y="69482"/>
                </a:lnTo>
                <a:lnTo>
                  <a:pt x="605714" y="32146"/>
                </a:lnTo>
                <a:lnTo>
                  <a:pt x="572289" y="7381"/>
                </a:lnTo>
                <a:lnTo>
                  <a:pt x="551815" y="0"/>
                </a:lnTo>
                <a:close/>
              </a:path>
              <a:path w="641984" h="282575">
                <a:moveTo>
                  <a:pt x="90043" y="0"/>
                </a:moveTo>
                <a:lnTo>
                  <a:pt x="51641" y="18097"/>
                </a:lnTo>
                <a:lnTo>
                  <a:pt x="23241" y="49529"/>
                </a:lnTo>
                <a:lnTo>
                  <a:pt x="5810" y="91424"/>
                </a:lnTo>
                <a:lnTo>
                  <a:pt x="0" y="141223"/>
                </a:lnTo>
                <a:lnTo>
                  <a:pt x="1452" y="167179"/>
                </a:lnTo>
                <a:lnTo>
                  <a:pt x="13073" y="213090"/>
                </a:lnTo>
                <a:lnTo>
                  <a:pt x="36125" y="250334"/>
                </a:lnTo>
                <a:lnTo>
                  <a:pt x="69514" y="274960"/>
                </a:lnTo>
                <a:lnTo>
                  <a:pt x="90043"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3" y="0"/>
                </a:lnTo>
                <a:close/>
              </a:path>
            </a:pathLst>
          </a:custGeom>
          <a:solidFill>
            <a:srgbClr val="000000"/>
          </a:solidFill>
        </p:spPr>
        <p:txBody>
          <a:bodyPr wrap="square" lIns="0" tIns="0" rIns="0" bIns="0" rtlCol="0"/>
          <a:lstStyle/>
          <a:p>
            <a:endParaRPr/>
          </a:p>
        </p:txBody>
      </p:sp>
      <p:sp>
        <p:nvSpPr>
          <p:cNvPr id="22" name="object 22"/>
          <p:cNvSpPr/>
          <p:nvPr/>
        </p:nvSpPr>
        <p:spPr>
          <a:xfrm>
            <a:off x="9872853" y="5218048"/>
            <a:ext cx="621665" cy="282575"/>
          </a:xfrm>
          <a:custGeom>
            <a:avLst/>
            <a:gdLst/>
            <a:ahLst/>
            <a:cxnLst/>
            <a:rect l="l" t="t" r="r" b="b"/>
            <a:pathLst>
              <a:path w="621665" h="282575">
                <a:moveTo>
                  <a:pt x="531495" y="0"/>
                </a:moveTo>
                <a:lnTo>
                  <a:pt x="527557" y="11430"/>
                </a:lnTo>
                <a:lnTo>
                  <a:pt x="543865" y="18577"/>
                </a:lnTo>
                <a:lnTo>
                  <a:pt x="557910" y="28416"/>
                </a:lnTo>
                <a:lnTo>
                  <a:pt x="586434" y="73925"/>
                </a:lnTo>
                <a:lnTo>
                  <a:pt x="594729" y="115732"/>
                </a:lnTo>
                <a:lnTo>
                  <a:pt x="595756" y="139826"/>
                </a:lnTo>
                <a:lnTo>
                  <a:pt x="594729" y="164689"/>
                </a:lnTo>
                <a:lnTo>
                  <a:pt x="586434" y="207603"/>
                </a:lnTo>
                <a:lnTo>
                  <a:pt x="557958" y="253857"/>
                </a:lnTo>
                <a:lnTo>
                  <a:pt x="527939" y="270891"/>
                </a:lnTo>
                <a:lnTo>
                  <a:pt x="531495" y="282320"/>
                </a:lnTo>
                <a:lnTo>
                  <a:pt x="570039" y="264302"/>
                </a:lnTo>
                <a:lnTo>
                  <a:pt x="598297" y="233044"/>
                </a:lnTo>
                <a:lnTo>
                  <a:pt x="615727" y="191134"/>
                </a:lnTo>
                <a:lnTo>
                  <a:pt x="621538" y="141223"/>
                </a:lnTo>
                <a:lnTo>
                  <a:pt x="620085" y="115341"/>
                </a:lnTo>
                <a:lnTo>
                  <a:pt x="608464" y="69482"/>
                </a:lnTo>
                <a:lnTo>
                  <a:pt x="585394" y="32146"/>
                </a:lnTo>
                <a:lnTo>
                  <a:pt x="551969" y="7381"/>
                </a:lnTo>
                <a:lnTo>
                  <a:pt x="531495" y="0"/>
                </a:lnTo>
                <a:close/>
              </a:path>
              <a:path w="621665" h="282575">
                <a:moveTo>
                  <a:pt x="90043" y="0"/>
                </a:moveTo>
                <a:lnTo>
                  <a:pt x="51641" y="18097"/>
                </a:lnTo>
                <a:lnTo>
                  <a:pt x="23241" y="49529"/>
                </a:lnTo>
                <a:lnTo>
                  <a:pt x="5810" y="91424"/>
                </a:lnTo>
                <a:lnTo>
                  <a:pt x="0" y="141223"/>
                </a:lnTo>
                <a:lnTo>
                  <a:pt x="1452" y="167179"/>
                </a:lnTo>
                <a:lnTo>
                  <a:pt x="13073" y="213090"/>
                </a:lnTo>
                <a:lnTo>
                  <a:pt x="36125" y="250334"/>
                </a:lnTo>
                <a:lnTo>
                  <a:pt x="69514" y="274960"/>
                </a:lnTo>
                <a:lnTo>
                  <a:pt x="90043"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3" y="0"/>
                </a:lnTo>
                <a:close/>
              </a:path>
            </a:pathLst>
          </a:custGeom>
          <a:solidFill>
            <a:srgbClr val="000000"/>
          </a:solidFill>
        </p:spPr>
        <p:txBody>
          <a:bodyPr wrap="square" lIns="0" tIns="0" rIns="0" bIns="0" rtlCol="0"/>
          <a:lstStyle/>
          <a:p>
            <a:endParaRPr/>
          </a:p>
        </p:txBody>
      </p:sp>
      <p:sp>
        <p:nvSpPr>
          <p:cNvPr id="23" name="object 23"/>
          <p:cNvSpPr txBox="1"/>
          <p:nvPr/>
        </p:nvSpPr>
        <p:spPr>
          <a:xfrm>
            <a:off x="6074028" y="1486217"/>
            <a:ext cx="5834380" cy="4715510"/>
          </a:xfrm>
          <a:prstGeom prst="rect">
            <a:avLst/>
          </a:prstGeom>
        </p:spPr>
        <p:txBody>
          <a:bodyPr vert="horz" wrap="square" lIns="0" tIns="7620" rIns="0" bIns="0" rtlCol="0">
            <a:spAutoFit/>
          </a:bodyPr>
          <a:lstStyle/>
          <a:p>
            <a:pPr marL="812800" marR="546100">
              <a:lnSpc>
                <a:spcPct val="101499"/>
              </a:lnSpc>
              <a:spcBef>
                <a:spcPts val="60"/>
              </a:spcBef>
              <a:tabLst>
                <a:tab pos="4992370"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a:p>
            <a:pPr>
              <a:lnSpc>
                <a:spcPct val="100000"/>
              </a:lnSpc>
              <a:spcBef>
                <a:spcPts val="35"/>
              </a:spcBef>
            </a:pPr>
            <a:endParaRPr sz="2000">
              <a:latin typeface="Calibri"/>
              <a:cs typeface="Calibri"/>
            </a:endParaRPr>
          </a:p>
          <a:p>
            <a:pPr marL="180340">
              <a:lnSpc>
                <a:spcPct val="100000"/>
              </a:lnSpc>
            </a:pPr>
            <a:r>
              <a:rPr sz="2400" dirty="0">
                <a:latin typeface="Calibri"/>
                <a:cs typeface="Calibri"/>
              </a:rPr>
              <a:t>How</a:t>
            </a:r>
            <a:r>
              <a:rPr sz="2400" spc="-130" dirty="0">
                <a:latin typeface="Calibri"/>
                <a:cs typeface="Calibri"/>
              </a:rPr>
              <a:t> </a:t>
            </a:r>
            <a:r>
              <a:rPr sz="2400" dirty="0">
                <a:latin typeface="Calibri"/>
                <a:cs typeface="Calibri"/>
              </a:rPr>
              <a:t>to</a:t>
            </a:r>
            <a:r>
              <a:rPr sz="2400" spc="-85" dirty="0">
                <a:latin typeface="Calibri"/>
                <a:cs typeface="Calibri"/>
              </a:rPr>
              <a:t> </a:t>
            </a:r>
            <a:r>
              <a:rPr sz="2400" dirty="0">
                <a:latin typeface="Calibri"/>
                <a:cs typeface="Calibri"/>
              </a:rPr>
              <a:t>train</a:t>
            </a:r>
            <a:r>
              <a:rPr sz="2400" spc="5" dirty="0">
                <a:latin typeface="Calibri"/>
                <a:cs typeface="Calibri"/>
              </a:rPr>
              <a:t> </a:t>
            </a:r>
            <a:r>
              <a:rPr sz="2400" dirty="0">
                <a:latin typeface="Calibri"/>
                <a:cs typeface="Calibri"/>
              </a:rPr>
              <a:t>this</a:t>
            </a:r>
            <a:r>
              <a:rPr sz="2400" spc="-70" dirty="0">
                <a:latin typeface="Calibri"/>
                <a:cs typeface="Calibri"/>
              </a:rPr>
              <a:t> </a:t>
            </a:r>
            <a:r>
              <a:rPr sz="2400" spc="-10" dirty="0">
                <a:latin typeface="Calibri"/>
                <a:cs typeface="Calibri"/>
              </a:rPr>
              <a:t>model?</a:t>
            </a:r>
            <a:endParaRPr sz="2400">
              <a:latin typeface="Calibri"/>
              <a:cs typeface="Calibri"/>
            </a:endParaRPr>
          </a:p>
          <a:p>
            <a:pPr>
              <a:lnSpc>
                <a:spcPct val="100000"/>
              </a:lnSpc>
              <a:spcBef>
                <a:spcPts val="10"/>
              </a:spcBef>
            </a:pPr>
            <a:endParaRPr sz="2400">
              <a:latin typeface="Calibri"/>
              <a:cs typeface="Calibri"/>
            </a:endParaRPr>
          </a:p>
          <a:p>
            <a:pPr marL="180340">
              <a:lnSpc>
                <a:spcPct val="100000"/>
              </a:lnSpc>
            </a:pPr>
            <a:r>
              <a:rPr sz="2400" dirty="0">
                <a:latin typeface="Calibri"/>
                <a:cs typeface="Calibri"/>
              </a:rPr>
              <a:t>Basic</a:t>
            </a:r>
            <a:r>
              <a:rPr sz="2400" spc="-120" dirty="0">
                <a:latin typeface="Calibri"/>
                <a:cs typeface="Calibri"/>
              </a:rPr>
              <a:t> </a:t>
            </a:r>
            <a:r>
              <a:rPr sz="2400" dirty="0">
                <a:latin typeface="Calibri"/>
                <a:cs typeface="Calibri"/>
              </a:rPr>
              <a:t>idea:</a:t>
            </a:r>
            <a:r>
              <a:rPr sz="2400" spc="-125" dirty="0">
                <a:latin typeface="Calibri"/>
                <a:cs typeface="Calibri"/>
              </a:rPr>
              <a:t> </a:t>
            </a:r>
            <a:r>
              <a:rPr sz="2400" b="1" spc="-10" dirty="0">
                <a:latin typeface="Calibri"/>
                <a:cs typeface="Calibri"/>
              </a:rPr>
              <a:t>maximize</a:t>
            </a:r>
            <a:r>
              <a:rPr sz="2400" b="1" spc="-60" dirty="0">
                <a:latin typeface="Calibri"/>
                <a:cs typeface="Calibri"/>
              </a:rPr>
              <a:t> </a:t>
            </a:r>
            <a:r>
              <a:rPr sz="2400" b="1" spc="-10" dirty="0">
                <a:latin typeface="Calibri"/>
                <a:cs typeface="Calibri"/>
              </a:rPr>
              <a:t>likelihood</a:t>
            </a:r>
            <a:r>
              <a:rPr sz="2400" b="1" spc="75" dirty="0">
                <a:latin typeface="Calibri"/>
                <a:cs typeface="Calibri"/>
              </a:rPr>
              <a:t> </a:t>
            </a:r>
            <a:r>
              <a:rPr sz="2400" b="1" dirty="0">
                <a:latin typeface="Calibri"/>
                <a:cs typeface="Calibri"/>
              </a:rPr>
              <a:t>of</a:t>
            </a:r>
            <a:r>
              <a:rPr sz="2400" b="1" spc="-95" dirty="0">
                <a:latin typeface="Calibri"/>
                <a:cs typeface="Calibri"/>
              </a:rPr>
              <a:t> </a:t>
            </a:r>
            <a:r>
              <a:rPr sz="2400" b="1" spc="-20" dirty="0">
                <a:latin typeface="Calibri"/>
                <a:cs typeface="Calibri"/>
              </a:rPr>
              <a:t>data</a:t>
            </a:r>
            <a:endParaRPr sz="2400">
              <a:latin typeface="Calibri"/>
              <a:cs typeface="Calibri"/>
            </a:endParaRPr>
          </a:p>
          <a:p>
            <a:pPr>
              <a:lnSpc>
                <a:spcPct val="100000"/>
              </a:lnSpc>
              <a:spcBef>
                <a:spcPts val="5"/>
              </a:spcBef>
            </a:pPr>
            <a:endParaRPr sz="2400">
              <a:latin typeface="Calibri"/>
              <a:cs typeface="Calibri"/>
            </a:endParaRPr>
          </a:p>
          <a:p>
            <a:pPr marL="185420">
              <a:lnSpc>
                <a:spcPct val="100000"/>
              </a:lnSpc>
            </a:pPr>
            <a:r>
              <a:rPr sz="2400" dirty="0">
                <a:latin typeface="Calibri"/>
                <a:cs typeface="Calibri"/>
              </a:rPr>
              <a:t>We</a:t>
            </a:r>
            <a:r>
              <a:rPr sz="2400" spc="-70" dirty="0">
                <a:latin typeface="Calibri"/>
                <a:cs typeface="Calibri"/>
              </a:rPr>
              <a:t> </a:t>
            </a:r>
            <a:r>
              <a:rPr sz="2400" dirty="0">
                <a:latin typeface="Calibri"/>
                <a:cs typeface="Calibri"/>
              </a:rPr>
              <a:t>don’t</a:t>
            </a:r>
            <a:r>
              <a:rPr sz="2400" spc="-70" dirty="0">
                <a:latin typeface="Calibri"/>
                <a:cs typeface="Calibri"/>
              </a:rPr>
              <a:t> </a:t>
            </a:r>
            <a:r>
              <a:rPr sz="2400" dirty="0">
                <a:latin typeface="Calibri"/>
                <a:cs typeface="Calibri"/>
              </a:rPr>
              <a:t>observe</a:t>
            </a:r>
            <a:r>
              <a:rPr sz="2400" spc="-60" dirty="0">
                <a:latin typeface="Calibri"/>
                <a:cs typeface="Calibri"/>
              </a:rPr>
              <a:t> </a:t>
            </a:r>
            <a:r>
              <a:rPr sz="2400" dirty="0">
                <a:latin typeface="Calibri"/>
                <a:cs typeface="Calibri"/>
              </a:rPr>
              <a:t>z,</a:t>
            </a:r>
            <a:r>
              <a:rPr sz="2400" spc="-15" dirty="0">
                <a:latin typeface="Calibri"/>
                <a:cs typeface="Calibri"/>
              </a:rPr>
              <a:t> </a:t>
            </a:r>
            <a:r>
              <a:rPr sz="2400" dirty="0">
                <a:latin typeface="Calibri"/>
                <a:cs typeface="Calibri"/>
              </a:rPr>
              <a:t>so</a:t>
            </a:r>
            <a:r>
              <a:rPr sz="2400" spc="-130" dirty="0">
                <a:latin typeface="Calibri"/>
                <a:cs typeface="Calibri"/>
              </a:rPr>
              <a:t> </a:t>
            </a:r>
            <a:r>
              <a:rPr sz="2400" dirty="0">
                <a:latin typeface="Calibri"/>
                <a:cs typeface="Calibri"/>
              </a:rPr>
              <a:t>need</a:t>
            </a:r>
            <a:r>
              <a:rPr sz="2400" spc="-40" dirty="0">
                <a:latin typeface="Calibri"/>
                <a:cs typeface="Calibri"/>
              </a:rPr>
              <a:t> </a:t>
            </a:r>
            <a:r>
              <a:rPr sz="2400" dirty="0">
                <a:latin typeface="Calibri"/>
                <a:cs typeface="Calibri"/>
              </a:rPr>
              <a:t>to</a:t>
            </a:r>
            <a:r>
              <a:rPr sz="2400" spc="-50" dirty="0">
                <a:latin typeface="Calibri"/>
                <a:cs typeface="Calibri"/>
              </a:rPr>
              <a:t> </a:t>
            </a:r>
            <a:r>
              <a:rPr sz="2400" spc="-10" dirty="0">
                <a:latin typeface="Calibri"/>
                <a:cs typeface="Calibri"/>
              </a:rPr>
              <a:t>marginalize:</a:t>
            </a:r>
            <a:endParaRPr sz="2400">
              <a:latin typeface="Calibri"/>
              <a:cs typeface="Calibri"/>
            </a:endParaRPr>
          </a:p>
          <a:p>
            <a:pPr>
              <a:lnSpc>
                <a:spcPct val="100000"/>
              </a:lnSpc>
              <a:spcBef>
                <a:spcPts val="25"/>
              </a:spcBef>
            </a:pPr>
            <a:endParaRPr sz="2500">
              <a:latin typeface="Calibri"/>
              <a:cs typeface="Calibri"/>
            </a:endParaRPr>
          </a:p>
          <a:p>
            <a:pPr marL="88900">
              <a:lnSpc>
                <a:spcPct val="100000"/>
              </a:lnSpc>
              <a:tabLst>
                <a:tab pos="536575" algn="l"/>
                <a:tab pos="912494" algn="l"/>
                <a:tab pos="1918970" algn="l"/>
                <a:tab pos="2488565" algn="l"/>
                <a:tab pos="3902075" algn="l"/>
                <a:tab pos="4451350" algn="l"/>
              </a:tabLst>
            </a:pPr>
            <a:r>
              <a:rPr sz="2400" spc="-25" dirty="0">
                <a:latin typeface="Cambria Math"/>
                <a:cs typeface="Cambria Math"/>
              </a:rPr>
              <a:t>𝑝</a:t>
            </a:r>
            <a:r>
              <a:rPr sz="2625" spc="-37" baseline="-15873" dirty="0">
                <a:latin typeface="Cambria Math"/>
                <a:cs typeface="Cambria Math"/>
              </a:rPr>
              <a:t>𝜃</a:t>
            </a:r>
            <a:r>
              <a:rPr sz="2625" baseline="-15873" dirty="0">
                <a:latin typeface="Cambria Math"/>
                <a:cs typeface="Cambria Math"/>
              </a:rPr>
              <a:t>	</a:t>
            </a:r>
            <a:r>
              <a:rPr sz="2400" spc="-50" dirty="0">
                <a:latin typeface="Cambria Math"/>
                <a:cs typeface="Cambria Math"/>
              </a:rPr>
              <a:t>𝑥</a:t>
            </a:r>
            <a:r>
              <a:rPr sz="2400" dirty="0">
                <a:latin typeface="Cambria Math"/>
                <a:cs typeface="Cambria Math"/>
              </a:rPr>
              <a:t>	=</a:t>
            </a:r>
            <a:r>
              <a:rPr sz="2400" spc="140" dirty="0">
                <a:latin typeface="Cambria Math"/>
                <a:cs typeface="Cambria Math"/>
              </a:rPr>
              <a:t> </a:t>
            </a:r>
            <a:r>
              <a:rPr sz="2400" dirty="0">
                <a:latin typeface="Cambria Math"/>
                <a:cs typeface="Cambria Math"/>
              </a:rPr>
              <a:t>∫</a:t>
            </a:r>
            <a:r>
              <a:rPr sz="2400" spc="-20" dirty="0">
                <a:latin typeface="Cambria Math"/>
                <a:cs typeface="Cambria Math"/>
              </a:rPr>
              <a:t> </a:t>
            </a:r>
            <a:r>
              <a:rPr sz="2400" spc="-25" dirty="0">
                <a:latin typeface="Cambria Math"/>
                <a:cs typeface="Cambria Math"/>
              </a:rPr>
              <a:t>𝑝</a:t>
            </a:r>
            <a:r>
              <a:rPr sz="2625" spc="-37" baseline="-15873" dirty="0">
                <a:latin typeface="Cambria Math"/>
                <a:cs typeface="Cambria Math"/>
              </a:rPr>
              <a:t>𝜃</a:t>
            </a:r>
            <a:r>
              <a:rPr sz="2625" baseline="-15873" dirty="0">
                <a:latin typeface="Cambria Math"/>
                <a:cs typeface="Cambria Math"/>
              </a:rPr>
              <a:t>	</a:t>
            </a:r>
            <a:r>
              <a:rPr sz="2400" dirty="0">
                <a:latin typeface="Cambria Math"/>
                <a:cs typeface="Cambria Math"/>
              </a:rPr>
              <a:t>𝑥,</a:t>
            </a:r>
            <a:r>
              <a:rPr sz="2400" spc="-65" dirty="0">
                <a:latin typeface="Cambria Math"/>
                <a:cs typeface="Cambria Math"/>
              </a:rPr>
              <a:t> </a:t>
            </a:r>
            <a:r>
              <a:rPr sz="2400" spc="-50" dirty="0">
                <a:latin typeface="Cambria Math"/>
                <a:cs typeface="Cambria Math"/>
              </a:rPr>
              <a:t>𝑧</a:t>
            </a:r>
            <a:r>
              <a:rPr sz="2400" dirty="0">
                <a:latin typeface="Cambria Math"/>
                <a:cs typeface="Cambria Math"/>
              </a:rPr>
              <a:t>	𝑑𝑧</a:t>
            </a:r>
            <a:r>
              <a:rPr sz="2400" spc="155" dirty="0">
                <a:latin typeface="Cambria Math"/>
                <a:cs typeface="Cambria Math"/>
              </a:rPr>
              <a:t> </a:t>
            </a:r>
            <a:r>
              <a:rPr sz="2400" dirty="0">
                <a:latin typeface="Cambria Math"/>
                <a:cs typeface="Cambria Math"/>
              </a:rPr>
              <a:t>=</a:t>
            </a:r>
            <a:r>
              <a:rPr sz="2400" spc="150" dirty="0">
                <a:latin typeface="Cambria Math"/>
                <a:cs typeface="Cambria Math"/>
              </a:rPr>
              <a:t> </a:t>
            </a:r>
            <a:r>
              <a:rPr sz="2400" dirty="0">
                <a:latin typeface="Cambria Math"/>
                <a:cs typeface="Cambria Math"/>
              </a:rPr>
              <a:t>∫</a:t>
            </a:r>
            <a:r>
              <a:rPr sz="2400" spc="-25" dirty="0">
                <a:latin typeface="Cambria Math"/>
                <a:cs typeface="Cambria Math"/>
              </a:rPr>
              <a:t> 𝑝</a:t>
            </a:r>
            <a:r>
              <a:rPr sz="2625" spc="-37" baseline="-15873" dirty="0">
                <a:latin typeface="Cambria Math"/>
                <a:cs typeface="Cambria Math"/>
              </a:rPr>
              <a:t>𝜃</a:t>
            </a:r>
            <a:r>
              <a:rPr sz="2625" baseline="-15873" dirty="0">
                <a:latin typeface="Cambria Math"/>
                <a:cs typeface="Cambria Math"/>
              </a:rPr>
              <a:t>	</a:t>
            </a:r>
            <a:r>
              <a:rPr sz="2400" spc="-25" dirty="0">
                <a:latin typeface="Cambria Math"/>
                <a:cs typeface="Cambria Math"/>
              </a:rPr>
              <a:t>𝑥|𝑧</a:t>
            </a:r>
            <a:r>
              <a:rPr sz="2400" dirty="0">
                <a:latin typeface="Cambria Math"/>
                <a:cs typeface="Cambria Math"/>
              </a:rPr>
              <a:t>	</a:t>
            </a:r>
            <a:r>
              <a:rPr sz="2400" spc="-10" dirty="0">
                <a:latin typeface="Cambria Math"/>
                <a:cs typeface="Cambria Math"/>
              </a:rPr>
              <a:t>𝑝</a:t>
            </a:r>
            <a:r>
              <a:rPr sz="2625" spc="-15" baseline="-15873" dirty="0">
                <a:latin typeface="Cambria Math"/>
                <a:cs typeface="Cambria Math"/>
              </a:rPr>
              <a:t>𝜃</a:t>
            </a:r>
            <a:r>
              <a:rPr sz="2400" spc="-10" dirty="0">
                <a:latin typeface="Cambria Math"/>
                <a:cs typeface="Cambria Math"/>
              </a:rPr>
              <a:t>(𝑧)𝑑𝑧</a:t>
            </a:r>
            <a:endParaRPr sz="2400">
              <a:latin typeface="Cambria Math"/>
              <a:cs typeface="Cambria Math"/>
            </a:endParaRPr>
          </a:p>
          <a:p>
            <a:pPr marL="398145">
              <a:lnSpc>
                <a:spcPct val="100000"/>
              </a:lnSpc>
              <a:spcBef>
                <a:spcPts val="2365"/>
              </a:spcBef>
            </a:pPr>
            <a:r>
              <a:rPr sz="2400" dirty="0">
                <a:solidFill>
                  <a:srgbClr val="6FAC46"/>
                </a:solidFill>
                <a:latin typeface="Calibri"/>
                <a:cs typeface="Calibri"/>
              </a:rPr>
              <a:t>Ok,</a:t>
            </a:r>
            <a:r>
              <a:rPr sz="2400" spc="-95" dirty="0">
                <a:solidFill>
                  <a:srgbClr val="6FAC46"/>
                </a:solidFill>
                <a:latin typeface="Calibri"/>
                <a:cs typeface="Calibri"/>
              </a:rPr>
              <a:t> </a:t>
            </a:r>
            <a:r>
              <a:rPr sz="2400" dirty="0">
                <a:solidFill>
                  <a:srgbClr val="6FAC46"/>
                </a:solidFill>
                <a:latin typeface="Calibri"/>
                <a:cs typeface="Calibri"/>
              </a:rPr>
              <a:t>can</a:t>
            </a:r>
            <a:r>
              <a:rPr sz="2400" spc="-20" dirty="0">
                <a:solidFill>
                  <a:srgbClr val="6FAC46"/>
                </a:solidFill>
                <a:latin typeface="Calibri"/>
                <a:cs typeface="Calibri"/>
              </a:rPr>
              <a:t> </a:t>
            </a:r>
            <a:r>
              <a:rPr sz="2400" dirty="0">
                <a:solidFill>
                  <a:srgbClr val="6FAC46"/>
                </a:solidFill>
                <a:latin typeface="Calibri"/>
                <a:cs typeface="Calibri"/>
              </a:rPr>
              <a:t>compute</a:t>
            </a:r>
            <a:r>
              <a:rPr sz="2400" spc="-125" dirty="0">
                <a:solidFill>
                  <a:srgbClr val="6FAC46"/>
                </a:solidFill>
                <a:latin typeface="Calibri"/>
                <a:cs typeface="Calibri"/>
              </a:rPr>
              <a:t> </a:t>
            </a:r>
            <a:r>
              <a:rPr sz="2400" dirty="0">
                <a:solidFill>
                  <a:srgbClr val="6FAC46"/>
                </a:solidFill>
                <a:latin typeface="Calibri"/>
                <a:cs typeface="Calibri"/>
              </a:rPr>
              <a:t>this</a:t>
            </a:r>
            <a:r>
              <a:rPr sz="2400" spc="-100" dirty="0">
                <a:solidFill>
                  <a:srgbClr val="6FAC46"/>
                </a:solidFill>
                <a:latin typeface="Calibri"/>
                <a:cs typeface="Calibri"/>
              </a:rPr>
              <a:t> </a:t>
            </a:r>
            <a:r>
              <a:rPr sz="2400" dirty="0">
                <a:solidFill>
                  <a:srgbClr val="6FAC46"/>
                </a:solidFill>
                <a:latin typeface="Calibri"/>
                <a:cs typeface="Calibri"/>
              </a:rPr>
              <a:t>with</a:t>
            </a:r>
            <a:r>
              <a:rPr sz="2400" spc="55" dirty="0">
                <a:solidFill>
                  <a:srgbClr val="6FAC46"/>
                </a:solidFill>
                <a:latin typeface="Calibri"/>
                <a:cs typeface="Calibri"/>
              </a:rPr>
              <a:t> </a:t>
            </a:r>
            <a:r>
              <a:rPr sz="2400" dirty="0">
                <a:solidFill>
                  <a:srgbClr val="6FAC46"/>
                </a:solidFill>
                <a:latin typeface="Calibri"/>
                <a:cs typeface="Calibri"/>
              </a:rPr>
              <a:t>decoder</a:t>
            </a:r>
            <a:r>
              <a:rPr sz="2400" spc="-150" dirty="0">
                <a:solidFill>
                  <a:srgbClr val="6FAC46"/>
                </a:solidFill>
                <a:latin typeface="Calibri"/>
                <a:cs typeface="Calibri"/>
              </a:rPr>
              <a:t> </a:t>
            </a:r>
            <a:r>
              <a:rPr sz="2400" spc="-10" dirty="0">
                <a:solidFill>
                  <a:srgbClr val="6FAC46"/>
                </a:solidFill>
                <a:latin typeface="Calibri"/>
                <a:cs typeface="Calibri"/>
              </a:rPr>
              <a:t>network</a:t>
            </a:r>
            <a:endParaRPr sz="2400">
              <a:latin typeface="Calibri"/>
              <a:cs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spc="-25" dirty="0"/>
              <a:t>Variational</a:t>
            </a:r>
            <a:r>
              <a:rPr sz="4000" spc="-280" dirty="0"/>
              <a:t> </a:t>
            </a:r>
            <a:r>
              <a:rPr sz="4000" spc="-10" dirty="0"/>
              <a:t>Autoencoders</a:t>
            </a:r>
            <a:endParaRPr sz="4000"/>
          </a:p>
        </p:txBody>
      </p:sp>
      <p:pic>
        <p:nvPicPr>
          <p:cNvPr id="3" name="object 3"/>
          <p:cNvPicPr/>
          <p:nvPr/>
        </p:nvPicPr>
        <p:blipFill>
          <a:blip r:embed="rId2" cstate="print"/>
          <a:stretch>
            <a:fillRect/>
          </a:stretch>
        </p:blipFill>
        <p:spPr>
          <a:xfrm>
            <a:off x="9611359" y="1432560"/>
            <a:ext cx="1361440" cy="497839"/>
          </a:xfrm>
          <a:prstGeom prst="rect">
            <a:avLst/>
          </a:prstGeom>
        </p:spPr>
      </p:pic>
      <p:pic>
        <p:nvPicPr>
          <p:cNvPr id="4" name="object 4"/>
          <p:cNvPicPr/>
          <p:nvPr/>
        </p:nvPicPr>
        <p:blipFill>
          <a:blip r:embed="rId3" cstate="print"/>
          <a:stretch>
            <a:fillRect/>
          </a:stretch>
        </p:blipFill>
        <p:spPr>
          <a:xfrm>
            <a:off x="1239519" y="5872479"/>
            <a:ext cx="792480" cy="304799"/>
          </a:xfrm>
          <a:prstGeom prst="rect">
            <a:avLst/>
          </a:prstGeom>
        </p:spPr>
      </p:pic>
      <p:pic>
        <p:nvPicPr>
          <p:cNvPr id="5" name="object 5"/>
          <p:cNvPicPr/>
          <p:nvPr/>
        </p:nvPicPr>
        <p:blipFill>
          <a:blip r:embed="rId4" cstate="print"/>
          <a:stretch>
            <a:fillRect/>
          </a:stretch>
        </p:blipFill>
        <p:spPr>
          <a:xfrm>
            <a:off x="934719" y="4460240"/>
            <a:ext cx="1727200" cy="396239"/>
          </a:xfrm>
          <a:prstGeom prst="rect">
            <a:avLst/>
          </a:prstGeom>
        </p:spPr>
      </p:pic>
      <p:grpSp>
        <p:nvGrpSpPr>
          <p:cNvPr id="6" name="object 6"/>
          <p:cNvGrpSpPr/>
          <p:nvPr/>
        </p:nvGrpSpPr>
        <p:grpSpPr>
          <a:xfrm>
            <a:off x="2692400" y="3830269"/>
            <a:ext cx="2935605" cy="2316480"/>
            <a:chOff x="2692400" y="3830269"/>
            <a:chExt cx="2935605" cy="2316480"/>
          </a:xfrm>
        </p:grpSpPr>
        <p:sp>
          <p:nvSpPr>
            <p:cNvPr id="7" name="object 7"/>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8" name="object 8"/>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9" name="object 9"/>
            <p:cNvPicPr/>
            <p:nvPr/>
          </p:nvPicPr>
          <p:blipFill>
            <a:blip r:embed="rId5" cstate="print"/>
            <a:stretch>
              <a:fillRect/>
            </a:stretch>
          </p:blipFill>
          <p:spPr>
            <a:xfrm>
              <a:off x="4114800" y="5821680"/>
              <a:ext cx="233679" cy="243839"/>
            </a:xfrm>
            <a:prstGeom prst="rect">
              <a:avLst/>
            </a:prstGeom>
          </p:spPr>
        </p:pic>
        <p:sp>
          <p:nvSpPr>
            <p:cNvPr id="10" name="object 10"/>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1" name="object 11"/>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2" name="object 12"/>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3" name="object 13"/>
            <p:cNvPicPr/>
            <p:nvPr/>
          </p:nvPicPr>
          <p:blipFill>
            <a:blip r:embed="rId6" cstate="print"/>
            <a:stretch>
              <a:fillRect/>
            </a:stretch>
          </p:blipFill>
          <p:spPr>
            <a:xfrm>
              <a:off x="2956559" y="3891280"/>
              <a:ext cx="619760" cy="304800"/>
            </a:xfrm>
            <a:prstGeom prst="rect">
              <a:avLst/>
            </a:prstGeom>
          </p:spPr>
        </p:pic>
        <p:sp>
          <p:nvSpPr>
            <p:cNvPr id="14" name="object 14"/>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5" name="object 15"/>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6" name="object 16"/>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17" name="object 17"/>
            <p:cNvPicPr/>
            <p:nvPr/>
          </p:nvPicPr>
          <p:blipFill>
            <a:blip r:embed="rId7" cstate="print"/>
            <a:stretch>
              <a:fillRect/>
            </a:stretch>
          </p:blipFill>
          <p:spPr>
            <a:xfrm>
              <a:off x="4704079" y="3881120"/>
              <a:ext cx="670560" cy="386080"/>
            </a:xfrm>
            <a:prstGeom prst="rect">
              <a:avLst/>
            </a:prstGeom>
          </p:spPr>
        </p:pic>
        <p:sp>
          <p:nvSpPr>
            <p:cNvPr id="18" name="object 18"/>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19" name="object 19"/>
          <p:cNvSpPr txBox="1">
            <a:spLocks noGrp="1"/>
          </p:cNvSpPr>
          <p:nvPr>
            <p:ph sz="half" idx="2"/>
          </p:nvPr>
        </p:nvSpPr>
        <p:spPr>
          <a:prstGeom prst="rect">
            <a:avLst/>
          </a:prstGeom>
        </p:spPr>
        <p:txBody>
          <a:bodyPr vert="horz" wrap="square" lIns="0" tIns="12700" rIns="0" bIns="0" rtlCol="0">
            <a:spAutoFit/>
          </a:bodyPr>
          <a:lstStyle/>
          <a:p>
            <a:pPr marL="474345" marR="55880">
              <a:lnSpc>
                <a:spcPct val="100000"/>
              </a:lnSpc>
              <a:spcBef>
                <a:spcPts val="100"/>
              </a:spcBef>
            </a:pPr>
            <a:r>
              <a:rPr dirty="0"/>
              <a:t>Decoder</a:t>
            </a:r>
            <a:r>
              <a:rPr spc="-65" dirty="0"/>
              <a:t> </a:t>
            </a:r>
            <a:r>
              <a:rPr dirty="0"/>
              <a:t>must</a:t>
            </a:r>
            <a:r>
              <a:rPr spc="-45" dirty="0"/>
              <a:t> </a:t>
            </a:r>
            <a:r>
              <a:rPr dirty="0"/>
              <a:t>be</a:t>
            </a:r>
            <a:r>
              <a:rPr spc="-40" dirty="0"/>
              <a:t> </a:t>
            </a:r>
            <a:r>
              <a:rPr b="1" spc="-10" dirty="0">
                <a:latin typeface="Calibri"/>
                <a:cs typeface="Calibri"/>
              </a:rPr>
              <a:t>probabilistic</a:t>
            </a:r>
            <a:r>
              <a:rPr spc="-10" dirty="0"/>
              <a:t>: </a:t>
            </a:r>
            <a:r>
              <a:rPr dirty="0"/>
              <a:t>Decoder</a:t>
            </a:r>
            <a:r>
              <a:rPr spc="-80" dirty="0"/>
              <a:t> </a:t>
            </a:r>
            <a:r>
              <a:rPr dirty="0"/>
              <a:t>inputs</a:t>
            </a:r>
            <a:r>
              <a:rPr spc="-30" dirty="0"/>
              <a:t> </a:t>
            </a:r>
            <a:r>
              <a:rPr dirty="0"/>
              <a:t>z,</a:t>
            </a:r>
            <a:r>
              <a:rPr spc="-20" dirty="0"/>
              <a:t> </a:t>
            </a:r>
            <a:r>
              <a:rPr dirty="0"/>
              <a:t>outputs</a:t>
            </a:r>
            <a:r>
              <a:rPr spc="-105" dirty="0"/>
              <a:t> </a:t>
            </a:r>
            <a:r>
              <a:rPr dirty="0"/>
              <a:t>mean</a:t>
            </a:r>
            <a:r>
              <a:rPr spc="45" dirty="0"/>
              <a:t> </a:t>
            </a:r>
            <a:r>
              <a:rPr spc="-20" dirty="0"/>
              <a:t>μ</a:t>
            </a:r>
            <a:r>
              <a:rPr sz="2400" spc="-30" baseline="-10416" dirty="0"/>
              <a:t>x|z </a:t>
            </a:r>
            <a:r>
              <a:rPr sz="2400" dirty="0"/>
              <a:t>and</a:t>
            </a:r>
            <a:r>
              <a:rPr sz="2400" spc="-40" dirty="0"/>
              <a:t> </a:t>
            </a:r>
            <a:r>
              <a:rPr sz="2400" dirty="0"/>
              <a:t>(diagonal)</a:t>
            </a:r>
            <a:r>
              <a:rPr sz="2400" spc="-70" dirty="0"/>
              <a:t> </a:t>
            </a:r>
            <a:r>
              <a:rPr sz="2400" spc="-10" dirty="0"/>
              <a:t>covariance</a:t>
            </a:r>
            <a:r>
              <a:rPr sz="2400" spc="-114" dirty="0"/>
              <a:t> </a:t>
            </a:r>
            <a:r>
              <a:rPr sz="2400" spc="-20" dirty="0"/>
              <a:t>∑</a:t>
            </a:r>
            <a:r>
              <a:rPr sz="2400" spc="-30" baseline="-10416" dirty="0"/>
              <a:t>x|z</a:t>
            </a:r>
            <a:endParaRPr sz="2400" baseline="-10416">
              <a:latin typeface="Calibri"/>
              <a:cs typeface="Calibri"/>
            </a:endParaRPr>
          </a:p>
          <a:p>
            <a:pPr>
              <a:lnSpc>
                <a:spcPct val="100000"/>
              </a:lnSpc>
              <a:spcBef>
                <a:spcPts val="50"/>
              </a:spcBef>
            </a:pPr>
            <a:endParaRPr sz="2400" baseline="-10416">
              <a:latin typeface="Calibri"/>
              <a:cs typeface="Calibri"/>
            </a:endParaRPr>
          </a:p>
          <a:p>
            <a:pPr marL="474345">
              <a:lnSpc>
                <a:spcPts val="2840"/>
              </a:lnSpc>
            </a:pPr>
            <a:r>
              <a:rPr dirty="0"/>
              <a:t>Sample</a:t>
            </a:r>
            <a:r>
              <a:rPr spc="-70" dirty="0"/>
              <a:t> </a:t>
            </a:r>
            <a:r>
              <a:rPr dirty="0"/>
              <a:t>x</a:t>
            </a:r>
            <a:r>
              <a:rPr spc="-85" dirty="0"/>
              <a:t> </a:t>
            </a:r>
            <a:r>
              <a:rPr dirty="0"/>
              <a:t>from Gaussian</a:t>
            </a:r>
            <a:r>
              <a:rPr spc="-55" dirty="0"/>
              <a:t> </a:t>
            </a:r>
            <a:r>
              <a:rPr dirty="0"/>
              <a:t>with</a:t>
            </a:r>
            <a:r>
              <a:rPr spc="-60" dirty="0"/>
              <a:t> </a:t>
            </a:r>
            <a:r>
              <a:rPr spc="-20" dirty="0"/>
              <a:t>mean</a:t>
            </a:r>
          </a:p>
          <a:p>
            <a:pPr marL="474345">
              <a:lnSpc>
                <a:spcPts val="2840"/>
              </a:lnSpc>
            </a:pPr>
            <a:r>
              <a:rPr dirty="0"/>
              <a:t>μ</a:t>
            </a:r>
            <a:r>
              <a:rPr sz="2400" baseline="-10416" dirty="0"/>
              <a:t>x|z</a:t>
            </a:r>
            <a:r>
              <a:rPr sz="2400" spc="-52" baseline="-10416" dirty="0"/>
              <a:t> </a:t>
            </a:r>
            <a:r>
              <a:rPr sz="2400" dirty="0"/>
              <a:t>and</a:t>
            </a:r>
            <a:r>
              <a:rPr sz="2400" spc="-35" dirty="0"/>
              <a:t> </a:t>
            </a:r>
            <a:r>
              <a:rPr sz="2400" dirty="0"/>
              <a:t>(diagonal)</a:t>
            </a:r>
            <a:r>
              <a:rPr sz="2400" spc="-40" dirty="0"/>
              <a:t> </a:t>
            </a:r>
            <a:r>
              <a:rPr sz="2400" spc="-10" dirty="0"/>
              <a:t>covariance</a:t>
            </a:r>
            <a:r>
              <a:rPr sz="2400" spc="-110" dirty="0"/>
              <a:t> </a:t>
            </a:r>
            <a:r>
              <a:rPr sz="2400" spc="-20" dirty="0"/>
              <a:t>∑</a:t>
            </a:r>
            <a:r>
              <a:rPr sz="2400" spc="-30" baseline="-10416" dirty="0"/>
              <a:t>x|z</a:t>
            </a:r>
            <a:endParaRPr sz="2400" baseline="-10416"/>
          </a:p>
          <a:p>
            <a:pPr>
              <a:lnSpc>
                <a:spcPct val="100000"/>
              </a:lnSpc>
              <a:spcBef>
                <a:spcPts val="55"/>
              </a:spcBef>
            </a:pPr>
            <a:endParaRPr sz="1950"/>
          </a:p>
          <a:p>
            <a:pPr marL="38100">
              <a:lnSpc>
                <a:spcPct val="100000"/>
              </a:lnSpc>
            </a:pPr>
            <a:r>
              <a:rPr dirty="0"/>
              <a:t>Sample</a:t>
            </a:r>
            <a:r>
              <a:rPr spc="-65" dirty="0"/>
              <a:t> </a:t>
            </a:r>
            <a:r>
              <a:rPr spc="-20" dirty="0"/>
              <a:t>from</a:t>
            </a:r>
          </a:p>
          <a:p>
            <a:pPr marL="38100">
              <a:lnSpc>
                <a:spcPct val="100000"/>
              </a:lnSpc>
              <a:spcBef>
                <a:spcPts val="85"/>
              </a:spcBef>
            </a:pPr>
            <a:r>
              <a:rPr spc="-10" dirty="0"/>
              <a:t>conditional</a:t>
            </a:r>
          </a:p>
          <a:p>
            <a:pPr>
              <a:lnSpc>
                <a:spcPct val="100000"/>
              </a:lnSpc>
            </a:pPr>
            <a:endParaRPr spc="-10" dirty="0"/>
          </a:p>
          <a:p>
            <a:pPr>
              <a:lnSpc>
                <a:spcPct val="100000"/>
              </a:lnSpc>
              <a:spcBef>
                <a:spcPts val="45"/>
              </a:spcBef>
            </a:pPr>
            <a:endParaRPr sz="1850"/>
          </a:p>
          <a:p>
            <a:pPr marL="161290">
              <a:lnSpc>
                <a:spcPct val="100000"/>
              </a:lnSpc>
              <a:spcBef>
                <a:spcPts val="5"/>
              </a:spcBef>
            </a:pPr>
            <a:r>
              <a:rPr dirty="0"/>
              <a:t>Sample</a:t>
            </a:r>
            <a:r>
              <a:rPr spc="-55" dirty="0"/>
              <a:t> </a:t>
            </a:r>
            <a:r>
              <a:rPr spc="-50" dirty="0"/>
              <a:t>z</a:t>
            </a:r>
          </a:p>
          <a:p>
            <a:pPr marL="161290">
              <a:lnSpc>
                <a:spcPct val="100000"/>
              </a:lnSpc>
              <a:spcBef>
                <a:spcPts val="85"/>
              </a:spcBef>
            </a:pPr>
            <a:r>
              <a:rPr dirty="0"/>
              <a:t>from</a:t>
            </a:r>
            <a:r>
              <a:rPr spc="-114" dirty="0"/>
              <a:t> </a:t>
            </a:r>
            <a:r>
              <a:rPr spc="-20" dirty="0"/>
              <a:t>prior</a:t>
            </a:r>
          </a:p>
        </p:txBody>
      </p:sp>
      <p:sp>
        <p:nvSpPr>
          <p:cNvPr id="20" name="object 20"/>
          <p:cNvSpPr/>
          <p:nvPr/>
        </p:nvSpPr>
        <p:spPr>
          <a:xfrm>
            <a:off x="6509893" y="5218048"/>
            <a:ext cx="367665" cy="282575"/>
          </a:xfrm>
          <a:custGeom>
            <a:avLst/>
            <a:gdLst/>
            <a:ahLst/>
            <a:cxnLst/>
            <a:rect l="l" t="t" r="r" b="b"/>
            <a:pathLst>
              <a:path w="367665" h="282575">
                <a:moveTo>
                  <a:pt x="277495" y="0"/>
                </a:moveTo>
                <a:lnTo>
                  <a:pt x="273557" y="11430"/>
                </a:lnTo>
                <a:lnTo>
                  <a:pt x="289865" y="18577"/>
                </a:lnTo>
                <a:lnTo>
                  <a:pt x="303910" y="28416"/>
                </a:lnTo>
                <a:lnTo>
                  <a:pt x="332434" y="73925"/>
                </a:lnTo>
                <a:lnTo>
                  <a:pt x="340729" y="115732"/>
                </a:lnTo>
                <a:lnTo>
                  <a:pt x="341756" y="139826"/>
                </a:lnTo>
                <a:lnTo>
                  <a:pt x="340729" y="164689"/>
                </a:lnTo>
                <a:lnTo>
                  <a:pt x="332434" y="207603"/>
                </a:lnTo>
                <a:lnTo>
                  <a:pt x="303958" y="253857"/>
                </a:lnTo>
                <a:lnTo>
                  <a:pt x="273938" y="270891"/>
                </a:lnTo>
                <a:lnTo>
                  <a:pt x="277495" y="282320"/>
                </a:lnTo>
                <a:lnTo>
                  <a:pt x="316039" y="264302"/>
                </a:lnTo>
                <a:lnTo>
                  <a:pt x="344297" y="233044"/>
                </a:lnTo>
                <a:lnTo>
                  <a:pt x="361727" y="191134"/>
                </a:lnTo>
                <a:lnTo>
                  <a:pt x="367537" y="141223"/>
                </a:lnTo>
                <a:lnTo>
                  <a:pt x="366085" y="115341"/>
                </a:lnTo>
                <a:lnTo>
                  <a:pt x="354464" y="69482"/>
                </a:lnTo>
                <a:lnTo>
                  <a:pt x="331394" y="32146"/>
                </a:lnTo>
                <a:lnTo>
                  <a:pt x="297969" y="7381"/>
                </a:lnTo>
                <a:lnTo>
                  <a:pt x="277495" y="0"/>
                </a:lnTo>
                <a:close/>
              </a:path>
              <a:path w="367665" h="282575">
                <a:moveTo>
                  <a:pt x="90042" y="0"/>
                </a:moveTo>
                <a:lnTo>
                  <a:pt x="51641" y="18097"/>
                </a:lnTo>
                <a:lnTo>
                  <a:pt x="23240" y="49529"/>
                </a:lnTo>
                <a:lnTo>
                  <a:pt x="5810" y="91424"/>
                </a:lnTo>
                <a:lnTo>
                  <a:pt x="0" y="141223"/>
                </a:lnTo>
                <a:lnTo>
                  <a:pt x="1452" y="167179"/>
                </a:lnTo>
                <a:lnTo>
                  <a:pt x="13073" y="213090"/>
                </a:lnTo>
                <a:lnTo>
                  <a:pt x="36125" y="250334"/>
                </a:lnTo>
                <a:lnTo>
                  <a:pt x="69514" y="274960"/>
                </a:lnTo>
                <a:lnTo>
                  <a:pt x="90042"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2" y="0"/>
                </a:lnTo>
                <a:close/>
              </a:path>
            </a:pathLst>
          </a:custGeom>
          <a:solidFill>
            <a:srgbClr val="000000"/>
          </a:solidFill>
        </p:spPr>
        <p:txBody>
          <a:bodyPr wrap="square" lIns="0" tIns="0" rIns="0" bIns="0" rtlCol="0"/>
          <a:lstStyle/>
          <a:p>
            <a:endParaRPr/>
          </a:p>
        </p:txBody>
      </p:sp>
      <p:sp>
        <p:nvSpPr>
          <p:cNvPr id="21" name="object 21"/>
          <p:cNvSpPr/>
          <p:nvPr/>
        </p:nvSpPr>
        <p:spPr>
          <a:xfrm>
            <a:off x="7891653" y="5218048"/>
            <a:ext cx="641985" cy="282575"/>
          </a:xfrm>
          <a:custGeom>
            <a:avLst/>
            <a:gdLst/>
            <a:ahLst/>
            <a:cxnLst/>
            <a:rect l="l" t="t" r="r" b="b"/>
            <a:pathLst>
              <a:path w="641984" h="282575">
                <a:moveTo>
                  <a:pt x="551815" y="0"/>
                </a:moveTo>
                <a:lnTo>
                  <a:pt x="547877" y="11430"/>
                </a:lnTo>
                <a:lnTo>
                  <a:pt x="564185" y="18577"/>
                </a:lnTo>
                <a:lnTo>
                  <a:pt x="578230" y="28416"/>
                </a:lnTo>
                <a:lnTo>
                  <a:pt x="606754" y="73925"/>
                </a:lnTo>
                <a:lnTo>
                  <a:pt x="615049" y="115732"/>
                </a:lnTo>
                <a:lnTo>
                  <a:pt x="616076" y="139826"/>
                </a:lnTo>
                <a:lnTo>
                  <a:pt x="615049" y="164689"/>
                </a:lnTo>
                <a:lnTo>
                  <a:pt x="606754" y="207603"/>
                </a:lnTo>
                <a:lnTo>
                  <a:pt x="578278" y="253857"/>
                </a:lnTo>
                <a:lnTo>
                  <a:pt x="548258" y="270891"/>
                </a:lnTo>
                <a:lnTo>
                  <a:pt x="551815" y="282320"/>
                </a:lnTo>
                <a:lnTo>
                  <a:pt x="590359" y="264302"/>
                </a:lnTo>
                <a:lnTo>
                  <a:pt x="618617" y="233044"/>
                </a:lnTo>
                <a:lnTo>
                  <a:pt x="636047" y="191134"/>
                </a:lnTo>
                <a:lnTo>
                  <a:pt x="641857" y="141223"/>
                </a:lnTo>
                <a:lnTo>
                  <a:pt x="640405" y="115341"/>
                </a:lnTo>
                <a:lnTo>
                  <a:pt x="628784" y="69482"/>
                </a:lnTo>
                <a:lnTo>
                  <a:pt x="605714" y="32146"/>
                </a:lnTo>
                <a:lnTo>
                  <a:pt x="572289" y="7381"/>
                </a:lnTo>
                <a:lnTo>
                  <a:pt x="551815" y="0"/>
                </a:lnTo>
                <a:close/>
              </a:path>
              <a:path w="641984" h="282575">
                <a:moveTo>
                  <a:pt x="90043" y="0"/>
                </a:moveTo>
                <a:lnTo>
                  <a:pt x="51641" y="18097"/>
                </a:lnTo>
                <a:lnTo>
                  <a:pt x="23241" y="49529"/>
                </a:lnTo>
                <a:lnTo>
                  <a:pt x="5810" y="91424"/>
                </a:lnTo>
                <a:lnTo>
                  <a:pt x="0" y="141223"/>
                </a:lnTo>
                <a:lnTo>
                  <a:pt x="1452" y="167179"/>
                </a:lnTo>
                <a:lnTo>
                  <a:pt x="13073" y="213090"/>
                </a:lnTo>
                <a:lnTo>
                  <a:pt x="36125" y="250334"/>
                </a:lnTo>
                <a:lnTo>
                  <a:pt x="69514" y="274960"/>
                </a:lnTo>
                <a:lnTo>
                  <a:pt x="90043"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3" y="0"/>
                </a:lnTo>
                <a:close/>
              </a:path>
            </a:pathLst>
          </a:custGeom>
          <a:solidFill>
            <a:srgbClr val="000000"/>
          </a:solidFill>
        </p:spPr>
        <p:txBody>
          <a:bodyPr wrap="square" lIns="0" tIns="0" rIns="0" bIns="0" rtlCol="0"/>
          <a:lstStyle/>
          <a:p>
            <a:endParaRPr/>
          </a:p>
        </p:txBody>
      </p:sp>
      <p:sp>
        <p:nvSpPr>
          <p:cNvPr id="22" name="object 22"/>
          <p:cNvSpPr/>
          <p:nvPr/>
        </p:nvSpPr>
        <p:spPr>
          <a:xfrm>
            <a:off x="9872853" y="5218048"/>
            <a:ext cx="621665" cy="282575"/>
          </a:xfrm>
          <a:custGeom>
            <a:avLst/>
            <a:gdLst/>
            <a:ahLst/>
            <a:cxnLst/>
            <a:rect l="l" t="t" r="r" b="b"/>
            <a:pathLst>
              <a:path w="621665" h="282575">
                <a:moveTo>
                  <a:pt x="531495" y="0"/>
                </a:moveTo>
                <a:lnTo>
                  <a:pt x="527557" y="11430"/>
                </a:lnTo>
                <a:lnTo>
                  <a:pt x="543865" y="18577"/>
                </a:lnTo>
                <a:lnTo>
                  <a:pt x="557910" y="28416"/>
                </a:lnTo>
                <a:lnTo>
                  <a:pt x="586434" y="73925"/>
                </a:lnTo>
                <a:lnTo>
                  <a:pt x="594729" y="115732"/>
                </a:lnTo>
                <a:lnTo>
                  <a:pt x="595756" y="139826"/>
                </a:lnTo>
                <a:lnTo>
                  <a:pt x="594729" y="164689"/>
                </a:lnTo>
                <a:lnTo>
                  <a:pt x="586434" y="207603"/>
                </a:lnTo>
                <a:lnTo>
                  <a:pt x="557958" y="253857"/>
                </a:lnTo>
                <a:lnTo>
                  <a:pt x="527939" y="270891"/>
                </a:lnTo>
                <a:lnTo>
                  <a:pt x="531495" y="282320"/>
                </a:lnTo>
                <a:lnTo>
                  <a:pt x="570039" y="264302"/>
                </a:lnTo>
                <a:lnTo>
                  <a:pt x="598297" y="233044"/>
                </a:lnTo>
                <a:lnTo>
                  <a:pt x="615727" y="191134"/>
                </a:lnTo>
                <a:lnTo>
                  <a:pt x="621538" y="141223"/>
                </a:lnTo>
                <a:lnTo>
                  <a:pt x="620085" y="115341"/>
                </a:lnTo>
                <a:lnTo>
                  <a:pt x="608464" y="69482"/>
                </a:lnTo>
                <a:lnTo>
                  <a:pt x="585394" y="32146"/>
                </a:lnTo>
                <a:lnTo>
                  <a:pt x="551969" y="7381"/>
                </a:lnTo>
                <a:lnTo>
                  <a:pt x="531495" y="0"/>
                </a:lnTo>
                <a:close/>
              </a:path>
              <a:path w="621665" h="282575">
                <a:moveTo>
                  <a:pt x="90043" y="0"/>
                </a:moveTo>
                <a:lnTo>
                  <a:pt x="51641" y="18097"/>
                </a:lnTo>
                <a:lnTo>
                  <a:pt x="23241" y="49529"/>
                </a:lnTo>
                <a:lnTo>
                  <a:pt x="5810" y="91424"/>
                </a:lnTo>
                <a:lnTo>
                  <a:pt x="0" y="141223"/>
                </a:lnTo>
                <a:lnTo>
                  <a:pt x="1452" y="167179"/>
                </a:lnTo>
                <a:lnTo>
                  <a:pt x="13073" y="213090"/>
                </a:lnTo>
                <a:lnTo>
                  <a:pt x="36125" y="250334"/>
                </a:lnTo>
                <a:lnTo>
                  <a:pt x="69514" y="274960"/>
                </a:lnTo>
                <a:lnTo>
                  <a:pt x="90043"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3" y="0"/>
                </a:lnTo>
                <a:close/>
              </a:path>
            </a:pathLst>
          </a:custGeom>
          <a:solidFill>
            <a:srgbClr val="000000"/>
          </a:solidFill>
        </p:spPr>
        <p:txBody>
          <a:bodyPr wrap="square" lIns="0" tIns="0" rIns="0" bIns="0" rtlCol="0"/>
          <a:lstStyle/>
          <a:p>
            <a:endParaRPr/>
          </a:p>
        </p:txBody>
      </p:sp>
      <p:sp>
        <p:nvSpPr>
          <p:cNvPr id="23" name="object 23"/>
          <p:cNvSpPr txBox="1"/>
          <p:nvPr/>
        </p:nvSpPr>
        <p:spPr>
          <a:xfrm>
            <a:off x="6074028" y="1486217"/>
            <a:ext cx="5614670" cy="4715510"/>
          </a:xfrm>
          <a:prstGeom prst="rect">
            <a:avLst/>
          </a:prstGeom>
        </p:spPr>
        <p:txBody>
          <a:bodyPr vert="horz" wrap="square" lIns="0" tIns="7620" rIns="0" bIns="0" rtlCol="0">
            <a:spAutoFit/>
          </a:bodyPr>
          <a:lstStyle/>
          <a:p>
            <a:pPr marL="812800" marR="327025">
              <a:lnSpc>
                <a:spcPct val="101499"/>
              </a:lnSpc>
              <a:spcBef>
                <a:spcPts val="60"/>
              </a:spcBef>
              <a:tabLst>
                <a:tab pos="4992370"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a:p>
            <a:pPr>
              <a:lnSpc>
                <a:spcPct val="100000"/>
              </a:lnSpc>
              <a:spcBef>
                <a:spcPts val="35"/>
              </a:spcBef>
            </a:pPr>
            <a:endParaRPr sz="2000">
              <a:latin typeface="Calibri"/>
              <a:cs typeface="Calibri"/>
            </a:endParaRPr>
          </a:p>
          <a:p>
            <a:pPr marL="180340">
              <a:lnSpc>
                <a:spcPct val="100000"/>
              </a:lnSpc>
            </a:pPr>
            <a:r>
              <a:rPr sz="2400" dirty="0">
                <a:latin typeface="Calibri"/>
                <a:cs typeface="Calibri"/>
              </a:rPr>
              <a:t>How</a:t>
            </a:r>
            <a:r>
              <a:rPr sz="2400" spc="-130" dirty="0">
                <a:latin typeface="Calibri"/>
                <a:cs typeface="Calibri"/>
              </a:rPr>
              <a:t> </a:t>
            </a:r>
            <a:r>
              <a:rPr sz="2400" dirty="0">
                <a:latin typeface="Calibri"/>
                <a:cs typeface="Calibri"/>
              </a:rPr>
              <a:t>to</a:t>
            </a:r>
            <a:r>
              <a:rPr sz="2400" spc="-85" dirty="0">
                <a:latin typeface="Calibri"/>
                <a:cs typeface="Calibri"/>
              </a:rPr>
              <a:t> </a:t>
            </a:r>
            <a:r>
              <a:rPr sz="2400" dirty="0">
                <a:latin typeface="Calibri"/>
                <a:cs typeface="Calibri"/>
              </a:rPr>
              <a:t>train</a:t>
            </a:r>
            <a:r>
              <a:rPr sz="2400" spc="5" dirty="0">
                <a:latin typeface="Calibri"/>
                <a:cs typeface="Calibri"/>
              </a:rPr>
              <a:t> </a:t>
            </a:r>
            <a:r>
              <a:rPr sz="2400" dirty="0">
                <a:latin typeface="Calibri"/>
                <a:cs typeface="Calibri"/>
              </a:rPr>
              <a:t>this</a:t>
            </a:r>
            <a:r>
              <a:rPr sz="2400" spc="-70" dirty="0">
                <a:latin typeface="Calibri"/>
                <a:cs typeface="Calibri"/>
              </a:rPr>
              <a:t> </a:t>
            </a:r>
            <a:r>
              <a:rPr sz="2400" spc="-10" dirty="0">
                <a:latin typeface="Calibri"/>
                <a:cs typeface="Calibri"/>
              </a:rPr>
              <a:t>model?</a:t>
            </a:r>
            <a:endParaRPr sz="2400">
              <a:latin typeface="Calibri"/>
              <a:cs typeface="Calibri"/>
            </a:endParaRPr>
          </a:p>
          <a:p>
            <a:pPr>
              <a:lnSpc>
                <a:spcPct val="100000"/>
              </a:lnSpc>
              <a:spcBef>
                <a:spcPts val="10"/>
              </a:spcBef>
            </a:pPr>
            <a:endParaRPr sz="2400">
              <a:latin typeface="Calibri"/>
              <a:cs typeface="Calibri"/>
            </a:endParaRPr>
          </a:p>
          <a:p>
            <a:pPr marL="180340">
              <a:lnSpc>
                <a:spcPct val="100000"/>
              </a:lnSpc>
            </a:pPr>
            <a:r>
              <a:rPr sz="2400" dirty="0">
                <a:latin typeface="Calibri"/>
                <a:cs typeface="Calibri"/>
              </a:rPr>
              <a:t>Basic</a:t>
            </a:r>
            <a:r>
              <a:rPr sz="2400" spc="-120" dirty="0">
                <a:latin typeface="Calibri"/>
                <a:cs typeface="Calibri"/>
              </a:rPr>
              <a:t> </a:t>
            </a:r>
            <a:r>
              <a:rPr sz="2400" dirty="0">
                <a:latin typeface="Calibri"/>
                <a:cs typeface="Calibri"/>
              </a:rPr>
              <a:t>idea:</a:t>
            </a:r>
            <a:r>
              <a:rPr sz="2400" spc="-125" dirty="0">
                <a:latin typeface="Calibri"/>
                <a:cs typeface="Calibri"/>
              </a:rPr>
              <a:t> </a:t>
            </a:r>
            <a:r>
              <a:rPr sz="2400" b="1" spc="-10" dirty="0">
                <a:latin typeface="Calibri"/>
                <a:cs typeface="Calibri"/>
              </a:rPr>
              <a:t>maximize</a:t>
            </a:r>
            <a:r>
              <a:rPr sz="2400" b="1" spc="-60" dirty="0">
                <a:latin typeface="Calibri"/>
                <a:cs typeface="Calibri"/>
              </a:rPr>
              <a:t> </a:t>
            </a:r>
            <a:r>
              <a:rPr sz="2400" b="1" spc="-10" dirty="0">
                <a:latin typeface="Calibri"/>
                <a:cs typeface="Calibri"/>
              </a:rPr>
              <a:t>likelihood</a:t>
            </a:r>
            <a:r>
              <a:rPr sz="2400" b="1" spc="75" dirty="0">
                <a:latin typeface="Calibri"/>
                <a:cs typeface="Calibri"/>
              </a:rPr>
              <a:t> </a:t>
            </a:r>
            <a:r>
              <a:rPr sz="2400" b="1" dirty="0">
                <a:latin typeface="Calibri"/>
                <a:cs typeface="Calibri"/>
              </a:rPr>
              <a:t>of</a:t>
            </a:r>
            <a:r>
              <a:rPr sz="2400" b="1" spc="-95" dirty="0">
                <a:latin typeface="Calibri"/>
                <a:cs typeface="Calibri"/>
              </a:rPr>
              <a:t> </a:t>
            </a:r>
            <a:r>
              <a:rPr sz="2400" b="1" spc="-20" dirty="0">
                <a:latin typeface="Calibri"/>
                <a:cs typeface="Calibri"/>
              </a:rPr>
              <a:t>data</a:t>
            </a:r>
            <a:endParaRPr sz="2400">
              <a:latin typeface="Calibri"/>
              <a:cs typeface="Calibri"/>
            </a:endParaRPr>
          </a:p>
          <a:p>
            <a:pPr>
              <a:lnSpc>
                <a:spcPct val="100000"/>
              </a:lnSpc>
              <a:spcBef>
                <a:spcPts val="5"/>
              </a:spcBef>
            </a:pPr>
            <a:endParaRPr sz="2400">
              <a:latin typeface="Calibri"/>
              <a:cs typeface="Calibri"/>
            </a:endParaRPr>
          </a:p>
          <a:p>
            <a:pPr marL="180340">
              <a:lnSpc>
                <a:spcPct val="100000"/>
              </a:lnSpc>
            </a:pPr>
            <a:r>
              <a:rPr sz="2400" dirty="0">
                <a:latin typeface="Calibri"/>
                <a:cs typeface="Calibri"/>
              </a:rPr>
              <a:t>We</a:t>
            </a:r>
            <a:r>
              <a:rPr sz="2400" spc="-70" dirty="0">
                <a:latin typeface="Calibri"/>
                <a:cs typeface="Calibri"/>
              </a:rPr>
              <a:t> </a:t>
            </a:r>
            <a:r>
              <a:rPr sz="2400" dirty="0">
                <a:latin typeface="Calibri"/>
                <a:cs typeface="Calibri"/>
              </a:rPr>
              <a:t>don’t</a:t>
            </a:r>
            <a:r>
              <a:rPr sz="2400" spc="-70" dirty="0">
                <a:latin typeface="Calibri"/>
                <a:cs typeface="Calibri"/>
              </a:rPr>
              <a:t> </a:t>
            </a:r>
            <a:r>
              <a:rPr sz="2400" dirty="0">
                <a:latin typeface="Calibri"/>
                <a:cs typeface="Calibri"/>
              </a:rPr>
              <a:t>observe</a:t>
            </a:r>
            <a:r>
              <a:rPr sz="2400" spc="-60" dirty="0">
                <a:latin typeface="Calibri"/>
                <a:cs typeface="Calibri"/>
              </a:rPr>
              <a:t> </a:t>
            </a:r>
            <a:r>
              <a:rPr sz="2400" dirty="0">
                <a:latin typeface="Calibri"/>
                <a:cs typeface="Calibri"/>
              </a:rPr>
              <a:t>z,</a:t>
            </a:r>
            <a:r>
              <a:rPr sz="2400" spc="-20" dirty="0">
                <a:latin typeface="Calibri"/>
                <a:cs typeface="Calibri"/>
              </a:rPr>
              <a:t> </a:t>
            </a:r>
            <a:r>
              <a:rPr sz="2400" dirty="0">
                <a:latin typeface="Calibri"/>
                <a:cs typeface="Calibri"/>
              </a:rPr>
              <a:t>so</a:t>
            </a:r>
            <a:r>
              <a:rPr sz="2400" spc="-130" dirty="0">
                <a:latin typeface="Calibri"/>
                <a:cs typeface="Calibri"/>
              </a:rPr>
              <a:t> </a:t>
            </a:r>
            <a:r>
              <a:rPr sz="2400" dirty="0">
                <a:latin typeface="Calibri"/>
                <a:cs typeface="Calibri"/>
              </a:rPr>
              <a:t>need</a:t>
            </a:r>
            <a:r>
              <a:rPr sz="2400" spc="-40" dirty="0">
                <a:latin typeface="Calibri"/>
                <a:cs typeface="Calibri"/>
              </a:rPr>
              <a:t> </a:t>
            </a:r>
            <a:r>
              <a:rPr sz="2400" dirty="0">
                <a:latin typeface="Calibri"/>
                <a:cs typeface="Calibri"/>
              </a:rPr>
              <a:t>to</a:t>
            </a:r>
            <a:r>
              <a:rPr sz="2400" spc="-50" dirty="0">
                <a:latin typeface="Calibri"/>
                <a:cs typeface="Calibri"/>
              </a:rPr>
              <a:t> </a:t>
            </a:r>
            <a:r>
              <a:rPr sz="2400" spc="-10" dirty="0">
                <a:latin typeface="Calibri"/>
                <a:cs typeface="Calibri"/>
              </a:rPr>
              <a:t>marginalize:</a:t>
            </a:r>
            <a:endParaRPr sz="2400">
              <a:latin typeface="Calibri"/>
              <a:cs typeface="Calibri"/>
            </a:endParaRPr>
          </a:p>
          <a:p>
            <a:pPr>
              <a:lnSpc>
                <a:spcPct val="100000"/>
              </a:lnSpc>
              <a:spcBef>
                <a:spcPts val="25"/>
              </a:spcBef>
            </a:pPr>
            <a:endParaRPr sz="2500">
              <a:latin typeface="Calibri"/>
              <a:cs typeface="Calibri"/>
            </a:endParaRPr>
          </a:p>
          <a:p>
            <a:pPr marL="88900">
              <a:lnSpc>
                <a:spcPct val="100000"/>
              </a:lnSpc>
              <a:tabLst>
                <a:tab pos="536575" algn="l"/>
                <a:tab pos="912494" algn="l"/>
                <a:tab pos="1918970" algn="l"/>
                <a:tab pos="2488565" algn="l"/>
                <a:tab pos="3902075" algn="l"/>
                <a:tab pos="4451350" algn="l"/>
              </a:tabLst>
            </a:pPr>
            <a:r>
              <a:rPr sz="2400" spc="-25" dirty="0">
                <a:latin typeface="Cambria Math"/>
                <a:cs typeface="Cambria Math"/>
              </a:rPr>
              <a:t>𝑝</a:t>
            </a:r>
            <a:r>
              <a:rPr sz="2625" spc="-37" baseline="-15873" dirty="0">
                <a:latin typeface="Cambria Math"/>
                <a:cs typeface="Cambria Math"/>
              </a:rPr>
              <a:t>𝜃</a:t>
            </a:r>
            <a:r>
              <a:rPr sz="2625" baseline="-15873" dirty="0">
                <a:latin typeface="Cambria Math"/>
                <a:cs typeface="Cambria Math"/>
              </a:rPr>
              <a:t>	</a:t>
            </a:r>
            <a:r>
              <a:rPr sz="2400" spc="-50" dirty="0">
                <a:latin typeface="Cambria Math"/>
                <a:cs typeface="Cambria Math"/>
              </a:rPr>
              <a:t>𝑥</a:t>
            </a:r>
            <a:r>
              <a:rPr sz="2400" dirty="0">
                <a:latin typeface="Cambria Math"/>
                <a:cs typeface="Cambria Math"/>
              </a:rPr>
              <a:t>	=</a:t>
            </a:r>
            <a:r>
              <a:rPr sz="2400" spc="140" dirty="0">
                <a:latin typeface="Cambria Math"/>
                <a:cs typeface="Cambria Math"/>
              </a:rPr>
              <a:t> </a:t>
            </a:r>
            <a:r>
              <a:rPr sz="2400" dirty="0">
                <a:latin typeface="Cambria Math"/>
                <a:cs typeface="Cambria Math"/>
              </a:rPr>
              <a:t>∫</a:t>
            </a:r>
            <a:r>
              <a:rPr sz="2400" spc="-20" dirty="0">
                <a:latin typeface="Cambria Math"/>
                <a:cs typeface="Cambria Math"/>
              </a:rPr>
              <a:t> </a:t>
            </a:r>
            <a:r>
              <a:rPr sz="2400" spc="-25" dirty="0">
                <a:latin typeface="Cambria Math"/>
                <a:cs typeface="Cambria Math"/>
              </a:rPr>
              <a:t>𝑝</a:t>
            </a:r>
            <a:r>
              <a:rPr sz="2625" spc="-37" baseline="-15873" dirty="0">
                <a:latin typeface="Cambria Math"/>
                <a:cs typeface="Cambria Math"/>
              </a:rPr>
              <a:t>𝜃</a:t>
            </a:r>
            <a:r>
              <a:rPr sz="2625" baseline="-15873" dirty="0">
                <a:latin typeface="Cambria Math"/>
                <a:cs typeface="Cambria Math"/>
              </a:rPr>
              <a:t>	</a:t>
            </a:r>
            <a:r>
              <a:rPr sz="2400" dirty="0">
                <a:latin typeface="Cambria Math"/>
                <a:cs typeface="Cambria Math"/>
              </a:rPr>
              <a:t>𝑥,</a:t>
            </a:r>
            <a:r>
              <a:rPr sz="2400" spc="-65" dirty="0">
                <a:latin typeface="Cambria Math"/>
                <a:cs typeface="Cambria Math"/>
              </a:rPr>
              <a:t> </a:t>
            </a:r>
            <a:r>
              <a:rPr sz="2400" spc="-50" dirty="0">
                <a:latin typeface="Cambria Math"/>
                <a:cs typeface="Cambria Math"/>
              </a:rPr>
              <a:t>𝑧</a:t>
            </a:r>
            <a:r>
              <a:rPr sz="2400" dirty="0">
                <a:latin typeface="Cambria Math"/>
                <a:cs typeface="Cambria Math"/>
              </a:rPr>
              <a:t>	𝑑𝑧</a:t>
            </a:r>
            <a:r>
              <a:rPr sz="2400" spc="155" dirty="0">
                <a:latin typeface="Cambria Math"/>
                <a:cs typeface="Cambria Math"/>
              </a:rPr>
              <a:t> </a:t>
            </a:r>
            <a:r>
              <a:rPr sz="2400" dirty="0">
                <a:latin typeface="Cambria Math"/>
                <a:cs typeface="Cambria Math"/>
              </a:rPr>
              <a:t>=</a:t>
            </a:r>
            <a:r>
              <a:rPr sz="2400" spc="150" dirty="0">
                <a:latin typeface="Cambria Math"/>
                <a:cs typeface="Cambria Math"/>
              </a:rPr>
              <a:t> </a:t>
            </a:r>
            <a:r>
              <a:rPr sz="2400" dirty="0">
                <a:latin typeface="Cambria Math"/>
                <a:cs typeface="Cambria Math"/>
              </a:rPr>
              <a:t>∫</a:t>
            </a:r>
            <a:r>
              <a:rPr sz="2400" spc="-25" dirty="0">
                <a:latin typeface="Cambria Math"/>
                <a:cs typeface="Cambria Math"/>
              </a:rPr>
              <a:t> 𝑝</a:t>
            </a:r>
            <a:r>
              <a:rPr sz="2625" spc="-37" baseline="-15873" dirty="0">
                <a:latin typeface="Cambria Math"/>
                <a:cs typeface="Cambria Math"/>
              </a:rPr>
              <a:t>𝜃</a:t>
            </a:r>
            <a:r>
              <a:rPr sz="2625" baseline="-15873" dirty="0">
                <a:latin typeface="Cambria Math"/>
                <a:cs typeface="Cambria Math"/>
              </a:rPr>
              <a:t>	</a:t>
            </a:r>
            <a:r>
              <a:rPr sz="2400" spc="-25" dirty="0">
                <a:latin typeface="Cambria Math"/>
                <a:cs typeface="Cambria Math"/>
              </a:rPr>
              <a:t>𝑥|𝑧</a:t>
            </a:r>
            <a:r>
              <a:rPr sz="2400" dirty="0">
                <a:latin typeface="Cambria Math"/>
                <a:cs typeface="Cambria Math"/>
              </a:rPr>
              <a:t>	</a:t>
            </a:r>
            <a:r>
              <a:rPr sz="2400" spc="-10" dirty="0">
                <a:latin typeface="Cambria Math"/>
                <a:cs typeface="Cambria Math"/>
              </a:rPr>
              <a:t>𝑝</a:t>
            </a:r>
            <a:r>
              <a:rPr sz="2625" spc="-15" baseline="-15873" dirty="0">
                <a:latin typeface="Cambria Math"/>
                <a:cs typeface="Cambria Math"/>
              </a:rPr>
              <a:t>𝜃</a:t>
            </a:r>
            <a:r>
              <a:rPr sz="2400" spc="-10" dirty="0">
                <a:latin typeface="Cambria Math"/>
                <a:cs typeface="Cambria Math"/>
              </a:rPr>
              <a:t>(𝑧)𝑑𝑧</a:t>
            </a:r>
            <a:endParaRPr sz="2400">
              <a:latin typeface="Cambria Math"/>
              <a:cs typeface="Cambria Math"/>
            </a:endParaRPr>
          </a:p>
          <a:p>
            <a:pPr marL="398145">
              <a:lnSpc>
                <a:spcPct val="100000"/>
              </a:lnSpc>
              <a:spcBef>
                <a:spcPts val="2365"/>
              </a:spcBef>
            </a:pPr>
            <a:r>
              <a:rPr sz="2400" dirty="0">
                <a:solidFill>
                  <a:srgbClr val="6FAC46"/>
                </a:solidFill>
                <a:latin typeface="Calibri"/>
                <a:cs typeface="Calibri"/>
              </a:rPr>
              <a:t>Ok,</a:t>
            </a:r>
            <a:r>
              <a:rPr sz="2400" spc="-120" dirty="0">
                <a:solidFill>
                  <a:srgbClr val="6FAC46"/>
                </a:solidFill>
                <a:latin typeface="Calibri"/>
                <a:cs typeface="Calibri"/>
              </a:rPr>
              <a:t> </a:t>
            </a:r>
            <a:r>
              <a:rPr sz="2400" dirty="0">
                <a:solidFill>
                  <a:srgbClr val="6FAC46"/>
                </a:solidFill>
                <a:latin typeface="Calibri"/>
                <a:cs typeface="Calibri"/>
              </a:rPr>
              <a:t>we assumed</a:t>
            </a:r>
            <a:r>
              <a:rPr sz="2400" spc="-125" dirty="0">
                <a:solidFill>
                  <a:srgbClr val="6FAC46"/>
                </a:solidFill>
                <a:latin typeface="Calibri"/>
                <a:cs typeface="Calibri"/>
              </a:rPr>
              <a:t> </a:t>
            </a:r>
            <a:r>
              <a:rPr sz="2400" dirty="0">
                <a:solidFill>
                  <a:srgbClr val="6FAC46"/>
                </a:solidFill>
                <a:latin typeface="Calibri"/>
                <a:cs typeface="Calibri"/>
              </a:rPr>
              <a:t>Gaussian</a:t>
            </a:r>
            <a:r>
              <a:rPr sz="2400" spc="-55" dirty="0">
                <a:solidFill>
                  <a:srgbClr val="6FAC46"/>
                </a:solidFill>
                <a:latin typeface="Calibri"/>
                <a:cs typeface="Calibri"/>
              </a:rPr>
              <a:t> </a:t>
            </a:r>
            <a:r>
              <a:rPr sz="2400" dirty="0">
                <a:solidFill>
                  <a:srgbClr val="6FAC46"/>
                </a:solidFill>
                <a:latin typeface="Calibri"/>
                <a:cs typeface="Calibri"/>
              </a:rPr>
              <a:t>prior</a:t>
            </a:r>
            <a:r>
              <a:rPr sz="2400" spc="-35" dirty="0">
                <a:solidFill>
                  <a:srgbClr val="6FAC46"/>
                </a:solidFill>
                <a:latin typeface="Calibri"/>
                <a:cs typeface="Calibri"/>
              </a:rPr>
              <a:t> </a:t>
            </a:r>
            <a:r>
              <a:rPr sz="2400" dirty="0">
                <a:solidFill>
                  <a:srgbClr val="6FAC46"/>
                </a:solidFill>
                <a:latin typeface="Calibri"/>
                <a:cs typeface="Calibri"/>
              </a:rPr>
              <a:t>for</a:t>
            </a:r>
            <a:r>
              <a:rPr sz="2400" spc="-30" dirty="0">
                <a:solidFill>
                  <a:srgbClr val="6FAC46"/>
                </a:solidFill>
                <a:latin typeface="Calibri"/>
                <a:cs typeface="Calibri"/>
              </a:rPr>
              <a:t> </a:t>
            </a:r>
            <a:r>
              <a:rPr sz="2400" spc="-50" dirty="0">
                <a:solidFill>
                  <a:srgbClr val="6FAC46"/>
                </a:solidFill>
                <a:latin typeface="Calibri"/>
                <a:cs typeface="Calibri"/>
              </a:rPr>
              <a:t>z</a:t>
            </a:r>
            <a:endParaRPr sz="2400">
              <a:latin typeface="Calibri"/>
              <a:cs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2416810" cy="697230"/>
          </a:xfrm>
          <a:prstGeom prst="rect">
            <a:avLst/>
          </a:prstGeom>
        </p:spPr>
        <p:txBody>
          <a:bodyPr vert="horz" wrap="square" lIns="0" tIns="13335" rIns="0" bIns="0" rtlCol="0">
            <a:spAutoFit/>
          </a:bodyPr>
          <a:lstStyle/>
          <a:p>
            <a:pPr marL="12700">
              <a:lnSpc>
                <a:spcPct val="100000"/>
              </a:lnSpc>
              <a:spcBef>
                <a:spcPts val="105"/>
              </a:spcBef>
            </a:pPr>
            <a:r>
              <a:rPr spc="-30" dirty="0"/>
              <a:t>Variational</a:t>
            </a:r>
          </a:p>
        </p:txBody>
      </p:sp>
      <p:sp>
        <p:nvSpPr>
          <p:cNvPr id="3" name="object 3"/>
          <p:cNvSpPr txBox="1"/>
          <p:nvPr/>
        </p:nvSpPr>
        <p:spPr>
          <a:xfrm>
            <a:off x="915035" y="603821"/>
            <a:ext cx="3159125" cy="697230"/>
          </a:xfrm>
          <a:prstGeom prst="rect">
            <a:avLst/>
          </a:prstGeom>
        </p:spPr>
        <p:txBody>
          <a:bodyPr vert="horz" wrap="square" lIns="0" tIns="13335" rIns="0" bIns="0" rtlCol="0">
            <a:spAutoFit/>
          </a:bodyPr>
          <a:lstStyle/>
          <a:p>
            <a:pPr marL="12700">
              <a:lnSpc>
                <a:spcPct val="100000"/>
              </a:lnSpc>
              <a:spcBef>
                <a:spcPts val="105"/>
              </a:spcBef>
            </a:pPr>
            <a:r>
              <a:rPr sz="4400" b="0" spc="-10" dirty="0">
                <a:latin typeface="Calibri Light"/>
                <a:cs typeface="Calibri Light"/>
              </a:rPr>
              <a:t>Autoencoders</a:t>
            </a:r>
            <a:endParaRPr sz="4400">
              <a:latin typeface="Calibri Light"/>
              <a:cs typeface="Calibri Light"/>
            </a:endParaRPr>
          </a:p>
        </p:txBody>
      </p:sp>
      <p:sp>
        <p:nvSpPr>
          <p:cNvPr id="4" name="object 4"/>
          <p:cNvSpPr txBox="1"/>
          <p:nvPr/>
        </p:nvSpPr>
        <p:spPr>
          <a:xfrm>
            <a:off x="6874509" y="1486217"/>
            <a:ext cx="4491990" cy="1134110"/>
          </a:xfrm>
          <a:prstGeom prst="rect">
            <a:avLst/>
          </a:prstGeom>
        </p:spPr>
        <p:txBody>
          <a:bodyPr vert="horz" wrap="square" lIns="0" tIns="7620" rIns="0" bIns="0" rtlCol="0">
            <a:spAutoFit/>
          </a:bodyPr>
          <a:lstStyle/>
          <a:p>
            <a:pPr marL="12700" marR="5080">
              <a:lnSpc>
                <a:spcPct val="101499"/>
              </a:lnSpc>
              <a:spcBef>
                <a:spcPts val="60"/>
              </a:spcBef>
              <a:tabLst>
                <a:tab pos="4191635"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p:txBody>
      </p:sp>
      <p:pic>
        <p:nvPicPr>
          <p:cNvPr id="5" name="object 5"/>
          <p:cNvPicPr/>
          <p:nvPr/>
        </p:nvPicPr>
        <p:blipFill>
          <a:blip r:embed="rId2" cstate="print"/>
          <a:stretch>
            <a:fillRect/>
          </a:stretch>
        </p:blipFill>
        <p:spPr>
          <a:xfrm>
            <a:off x="9611359" y="1432560"/>
            <a:ext cx="1361440" cy="497839"/>
          </a:xfrm>
          <a:prstGeom prst="rect">
            <a:avLst/>
          </a:prstGeom>
        </p:spPr>
      </p:pic>
      <p:sp>
        <p:nvSpPr>
          <p:cNvPr id="6" name="object 6"/>
          <p:cNvSpPr txBox="1"/>
          <p:nvPr/>
        </p:nvSpPr>
        <p:spPr>
          <a:xfrm>
            <a:off x="885825" y="5029453"/>
            <a:ext cx="129032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55" dirty="0">
                <a:latin typeface="Calibri"/>
                <a:cs typeface="Calibri"/>
              </a:rPr>
              <a:t> </a:t>
            </a:r>
            <a:r>
              <a:rPr sz="2400" spc="-50" dirty="0">
                <a:latin typeface="Calibri"/>
                <a:cs typeface="Calibri"/>
              </a:rPr>
              <a:t>z</a:t>
            </a:r>
            <a:endParaRPr sz="2400">
              <a:latin typeface="Calibri"/>
              <a:cs typeface="Calibri"/>
            </a:endParaRPr>
          </a:p>
          <a:p>
            <a:pPr marL="12700">
              <a:lnSpc>
                <a:spcPct val="100000"/>
              </a:lnSpc>
              <a:spcBef>
                <a:spcPts val="85"/>
              </a:spcBef>
            </a:pPr>
            <a:r>
              <a:rPr sz="2400" dirty="0">
                <a:latin typeface="Calibri"/>
                <a:cs typeface="Calibri"/>
              </a:rPr>
              <a:t>from</a:t>
            </a:r>
            <a:r>
              <a:rPr sz="2400" spc="-114" dirty="0">
                <a:latin typeface="Calibri"/>
                <a:cs typeface="Calibri"/>
              </a:rPr>
              <a:t> </a:t>
            </a:r>
            <a:r>
              <a:rPr sz="2400" spc="-20" dirty="0">
                <a:latin typeface="Calibri"/>
                <a:cs typeface="Calibri"/>
              </a:rPr>
              <a:t>prior</a:t>
            </a:r>
            <a:endParaRPr sz="2400">
              <a:latin typeface="Calibri"/>
              <a:cs typeface="Calibri"/>
            </a:endParaRPr>
          </a:p>
        </p:txBody>
      </p:sp>
      <p:pic>
        <p:nvPicPr>
          <p:cNvPr id="7" name="object 7"/>
          <p:cNvPicPr/>
          <p:nvPr/>
        </p:nvPicPr>
        <p:blipFill>
          <a:blip r:embed="rId3" cstate="print"/>
          <a:stretch>
            <a:fillRect/>
          </a:stretch>
        </p:blipFill>
        <p:spPr>
          <a:xfrm>
            <a:off x="1239519" y="5872479"/>
            <a:ext cx="792480" cy="304799"/>
          </a:xfrm>
          <a:prstGeom prst="rect">
            <a:avLst/>
          </a:prstGeom>
        </p:spPr>
      </p:pic>
      <p:pic>
        <p:nvPicPr>
          <p:cNvPr id="8" name="object 8"/>
          <p:cNvPicPr/>
          <p:nvPr/>
        </p:nvPicPr>
        <p:blipFill>
          <a:blip r:embed="rId4" cstate="print"/>
          <a:stretch>
            <a:fillRect/>
          </a:stretch>
        </p:blipFill>
        <p:spPr>
          <a:xfrm>
            <a:off x="934719" y="4460240"/>
            <a:ext cx="1727200" cy="396239"/>
          </a:xfrm>
          <a:prstGeom prst="rect">
            <a:avLst/>
          </a:prstGeom>
        </p:spPr>
      </p:pic>
      <p:grpSp>
        <p:nvGrpSpPr>
          <p:cNvPr id="9" name="object 9"/>
          <p:cNvGrpSpPr/>
          <p:nvPr/>
        </p:nvGrpSpPr>
        <p:grpSpPr>
          <a:xfrm>
            <a:off x="2692400" y="3830269"/>
            <a:ext cx="2935605" cy="2316480"/>
            <a:chOff x="2692400" y="3830269"/>
            <a:chExt cx="2935605" cy="2316480"/>
          </a:xfrm>
        </p:grpSpPr>
        <p:sp>
          <p:nvSpPr>
            <p:cNvPr id="10" name="object 10"/>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11" name="object 11"/>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4114800" y="5821680"/>
              <a:ext cx="233679" cy="243839"/>
            </a:xfrm>
            <a:prstGeom prst="rect">
              <a:avLst/>
            </a:prstGeom>
          </p:spPr>
        </p:pic>
        <p:sp>
          <p:nvSpPr>
            <p:cNvPr id="13" name="object 13"/>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4" name="object 14"/>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5" name="object 15"/>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2956559" y="3891280"/>
              <a:ext cx="619760" cy="304800"/>
            </a:xfrm>
            <a:prstGeom prst="rect">
              <a:avLst/>
            </a:prstGeom>
          </p:spPr>
        </p:pic>
        <p:sp>
          <p:nvSpPr>
            <p:cNvPr id="17" name="object 17"/>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8" name="object 18"/>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9" name="object 19"/>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4704079" y="3881120"/>
              <a:ext cx="670560" cy="386080"/>
            </a:xfrm>
            <a:prstGeom prst="rect">
              <a:avLst/>
            </a:prstGeom>
          </p:spPr>
        </p:pic>
        <p:sp>
          <p:nvSpPr>
            <p:cNvPr id="21" name="object 21"/>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22" name="object 22"/>
          <p:cNvSpPr txBox="1"/>
          <p:nvPr/>
        </p:nvSpPr>
        <p:spPr>
          <a:xfrm>
            <a:off x="762317" y="3622294"/>
            <a:ext cx="160147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65" dirty="0">
                <a:latin typeface="Calibri"/>
                <a:cs typeface="Calibri"/>
              </a:rPr>
              <a:t> </a:t>
            </a:r>
            <a:r>
              <a:rPr sz="2400" spc="-20" dirty="0">
                <a:latin typeface="Calibri"/>
                <a:cs typeface="Calibri"/>
              </a:rPr>
              <a:t>from</a:t>
            </a:r>
            <a:endParaRPr sz="2400">
              <a:latin typeface="Calibri"/>
              <a:cs typeface="Calibri"/>
            </a:endParaRPr>
          </a:p>
          <a:p>
            <a:pPr marL="12700">
              <a:lnSpc>
                <a:spcPct val="100000"/>
              </a:lnSpc>
              <a:spcBef>
                <a:spcPts val="85"/>
              </a:spcBef>
            </a:pPr>
            <a:r>
              <a:rPr sz="2400" spc="-10" dirty="0">
                <a:latin typeface="Calibri"/>
                <a:cs typeface="Calibri"/>
              </a:rPr>
              <a:t>conditional</a:t>
            </a:r>
            <a:endParaRPr sz="2400">
              <a:latin typeface="Calibri"/>
              <a:cs typeface="Calibri"/>
            </a:endParaRPr>
          </a:p>
        </p:txBody>
      </p:sp>
      <p:sp>
        <p:nvSpPr>
          <p:cNvPr id="23" name="object 23"/>
          <p:cNvSpPr txBox="1"/>
          <p:nvPr/>
        </p:nvSpPr>
        <p:spPr>
          <a:xfrm>
            <a:off x="1173480" y="1116012"/>
            <a:ext cx="4528820" cy="1124585"/>
          </a:xfrm>
          <a:prstGeom prst="rect">
            <a:avLst/>
          </a:prstGeom>
        </p:spPr>
        <p:txBody>
          <a:bodyPr vert="horz" wrap="square" lIns="0" tIns="12700" rIns="0" bIns="0" rtlCol="0">
            <a:spAutoFit/>
          </a:bodyPr>
          <a:lstStyle/>
          <a:p>
            <a:pPr marL="38100" marR="30480">
              <a:lnSpc>
                <a:spcPct val="100000"/>
              </a:lnSpc>
              <a:spcBef>
                <a:spcPts val="100"/>
              </a:spcBef>
            </a:pPr>
            <a:r>
              <a:rPr sz="2400" dirty="0">
                <a:latin typeface="Calibri"/>
                <a:cs typeface="Calibri"/>
              </a:rPr>
              <a:t>Decoder</a:t>
            </a:r>
            <a:r>
              <a:rPr sz="2400" spc="-65" dirty="0">
                <a:latin typeface="Calibri"/>
                <a:cs typeface="Calibri"/>
              </a:rPr>
              <a:t> </a:t>
            </a:r>
            <a:r>
              <a:rPr sz="2400" dirty="0">
                <a:latin typeface="Calibri"/>
                <a:cs typeface="Calibri"/>
              </a:rPr>
              <a:t>must</a:t>
            </a:r>
            <a:r>
              <a:rPr sz="2400" spc="-45" dirty="0">
                <a:latin typeface="Calibri"/>
                <a:cs typeface="Calibri"/>
              </a:rPr>
              <a:t> </a:t>
            </a:r>
            <a:r>
              <a:rPr sz="2400" dirty="0">
                <a:latin typeface="Calibri"/>
                <a:cs typeface="Calibri"/>
              </a:rPr>
              <a:t>be</a:t>
            </a:r>
            <a:r>
              <a:rPr sz="2400" spc="-40" dirty="0">
                <a:latin typeface="Calibri"/>
                <a:cs typeface="Calibri"/>
              </a:rPr>
              <a:t> </a:t>
            </a:r>
            <a:r>
              <a:rPr sz="2400" b="1" spc="-10" dirty="0">
                <a:latin typeface="Calibri"/>
                <a:cs typeface="Calibri"/>
              </a:rPr>
              <a:t>probabilistic</a:t>
            </a:r>
            <a:r>
              <a:rPr sz="2400" spc="-10" dirty="0">
                <a:latin typeface="Calibri"/>
                <a:cs typeface="Calibri"/>
              </a:rPr>
              <a:t>: </a:t>
            </a:r>
            <a:r>
              <a:rPr sz="2400" dirty="0">
                <a:latin typeface="Calibri"/>
                <a:cs typeface="Calibri"/>
              </a:rPr>
              <a:t>Decoder</a:t>
            </a:r>
            <a:r>
              <a:rPr sz="2400" spc="-80" dirty="0">
                <a:latin typeface="Calibri"/>
                <a:cs typeface="Calibri"/>
              </a:rPr>
              <a:t> </a:t>
            </a:r>
            <a:r>
              <a:rPr sz="2400" dirty="0">
                <a:latin typeface="Calibri"/>
                <a:cs typeface="Calibri"/>
              </a:rPr>
              <a:t>inputs</a:t>
            </a:r>
            <a:r>
              <a:rPr sz="2400" spc="-30" dirty="0">
                <a:latin typeface="Calibri"/>
                <a:cs typeface="Calibri"/>
              </a:rPr>
              <a:t> </a:t>
            </a:r>
            <a:r>
              <a:rPr sz="2400" dirty="0">
                <a:latin typeface="Calibri"/>
                <a:cs typeface="Calibri"/>
              </a:rPr>
              <a:t>z,</a:t>
            </a:r>
            <a:r>
              <a:rPr sz="2400" spc="-20" dirty="0">
                <a:latin typeface="Calibri"/>
                <a:cs typeface="Calibri"/>
              </a:rPr>
              <a:t> </a:t>
            </a:r>
            <a:r>
              <a:rPr sz="2400" dirty="0">
                <a:latin typeface="Calibri"/>
                <a:cs typeface="Calibri"/>
              </a:rPr>
              <a:t>outputs</a:t>
            </a:r>
            <a:r>
              <a:rPr sz="2400" spc="-105" dirty="0">
                <a:latin typeface="Calibri"/>
                <a:cs typeface="Calibri"/>
              </a:rPr>
              <a:t> </a:t>
            </a:r>
            <a:r>
              <a:rPr sz="2400" dirty="0">
                <a:latin typeface="Calibri"/>
                <a:cs typeface="Calibri"/>
              </a:rPr>
              <a:t>mean</a:t>
            </a:r>
            <a:r>
              <a:rPr sz="2400" spc="45" dirty="0">
                <a:latin typeface="Calibri"/>
                <a:cs typeface="Calibri"/>
              </a:rPr>
              <a:t> </a:t>
            </a:r>
            <a:r>
              <a:rPr sz="2400" spc="-20" dirty="0">
                <a:latin typeface="Calibri"/>
                <a:cs typeface="Calibri"/>
              </a:rPr>
              <a:t>μ</a:t>
            </a:r>
            <a:r>
              <a:rPr sz="2400" spc="-30" baseline="-10416" dirty="0">
                <a:latin typeface="Calibri"/>
                <a:cs typeface="Calibri"/>
              </a:rPr>
              <a:t>x|z </a:t>
            </a:r>
            <a:r>
              <a:rPr sz="2400" dirty="0">
                <a:latin typeface="Calibri"/>
                <a:cs typeface="Calibri"/>
              </a:rPr>
              <a:t>and</a:t>
            </a:r>
            <a:r>
              <a:rPr sz="2400" spc="-40" dirty="0">
                <a:latin typeface="Calibri"/>
                <a:cs typeface="Calibri"/>
              </a:rPr>
              <a:t> </a:t>
            </a:r>
            <a:r>
              <a:rPr sz="2400" dirty="0">
                <a:latin typeface="Calibri"/>
                <a:cs typeface="Calibri"/>
              </a:rPr>
              <a:t>(diagonal)</a:t>
            </a:r>
            <a:r>
              <a:rPr sz="2400" spc="-70" dirty="0">
                <a:latin typeface="Calibri"/>
                <a:cs typeface="Calibri"/>
              </a:rPr>
              <a:t> </a:t>
            </a:r>
            <a:r>
              <a:rPr sz="2400" spc="-10" dirty="0">
                <a:latin typeface="Calibri"/>
                <a:cs typeface="Calibri"/>
              </a:rPr>
              <a:t>covariance</a:t>
            </a:r>
            <a:r>
              <a:rPr sz="2400" spc="-114"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24" name="object 24"/>
          <p:cNvSpPr txBox="1"/>
          <p:nvPr/>
        </p:nvSpPr>
        <p:spPr>
          <a:xfrm>
            <a:off x="1173480" y="2591498"/>
            <a:ext cx="4405630" cy="748030"/>
          </a:xfrm>
          <a:prstGeom prst="rect">
            <a:avLst/>
          </a:prstGeom>
        </p:spPr>
        <p:txBody>
          <a:bodyPr vert="horz" wrap="square" lIns="0" tIns="12700" rIns="0" bIns="0" rtlCol="0">
            <a:spAutoFit/>
          </a:bodyPr>
          <a:lstStyle/>
          <a:p>
            <a:pPr marL="38100">
              <a:lnSpc>
                <a:spcPts val="2840"/>
              </a:lnSpc>
              <a:spcBef>
                <a:spcPts val="100"/>
              </a:spcBef>
            </a:pPr>
            <a:r>
              <a:rPr sz="2400" dirty="0">
                <a:latin typeface="Calibri"/>
                <a:cs typeface="Calibri"/>
              </a:rPr>
              <a:t>Sample</a:t>
            </a:r>
            <a:r>
              <a:rPr sz="2400" spc="-70" dirty="0">
                <a:latin typeface="Calibri"/>
                <a:cs typeface="Calibri"/>
              </a:rPr>
              <a:t> </a:t>
            </a:r>
            <a:r>
              <a:rPr sz="2400" dirty="0">
                <a:latin typeface="Calibri"/>
                <a:cs typeface="Calibri"/>
              </a:rPr>
              <a:t>x</a:t>
            </a:r>
            <a:r>
              <a:rPr sz="2400" spc="-85" dirty="0">
                <a:latin typeface="Calibri"/>
                <a:cs typeface="Calibri"/>
              </a:rPr>
              <a:t> </a:t>
            </a:r>
            <a:r>
              <a:rPr sz="2400" dirty="0">
                <a:latin typeface="Calibri"/>
                <a:cs typeface="Calibri"/>
              </a:rPr>
              <a:t>from Gaussian</a:t>
            </a:r>
            <a:r>
              <a:rPr sz="2400" spc="-55" dirty="0">
                <a:latin typeface="Calibri"/>
                <a:cs typeface="Calibri"/>
              </a:rPr>
              <a:t> </a:t>
            </a:r>
            <a:r>
              <a:rPr sz="2400" dirty="0">
                <a:latin typeface="Calibri"/>
                <a:cs typeface="Calibri"/>
              </a:rPr>
              <a:t>with</a:t>
            </a:r>
            <a:r>
              <a:rPr sz="2400" spc="-60" dirty="0">
                <a:latin typeface="Calibri"/>
                <a:cs typeface="Calibri"/>
              </a:rPr>
              <a:t> </a:t>
            </a:r>
            <a:r>
              <a:rPr sz="2400" spc="-20" dirty="0">
                <a:latin typeface="Calibri"/>
                <a:cs typeface="Calibri"/>
              </a:rPr>
              <a:t>mean</a:t>
            </a:r>
            <a:endParaRPr sz="2400">
              <a:latin typeface="Calibri"/>
              <a:cs typeface="Calibri"/>
            </a:endParaRPr>
          </a:p>
          <a:p>
            <a:pPr marL="38100">
              <a:lnSpc>
                <a:spcPts val="2840"/>
              </a:lnSpc>
            </a:pPr>
            <a:r>
              <a:rPr sz="2400" dirty="0">
                <a:latin typeface="Calibri"/>
                <a:cs typeface="Calibri"/>
              </a:rPr>
              <a:t>μ</a:t>
            </a:r>
            <a:r>
              <a:rPr sz="2400" baseline="-10416" dirty="0">
                <a:latin typeface="Calibri"/>
                <a:cs typeface="Calibri"/>
              </a:rPr>
              <a:t>x|z</a:t>
            </a:r>
            <a:r>
              <a:rPr sz="2400" spc="-52" baseline="-10416" dirty="0">
                <a:latin typeface="Calibri"/>
                <a:cs typeface="Calibri"/>
              </a:rPr>
              <a:t> </a:t>
            </a:r>
            <a:r>
              <a:rPr sz="2400" dirty="0">
                <a:latin typeface="Calibri"/>
                <a:cs typeface="Calibri"/>
              </a:rPr>
              <a:t>and</a:t>
            </a:r>
            <a:r>
              <a:rPr sz="2400" spc="-35" dirty="0">
                <a:latin typeface="Calibri"/>
                <a:cs typeface="Calibri"/>
              </a:rPr>
              <a:t> </a:t>
            </a:r>
            <a:r>
              <a:rPr sz="2400" dirty="0">
                <a:latin typeface="Calibri"/>
                <a:cs typeface="Calibri"/>
              </a:rPr>
              <a:t>(diagonal)</a:t>
            </a:r>
            <a:r>
              <a:rPr sz="2400" spc="-40" dirty="0">
                <a:latin typeface="Calibri"/>
                <a:cs typeface="Calibri"/>
              </a:rPr>
              <a:t> </a:t>
            </a:r>
            <a:r>
              <a:rPr sz="2400" spc="-10" dirty="0">
                <a:latin typeface="Calibri"/>
                <a:cs typeface="Calibri"/>
              </a:rPr>
              <a:t>covariance</a:t>
            </a:r>
            <a:r>
              <a:rPr sz="2400" spc="-11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25" name="object 25"/>
          <p:cNvSpPr txBox="1"/>
          <p:nvPr/>
        </p:nvSpPr>
        <p:spPr>
          <a:xfrm>
            <a:off x="6242050" y="2909188"/>
            <a:ext cx="307403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How</a:t>
            </a:r>
            <a:r>
              <a:rPr sz="2400" spc="-130" dirty="0">
                <a:latin typeface="Calibri"/>
                <a:cs typeface="Calibri"/>
              </a:rPr>
              <a:t> </a:t>
            </a:r>
            <a:r>
              <a:rPr sz="2400" dirty="0">
                <a:latin typeface="Calibri"/>
                <a:cs typeface="Calibri"/>
              </a:rPr>
              <a:t>to</a:t>
            </a:r>
            <a:r>
              <a:rPr sz="2400" spc="-85" dirty="0">
                <a:latin typeface="Calibri"/>
                <a:cs typeface="Calibri"/>
              </a:rPr>
              <a:t> </a:t>
            </a:r>
            <a:r>
              <a:rPr sz="2400" dirty="0">
                <a:latin typeface="Calibri"/>
                <a:cs typeface="Calibri"/>
              </a:rPr>
              <a:t>train</a:t>
            </a:r>
            <a:r>
              <a:rPr sz="2400" spc="5" dirty="0">
                <a:latin typeface="Calibri"/>
                <a:cs typeface="Calibri"/>
              </a:rPr>
              <a:t> </a:t>
            </a:r>
            <a:r>
              <a:rPr sz="2400" dirty="0">
                <a:latin typeface="Calibri"/>
                <a:cs typeface="Calibri"/>
              </a:rPr>
              <a:t>this</a:t>
            </a:r>
            <a:r>
              <a:rPr sz="2400" spc="-70" dirty="0">
                <a:latin typeface="Calibri"/>
                <a:cs typeface="Calibri"/>
              </a:rPr>
              <a:t> </a:t>
            </a:r>
            <a:r>
              <a:rPr sz="2400" spc="-10" dirty="0">
                <a:latin typeface="Calibri"/>
                <a:cs typeface="Calibri"/>
              </a:rPr>
              <a:t>model?</a:t>
            </a:r>
            <a:endParaRPr sz="2400">
              <a:latin typeface="Calibri"/>
              <a:cs typeface="Calibri"/>
            </a:endParaRPr>
          </a:p>
        </p:txBody>
      </p:sp>
      <p:sp>
        <p:nvSpPr>
          <p:cNvPr id="26" name="object 26"/>
          <p:cNvSpPr txBox="1"/>
          <p:nvPr/>
        </p:nvSpPr>
        <p:spPr>
          <a:xfrm>
            <a:off x="6242050" y="3648392"/>
            <a:ext cx="485394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Basic</a:t>
            </a:r>
            <a:r>
              <a:rPr sz="2400" spc="-120" dirty="0">
                <a:latin typeface="Calibri"/>
                <a:cs typeface="Calibri"/>
              </a:rPr>
              <a:t> </a:t>
            </a:r>
            <a:r>
              <a:rPr sz="2400" dirty="0">
                <a:latin typeface="Calibri"/>
                <a:cs typeface="Calibri"/>
              </a:rPr>
              <a:t>idea:</a:t>
            </a:r>
            <a:r>
              <a:rPr sz="2400" spc="-125" dirty="0">
                <a:latin typeface="Calibri"/>
                <a:cs typeface="Calibri"/>
              </a:rPr>
              <a:t> </a:t>
            </a:r>
            <a:r>
              <a:rPr sz="2400" b="1" spc="-10" dirty="0">
                <a:latin typeface="Calibri"/>
                <a:cs typeface="Calibri"/>
              </a:rPr>
              <a:t>maximize</a:t>
            </a:r>
            <a:r>
              <a:rPr sz="2400" b="1" spc="-60" dirty="0">
                <a:latin typeface="Calibri"/>
                <a:cs typeface="Calibri"/>
              </a:rPr>
              <a:t> </a:t>
            </a:r>
            <a:r>
              <a:rPr sz="2400" b="1" spc="-10" dirty="0">
                <a:latin typeface="Calibri"/>
                <a:cs typeface="Calibri"/>
              </a:rPr>
              <a:t>likelihood</a:t>
            </a:r>
            <a:r>
              <a:rPr sz="2400" b="1" spc="75" dirty="0">
                <a:latin typeface="Calibri"/>
                <a:cs typeface="Calibri"/>
              </a:rPr>
              <a:t> </a:t>
            </a:r>
            <a:r>
              <a:rPr sz="2400" b="1" dirty="0">
                <a:latin typeface="Calibri"/>
                <a:cs typeface="Calibri"/>
              </a:rPr>
              <a:t>of</a:t>
            </a:r>
            <a:r>
              <a:rPr sz="2400" b="1" spc="-95" dirty="0">
                <a:latin typeface="Calibri"/>
                <a:cs typeface="Calibri"/>
              </a:rPr>
              <a:t> </a:t>
            </a:r>
            <a:r>
              <a:rPr sz="2400" b="1" spc="-20" dirty="0">
                <a:latin typeface="Calibri"/>
                <a:cs typeface="Calibri"/>
              </a:rPr>
              <a:t>data</a:t>
            </a:r>
            <a:endParaRPr sz="2400">
              <a:latin typeface="Calibri"/>
              <a:cs typeface="Calibri"/>
            </a:endParaRPr>
          </a:p>
        </p:txBody>
      </p:sp>
      <p:sp>
        <p:nvSpPr>
          <p:cNvPr id="27" name="object 27"/>
          <p:cNvSpPr txBox="1"/>
          <p:nvPr/>
        </p:nvSpPr>
        <p:spPr>
          <a:xfrm>
            <a:off x="6242050" y="4386579"/>
            <a:ext cx="539623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We</a:t>
            </a:r>
            <a:r>
              <a:rPr sz="2400" spc="-70" dirty="0">
                <a:latin typeface="Calibri"/>
                <a:cs typeface="Calibri"/>
              </a:rPr>
              <a:t> </a:t>
            </a:r>
            <a:r>
              <a:rPr sz="2400" dirty="0">
                <a:latin typeface="Calibri"/>
                <a:cs typeface="Calibri"/>
              </a:rPr>
              <a:t>don’t</a:t>
            </a:r>
            <a:r>
              <a:rPr sz="2400" spc="-70" dirty="0">
                <a:latin typeface="Calibri"/>
                <a:cs typeface="Calibri"/>
              </a:rPr>
              <a:t> </a:t>
            </a:r>
            <a:r>
              <a:rPr sz="2400" dirty="0">
                <a:latin typeface="Calibri"/>
                <a:cs typeface="Calibri"/>
              </a:rPr>
              <a:t>observe</a:t>
            </a:r>
            <a:r>
              <a:rPr sz="2400" spc="-60" dirty="0">
                <a:latin typeface="Calibri"/>
                <a:cs typeface="Calibri"/>
              </a:rPr>
              <a:t> </a:t>
            </a:r>
            <a:r>
              <a:rPr sz="2400" dirty="0">
                <a:latin typeface="Calibri"/>
                <a:cs typeface="Calibri"/>
              </a:rPr>
              <a:t>z,</a:t>
            </a:r>
            <a:r>
              <a:rPr sz="2400" spc="-20" dirty="0">
                <a:latin typeface="Calibri"/>
                <a:cs typeface="Calibri"/>
              </a:rPr>
              <a:t> </a:t>
            </a:r>
            <a:r>
              <a:rPr sz="2400" dirty="0">
                <a:latin typeface="Calibri"/>
                <a:cs typeface="Calibri"/>
              </a:rPr>
              <a:t>so</a:t>
            </a:r>
            <a:r>
              <a:rPr sz="2400" spc="-130" dirty="0">
                <a:latin typeface="Calibri"/>
                <a:cs typeface="Calibri"/>
              </a:rPr>
              <a:t> </a:t>
            </a:r>
            <a:r>
              <a:rPr sz="2400" dirty="0">
                <a:latin typeface="Calibri"/>
                <a:cs typeface="Calibri"/>
              </a:rPr>
              <a:t>need</a:t>
            </a:r>
            <a:r>
              <a:rPr sz="2400" spc="-40" dirty="0">
                <a:latin typeface="Calibri"/>
                <a:cs typeface="Calibri"/>
              </a:rPr>
              <a:t> </a:t>
            </a:r>
            <a:r>
              <a:rPr sz="2400" dirty="0">
                <a:latin typeface="Calibri"/>
                <a:cs typeface="Calibri"/>
              </a:rPr>
              <a:t>to</a:t>
            </a:r>
            <a:r>
              <a:rPr sz="2400" spc="-50" dirty="0">
                <a:latin typeface="Calibri"/>
                <a:cs typeface="Calibri"/>
              </a:rPr>
              <a:t> </a:t>
            </a:r>
            <a:r>
              <a:rPr sz="2400" spc="-10" dirty="0">
                <a:latin typeface="Calibri"/>
                <a:cs typeface="Calibri"/>
              </a:rPr>
              <a:t>marginalize:</a:t>
            </a:r>
            <a:endParaRPr sz="2400">
              <a:latin typeface="Calibri"/>
              <a:cs typeface="Calibri"/>
            </a:endParaRPr>
          </a:p>
        </p:txBody>
      </p:sp>
      <p:sp>
        <p:nvSpPr>
          <p:cNvPr id="28" name="object 28"/>
          <p:cNvSpPr/>
          <p:nvPr/>
        </p:nvSpPr>
        <p:spPr>
          <a:xfrm>
            <a:off x="9179559" y="4800600"/>
            <a:ext cx="386080" cy="924560"/>
          </a:xfrm>
          <a:custGeom>
            <a:avLst/>
            <a:gdLst/>
            <a:ahLst/>
            <a:cxnLst/>
            <a:rect l="l" t="t" r="r" b="b"/>
            <a:pathLst>
              <a:path w="386079" h="924560">
                <a:moveTo>
                  <a:pt x="0" y="924560"/>
                </a:moveTo>
                <a:lnTo>
                  <a:pt x="386079" y="924560"/>
                </a:lnTo>
                <a:lnTo>
                  <a:pt x="386079" y="0"/>
                </a:lnTo>
                <a:lnTo>
                  <a:pt x="0" y="0"/>
                </a:lnTo>
                <a:lnTo>
                  <a:pt x="0" y="924560"/>
                </a:lnTo>
                <a:close/>
              </a:path>
            </a:pathLst>
          </a:custGeom>
          <a:ln w="25399">
            <a:solidFill>
              <a:srgbClr val="C00000"/>
            </a:solidFill>
          </a:ln>
        </p:spPr>
        <p:txBody>
          <a:bodyPr wrap="square" lIns="0" tIns="0" rIns="0" bIns="0" rtlCol="0"/>
          <a:lstStyle/>
          <a:p>
            <a:endParaRPr/>
          </a:p>
        </p:txBody>
      </p:sp>
      <p:sp>
        <p:nvSpPr>
          <p:cNvPr id="29" name="object 29"/>
          <p:cNvSpPr txBox="1"/>
          <p:nvPr/>
        </p:nvSpPr>
        <p:spPr>
          <a:xfrm>
            <a:off x="5689346" y="5742940"/>
            <a:ext cx="6323965" cy="453390"/>
          </a:xfrm>
          <a:prstGeom prst="rect">
            <a:avLst/>
          </a:prstGeom>
        </p:spPr>
        <p:txBody>
          <a:bodyPr vert="horz" wrap="square" lIns="0" tIns="13335" rIns="0" bIns="0" rtlCol="0">
            <a:spAutoFit/>
          </a:bodyPr>
          <a:lstStyle/>
          <a:p>
            <a:pPr marL="12700">
              <a:lnSpc>
                <a:spcPct val="100000"/>
              </a:lnSpc>
              <a:spcBef>
                <a:spcPts val="105"/>
              </a:spcBef>
            </a:pPr>
            <a:r>
              <a:rPr sz="2800" b="1" dirty="0">
                <a:solidFill>
                  <a:srgbClr val="C00000"/>
                </a:solidFill>
                <a:latin typeface="Calibri"/>
                <a:cs typeface="Calibri"/>
              </a:rPr>
              <a:t>Problem:</a:t>
            </a:r>
            <a:r>
              <a:rPr sz="2800" b="1" spc="-120" dirty="0">
                <a:solidFill>
                  <a:srgbClr val="C00000"/>
                </a:solidFill>
                <a:latin typeface="Calibri"/>
                <a:cs typeface="Calibri"/>
              </a:rPr>
              <a:t> </a:t>
            </a:r>
            <a:r>
              <a:rPr sz="2800" b="1" dirty="0">
                <a:solidFill>
                  <a:srgbClr val="C00000"/>
                </a:solidFill>
                <a:latin typeface="Calibri"/>
                <a:cs typeface="Calibri"/>
              </a:rPr>
              <a:t>Impossible</a:t>
            </a:r>
            <a:r>
              <a:rPr sz="2800" b="1" spc="-95" dirty="0">
                <a:solidFill>
                  <a:srgbClr val="C00000"/>
                </a:solidFill>
                <a:latin typeface="Calibri"/>
                <a:cs typeface="Calibri"/>
              </a:rPr>
              <a:t> </a:t>
            </a:r>
            <a:r>
              <a:rPr sz="2800" b="1" dirty="0">
                <a:solidFill>
                  <a:srgbClr val="C00000"/>
                </a:solidFill>
                <a:latin typeface="Calibri"/>
                <a:cs typeface="Calibri"/>
              </a:rPr>
              <a:t>to</a:t>
            </a:r>
            <a:r>
              <a:rPr sz="2800" b="1" spc="-40" dirty="0">
                <a:solidFill>
                  <a:srgbClr val="C00000"/>
                </a:solidFill>
                <a:latin typeface="Calibri"/>
                <a:cs typeface="Calibri"/>
              </a:rPr>
              <a:t> </a:t>
            </a:r>
            <a:r>
              <a:rPr sz="2800" b="1" spc="-10" dirty="0">
                <a:solidFill>
                  <a:srgbClr val="C00000"/>
                </a:solidFill>
                <a:latin typeface="Calibri"/>
                <a:cs typeface="Calibri"/>
              </a:rPr>
              <a:t>integrate</a:t>
            </a:r>
            <a:r>
              <a:rPr sz="2800" b="1" spc="-195" dirty="0">
                <a:solidFill>
                  <a:srgbClr val="C00000"/>
                </a:solidFill>
                <a:latin typeface="Calibri"/>
                <a:cs typeface="Calibri"/>
              </a:rPr>
              <a:t> </a:t>
            </a:r>
            <a:r>
              <a:rPr sz="2800" b="1" dirty="0">
                <a:solidFill>
                  <a:srgbClr val="C00000"/>
                </a:solidFill>
                <a:latin typeface="Calibri"/>
                <a:cs typeface="Calibri"/>
              </a:rPr>
              <a:t>over</a:t>
            </a:r>
            <a:r>
              <a:rPr sz="2800" b="1" spc="-170" dirty="0">
                <a:solidFill>
                  <a:srgbClr val="C00000"/>
                </a:solidFill>
                <a:latin typeface="Calibri"/>
                <a:cs typeface="Calibri"/>
              </a:rPr>
              <a:t> </a:t>
            </a:r>
            <a:r>
              <a:rPr sz="2800" b="1" dirty="0">
                <a:solidFill>
                  <a:srgbClr val="C00000"/>
                </a:solidFill>
                <a:latin typeface="Calibri"/>
                <a:cs typeface="Calibri"/>
              </a:rPr>
              <a:t>all</a:t>
            </a:r>
            <a:r>
              <a:rPr sz="2800" b="1" spc="-20" dirty="0">
                <a:solidFill>
                  <a:srgbClr val="C00000"/>
                </a:solidFill>
                <a:latin typeface="Calibri"/>
                <a:cs typeface="Calibri"/>
              </a:rPr>
              <a:t> </a:t>
            </a:r>
            <a:r>
              <a:rPr sz="2800" b="1" spc="-25" dirty="0">
                <a:solidFill>
                  <a:srgbClr val="C00000"/>
                </a:solidFill>
                <a:latin typeface="Calibri"/>
                <a:cs typeface="Calibri"/>
              </a:rPr>
              <a:t>z!</a:t>
            </a:r>
            <a:endParaRPr sz="2800">
              <a:latin typeface="Calibri"/>
              <a:cs typeface="Calibri"/>
            </a:endParaRPr>
          </a:p>
        </p:txBody>
      </p:sp>
      <p:sp>
        <p:nvSpPr>
          <p:cNvPr id="30" name="object 30"/>
          <p:cNvSpPr/>
          <p:nvPr/>
        </p:nvSpPr>
        <p:spPr>
          <a:xfrm>
            <a:off x="6509893" y="5218048"/>
            <a:ext cx="367665" cy="282575"/>
          </a:xfrm>
          <a:custGeom>
            <a:avLst/>
            <a:gdLst/>
            <a:ahLst/>
            <a:cxnLst/>
            <a:rect l="l" t="t" r="r" b="b"/>
            <a:pathLst>
              <a:path w="367665" h="282575">
                <a:moveTo>
                  <a:pt x="277495" y="0"/>
                </a:moveTo>
                <a:lnTo>
                  <a:pt x="273557" y="11430"/>
                </a:lnTo>
                <a:lnTo>
                  <a:pt x="289865" y="18577"/>
                </a:lnTo>
                <a:lnTo>
                  <a:pt x="303910" y="28416"/>
                </a:lnTo>
                <a:lnTo>
                  <a:pt x="332434" y="73925"/>
                </a:lnTo>
                <a:lnTo>
                  <a:pt x="340729" y="115732"/>
                </a:lnTo>
                <a:lnTo>
                  <a:pt x="341756" y="139826"/>
                </a:lnTo>
                <a:lnTo>
                  <a:pt x="340729" y="164689"/>
                </a:lnTo>
                <a:lnTo>
                  <a:pt x="332434" y="207603"/>
                </a:lnTo>
                <a:lnTo>
                  <a:pt x="303958" y="253857"/>
                </a:lnTo>
                <a:lnTo>
                  <a:pt x="273938" y="270891"/>
                </a:lnTo>
                <a:lnTo>
                  <a:pt x="277495" y="282320"/>
                </a:lnTo>
                <a:lnTo>
                  <a:pt x="316039" y="264302"/>
                </a:lnTo>
                <a:lnTo>
                  <a:pt x="344297" y="233044"/>
                </a:lnTo>
                <a:lnTo>
                  <a:pt x="361727" y="191134"/>
                </a:lnTo>
                <a:lnTo>
                  <a:pt x="367537" y="141223"/>
                </a:lnTo>
                <a:lnTo>
                  <a:pt x="366085" y="115341"/>
                </a:lnTo>
                <a:lnTo>
                  <a:pt x="354464" y="69482"/>
                </a:lnTo>
                <a:lnTo>
                  <a:pt x="331394" y="32146"/>
                </a:lnTo>
                <a:lnTo>
                  <a:pt x="297969" y="7381"/>
                </a:lnTo>
                <a:lnTo>
                  <a:pt x="277495" y="0"/>
                </a:lnTo>
                <a:close/>
              </a:path>
              <a:path w="367665" h="282575">
                <a:moveTo>
                  <a:pt x="90042" y="0"/>
                </a:moveTo>
                <a:lnTo>
                  <a:pt x="51641" y="18097"/>
                </a:lnTo>
                <a:lnTo>
                  <a:pt x="23240" y="49529"/>
                </a:lnTo>
                <a:lnTo>
                  <a:pt x="5810" y="91424"/>
                </a:lnTo>
                <a:lnTo>
                  <a:pt x="0" y="141223"/>
                </a:lnTo>
                <a:lnTo>
                  <a:pt x="1452" y="167179"/>
                </a:lnTo>
                <a:lnTo>
                  <a:pt x="13073" y="213090"/>
                </a:lnTo>
                <a:lnTo>
                  <a:pt x="36125" y="250334"/>
                </a:lnTo>
                <a:lnTo>
                  <a:pt x="69514" y="274960"/>
                </a:lnTo>
                <a:lnTo>
                  <a:pt x="90042"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2" y="0"/>
                </a:lnTo>
                <a:close/>
              </a:path>
            </a:pathLst>
          </a:custGeom>
          <a:solidFill>
            <a:srgbClr val="000000"/>
          </a:solidFill>
        </p:spPr>
        <p:txBody>
          <a:bodyPr wrap="square" lIns="0" tIns="0" rIns="0" bIns="0" rtlCol="0"/>
          <a:lstStyle/>
          <a:p>
            <a:endParaRPr/>
          </a:p>
        </p:txBody>
      </p:sp>
      <p:sp>
        <p:nvSpPr>
          <p:cNvPr id="31" name="object 31"/>
          <p:cNvSpPr txBox="1"/>
          <p:nvPr/>
        </p:nvSpPr>
        <p:spPr>
          <a:xfrm>
            <a:off x="6124828" y="5143119"/>
            <a:ext cx="687070" cy="392430"/>
          </a:xfrm>
          <a:prstGeom prst="rect">
            <a:avLst/>
          </a:prstGeom>
        </p:spPr>
        <p:txBody>
          <a:bodyPr vert="horz" wrap="square" lIns="0" tIns="13335" rIns="0" bIns="0" rtlCol="0">
            <a:spAutoFit/>
          </a:bodyPr>
          <a:lstStyle/>
          <a:p>
            <a:pPr marL="38100">
              <a:lnSpc>
                <a:spcPct val="100000"/>
              </a:lnSpc>
              <a:spcBef>
                <a:spcPts val="105"/>
              </a:spcBef>
              <a:tabLst>
                <a:tab pos="485775" algn="l"/>
              </a:tabLst>
            </a:pPr>
            <a:r>
              <a:rPr sz="2400" spc="-25" dirty="0">
                <a:latin typeface="Cambria Math"/>
                <a:cs typeface="Cambria Math"/>
              </a:rPr>
              <a:t>𝑝</a:t>
            </a:r>
            <a:r>
              <a:rPr sz="2625" spc="-37" baseline="-15873" dirty="0">
                <a:latin typeface="Cambria Math"/>
                <a:cs typeface="Cambria Math"/>
              </a:rPr>
              <a:t>𝜃</a:t>
            </a:r>
            <a:r>
              <a:rPr sz="2625" baseline="-15873"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32" name="object 32"/>
          <p:cNvSpPr/>
          <p:nvPr/>
        </p:nvSpPr>
        <p:spPr>
          <a:xfrm>
            <a:off x="7891653" y="5218048"/>
            <a:ext cx="641985" cy="282575"/>
          </a:xfrm>
          <a:custGeom>
            <a:avLst/>
            <a:gdLst/>
            <a:ahLst/>
            <a:cxnLst/>
            <a:rect l="l" t="t" r="r" b="b"/>
            <a:pathLst>
              <a:path w="641984" h="282575">
                <a:moveTo>
                  <a:pt x="551815" y="0"/>
                </a:moveTo>
                <a:lnTo>
                  <a:pt x="547877" y="11430"/>
                </a:lnTo>
                <a:lnTo>
                  <a:pt x="564185" y="18577"/>
                </a:lnTo>
                <a:lnTo>
                  <a:pt x="578230" y="28416"/>
                </a:lnTo>
                <a:lnTo>
                  <a:pt x="606754" y="73925"/>
                </a:lnTo>
                <a:lnTo>
                  <a:pt x="615049" y="115732"/>
                </a:lnTo>
                <a:lnTo>
                  <a:pt x="616076" y="139826"/>
                </a:lnTo>
                <a:lnTo>
                  <a:pt x="615049" y="164689"/>
                </a:lnTo>
                <a:lnTo>
                  <a:pt x="606754" y="207603"/>
                </a:lnTo>
                <a:lnTo>
                  <a:pt x="578278" y="253857"/>
                </a:lnTo>
                <a:lnTo>
                  <a:pt x="548258" y="270891"/>
                </a:lnTo>
                <a:lnTo>
                  <a:pt x="551815" y="282320"/>
                </a:lnTo>
                <a:lnTo>
                  <a:pt x="590359" y="264302"/>
                </a:lnTo>
                <a:lnTo>
                  <a:pt x="618617" y="233044"/>
                </a:lnTo>
                <a:lnTo>
                  <a:pt x="636047" y="191134"/>
                </a:lnTo>
                <a:lnTo>
                  <a:pt x="641857" y="141223"/>
                </a:lnTo>
                <a:lnTo>
                  <a:pt x="640405" y="115341"/>
                </a:lnTo>
                <a:lnTo>
                  <a:pt x="628784" y="69482"/>
                </a:lnTo>
                <a:lnTo>
                  <a:pt x="605714" y="32146"/>
                </a:lnTo>
                <a:lnTo>
                  <a:pt x="572289" y="7381"/>
                </a:lnTo>
                <a:lnTo>
                  <a:pt x="551815" y="0"/>
                </a:lnTo>
                <a:close/>
              </a:path>
              <a:path w="641984" h="282575">
                <a:moveTo>
                  <a:pt x="90043" y="0"/>
                </a:moveTo>
                <a:lnTo>
                  <a:pt x="51641" y="18097"/>
                </a:lnTo>
                <a:lnTo>
                  <a:pt x="23241" y="49529"/>
                </a:lnTo>
                <a:lnTo>
                  <a:pt x="5810" y="91424"/>
                </a:lnTo>
                <a:lnTo>
                  <a:pt x="0" y="141223"/>
                </a:lnTo>
                <a:lnTo>
                  <a:pt x="1452" y="167179"/>
                </a:lnTo>
                <a:lnTo>
                  <a:pt x="13073" y="213090"/>
                </a:lnTo>
                <a:lnTo>
                  <a:pt x="36125" y="250334"/>
                </a:lnTo>
                <a:lnTo>
                  <a:pt x="69514" y="274960"/>
                </a:lnTo>
                <a:lnTo>
                  <a:pt x="90043"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3" y="0"/>
                </a:lnTo>
                <a:close/>
              </a:path>
            </a:pathLst>
          </a:custGeom>
          <a:solidFill>
            <a:srgbClr val="000000"/>
          </a:solidFill>
        </p:spPr>
        <p:txBody>
          <a:bodyPr wrap="square" lIns="0" tIns="0" rIns="0" bIns="0" rtlCol="0"/>
          <a:lstStyle/>
          <a:p>
            <a:endParaRPr/>
          </a:p>
        </p:txBody>
      </p:sp>
      <p:sp>
        <p:nvSpPr>
          <p:cNvPr id="33" name="object 33"/>
          <p:cNvSpPr/>
          <p:nvPr/>
        </p:nvSpPr>
        <p:spPr>
          <a:xfrm>
            <a:off x="9872853" y="5218048"/>
            <a:ext cx="621665" cy="282575"/>
          </a:xfrm>
          <a:custGeom>
            <a:avLst/>
            <a:gdLst/>
            <a:ahLst/>
            <a:cxnLst/>
            <a:rect l="l" t="t" r="r" b="b"/>
            <a:pathLst>
              <a:path w="621665" h="282575">
                <a:moveTo>
                  <a:pt x="531495" y="0"/>
                </a:moveTo>
                <a:lnTo>
                  <a:pt x="527557" y="11430"/>
                </a:lnTo>
                <a:lnTo>
                  <a:pt x="543865" y="18577"/>
                </a:lnTo>
                <a:lnTo>
                  <a:pt x="557910" y="28416"/>
                </a:lnTo>
                <a:lnTo>
                  <a:pt x="586434" y="73925"/>
                </a:lnTo>
                <a:lnTo>
                  <a:pt x="594729" y="115732"/>
                </a:lnTo>
                <a:lnTo>
                  <a:pt x="595756" y="139826"/>
                </a:lnTo>
                <a:lnTo>
                  <a:pt x="594729" y="164689"/>
                </a:lnTo>
                <a:lnTo>
                  <a:pt x="586434" y="207603"/>
                </a:lnTo>
                <a:lnTo>
                  <a:pt x="557958" y="253857"/>
                </a:lnTo>
                <a:lnTo>
                  <a:pt x="527939" y="270891"/>
                </a:lnTo>
                <a:lnTo>
                  <a:pt x="531495" y="282320"/>
                </a:lnTo>
                <a:lnTo>
                  <a:pt x="570039" y="264302"/>
                </a:lnTo>
                <a:lnTo>
                  <a:pt x="598297" y="233044"/>
                </a:lnTo>
                <a:lnTo>
                  <a:pt x="615727" y="191134"/>
                </a:lnTo>
                <a:lnTo>
                  <a:pt x="621538" y="141223"/>
                </a:lnTo>
                <a:lnTo>
                  <a:pt x="620085" y="115341"/>
                </a:lnTo>
                <a:lnTo>
                  <a:pt x="608464" y="69482"/>
                </a:lnTo>
                <a:lnTo>
                  <a:pt x="585394" y="32146"/>
                </a:lnTo>
                <a:lnTo>
                  <a:pt x="551969" y="7381"/>
                </a:lnTo>
                <a:lnTo>
                  <a:pt x="531495" y="0"/>
                </a:lnTo>
                <a:close/>
              </a:path>
              <a:path w="621665" h="282575">
                <a:moveTo>
                  <a:pt x="90043" y="0"/>
                </a:moveTo>
                <a:lnTo>
                  <a:pt x="51641" y="18097"/>
                </a:lnTo>
                <a:lnTo>
                  <a:pt x="23241" y="49529"/>
                </a:lnTo>
                <a:lnTo>
                  <a:pt x="5810" y="91424"/>
                </a:lnTo>
                <a:lnTo>
                  <a:pt x="0" y="141223"/>
                </a:lnTo>
                <a:lnTo>
                  <a:pt x="1452" y="167179"/>
                </a:lnTo>
                <a:lnTo>
                  <a:pt x="13073" y="213090"/>
                </a:lnTo>
                <a:lnTo>
                  <a:pt x="36125" y="250334"/>
                </a:lnTo>
                <a:lnTo>
                  <a:pt x="69514" y="274960"/>
                </a:lnTo>
                <a:lnTo>
                  <a:pt x="90043" y="282320"/>
                </a:lnTo>
                <a:lnTo>
                  <a:pt x="93599" y="270891"/>
                </a:lnTo>
                <a:lnTo>
                  <a:pt x="77531" y="263773"/>
                </a:lnTo>
                <a:lnTo>
                  <a:pt x="63642" y="253857"/>
                </a:lnTo>
                <a:lnTo>
                  <a:pt x="35210" y="207603"/>
                </a:lnTo>
                <a:lnTo>
                  <a:pt x="26828" y="164689"/>
                </a:lnTo>
                <a:lnTo>
                  <a:pt x="25780" y="139826"/>
                </a:lnTo>
                <a:lnTo>
                  <a:pt x="26828" y="115732"/>
                </a:lnTo>
                <a:lnTo>
                  <a:pt x="35210" y="73925"/>
                </a:lnTo>
                <a:lnTo>
                  <a:pt x="63753" y="28416"/>
                </a:lnTo>
                <a:lnTo>
                  <a:pt x="94106" y="11430"/>
                </a:lnTo>
                <a:lnTo>
                  <a:pt x="90043" y="0"/>
                </a:lnTo>
                <a:close/>
              </a:path>
            </a:pathLst>
          </a:custGeom>
          <a:solidFill>
            <a:srgbClr val="000000"/>
          </a:solidFill>
        </p:spPr>
        <p:txBody>
          <a:bodyPr wrap="square" lIns="0" tIns="0" rIns="0" bIns="0" rtlCol="0"/>
          <a:lstStyle/>
          <a:p>
            <a:endParaRPr/>
          </a:p>
        </p:txBody>
      </p:sp>
      <p:sp>
        <p:nvSpPr>
          <p:cNvPr id="34" name="object 34"/>
          <p:cNvSpPr txBox="1"/>
          <p:nvPr/>
        </p:nvSpPr>
        <p:spPr>
          <a:xfrm>
            <a:off x="6948805" y="5092636"/>
            <a:ext cx="4653280" cy="452755"/>
          </a:xfrm>
          <a:prstGeom prst="rect">
            <a:avLst/>
          </a:prstGeom>
        </p:spPr>
        <p:txBody>
          <a:bodyPr vert="horz" wrap="square" lIns="0" tIns="12700" rIns="0" bIns="0" rtlCol="0">
            <a:spAutoFit/>
          </a:bodyPr>
          <a:lstStyle/>
          <a:p>
            <a:pPr marL="38100">
              <a:lnSpc>
                <a:spcPct val="100000"/>
              </a:lnSpc>
              <a:spcBef>
                <a:spcPts val="100"/>
              </a:spcBef>
              <a:tabLst>
                <a:tab pos="1043940" algn="l"/>
                <a:tab pos="1613535" algn="l"/>
                <a:tab pos="3027045" algn="l"/>
                <a:tab pos="3576320" algn="l"/>
              </a:tabLst>
            </a:pPr>
            <a:r>
              <a:rPr sz="2400" dirty="0">
                <a:latin typeface="Cambria Math"/>
                <a:cs typeface="Cambria Math"/>
              </a:rPr>
              <a:t>=</a:t>
            </a:r>
            <a:r>
              <a:rPr sz="2400" spc="150" dirty="0">
                <a:latin typeface="Cambria Math"/>
                <a:cs typeface="Cambria Math"/>
              </a:rPr>
              <a:t> </a:t>
            </a:r>
            <a:r>
              <a:rPr sz="2400" dirty="0">
                <a:latin typeface="Cambria Math"/>
                <a:cs typeface="Cambria Math"/>
              </a:rPr>
              <a:t>∫</a:t>
            </a:r>
            <a:r>
              <a:rPr sz="2400" spc="-20" dirty="0">
                <a:latin typeface="Cambria Math"/>
                <a:cs typeface="Cambria Math"/>
              </a:rPr>
              <a:t> </a:t>
            </a:r>
            <a:r>
              <a:rPr sz="2400" spc="-35" dirty="0">
                <a:latin typeface="Cambria Math"/>
                <a:cs typeface="Cambria Math"/>
              </a:rPr>
              <a:t>𝑝</a:t>
            </a:r>
            <a:r>
              <a:rPr sz="2625" spc="-52" baseline="-15873" dirty="0">
                <a:latin typeface="Cambria Math"/>
                <a:cs typeface="Cambria Math"/>
              </a:rPr>
              <a:t>𝜃</a:t>
            </a:r>
            <a:r>
              <a:rPr sz="2625" baseline="-15873" dirty="0">
                <a:latin typeface="Cambria Math"/>
                <a:cs typeface="Cambria Math"/>
              </a:rPr>
              <a:t>	</a:t>
            </a:r>
            <a:r>
              <a:rPr sz="2400" dirty="0">
                <a:latin typeface="Cambria Math"/>
                <a:cs typeface="Cambria Math"/>
              </a:rPr>
              <a:t>𝑥,</a:t>
            </a:r>
            <a:r>
              <a:rPr sz="2400" spc="-75" dirty="0">
                <a:latin typeface="Cambria Math"/>
                <a:cs typeface="Cambria Math"/>
              </a:rPr>
              <a:t> </a:t>
            </a:r>
            <a:r>
              <a:rPr sz="2400" spc="-50" dirty="0">
                <a:latin typeface="Cambria Math"/>
                <a:cs typeface="Cambria Math"/>
              </a:rPr>
              <a:t>𝑧</a:t>
            </a:r>
            <a:r>
              <a:rPr sz="2400" dirty="0">
                <a:latin typeface="Cambria Math"/>
                <a:cs typeface="Cambria Math"/>
              </a:rPr>
              <a:t>	𝑑𝑧</a:t>
            </a:r>
            <a:r>
              <a:rPr sz="2400" spc="160" dirty="0">
                <a:latin typeface="Cambria Math"/>
                <a:cs typeface="Cambria Math"/>
              </a:rPr>
              <a:t> </a:t>
            </a:r>
            <a:r>
              <a:rPr sz="2400" dirty="0">
                <a:latin typeface="Cambria Math"/>
                <a:cs typeface="Cambria Math"/>
              </a:rPr>
              <a:t>=</a:t>
            </a:r>
            <a:r>
              <a:rPr sz="2400" spc="-305" dirty="0">
                <a:latin typeface="Cambria Math"/>
                <a:cs typeface="Cambria Math"/>
              </a:rPr>
              <a:t> </a:t>
            </a:r>
            <a:r>
              <a:rPr sz="4200" spc="-270" baseline="8928" dirty="0">
                <a:latin typeface="Cambria Math"/>
                <a:cs typeface="Cambria Math"/>
              </a:rPr>
              <a:t>!</a:t>
            </a:r>
            <a:r>
              <a:rPr sz="2400" spc="-180" dirty="0">
                <a:latin typeface="Cambria Math"/>
                <a:cs typeface="Cambria Math"/>
              </a:rPr>
              <a:t>∫</a:t>
            </a:r>
            <a:r>
              <a:rPr sz="2400" spc="-20" dirty="0">
                <a:latin typeface="Cambria Math"/>
                <a:cs typeface="Cambria Math"/>
              </a:rPr>
              <a:t> </a:t>
            </a:r>
            <a:r>
              <a:rPr sz="2400" spc="-25" dirty="0">
                <a:latin typeface="Cambria Math"/>
                <a:cs typeface="Cambria Math"/>
              </a:rPr>
              <a:t>𝑝</a:t>
            </a:r>
            <a:r>
              <a:rPr sz="2625" spc="-37" baseline="-15873" dirty="0">
                <a:latin typeface="Cambria Math"/>
                <a:cs typeface="Cambria Math"/>
              </a:rPr>
              <a:t>𝜃</a:t>
            </a:r>
            <a:r>
              <a:rPr sz="2625" baseline="-15873" dirty="0">
                <a:latin typeface="Cambria Math"/>
                <a:cs typeface="Cambria Math"/>
              </a:rPr>
              <a:t>	</a:t>
            </a:r>
            <a:r>
              <a:rPr sz="2400" spc="-25" dirty="0">
                <a:latin typeface="Cambria Math"/>
                <a:cs typeface="Cambria Math"/>
              </a:rPr>
              <a:t>𝑥|𝑧</a:t>
            </a:r>
            <a:r>
              <a:rPr sz="2400" dirty="0">
                <a:latin typeface="Cambria Math"/>
                <a:cs typeface="Cambria Math"/>
              </a:rPr>
              <a:t>	</a:t>
            </a:r>
            <a:r>
              <a:rPr sz="2400" spc="-10" dirty="0">
                <a:latin typeface="Cambria Math"/>
                <a:cs typeface="Cambria Math"/>
              </a:rPr>
              <a:t>𝑝</a:t>
            </a:r>
            <a:r>
              <a:rPr sz="2625" spc="-15" baseline="-15873" dirty="0">
                <a:latin typeface="Cambria Math"/>
                <a:cs typeface="Cambria Math"/>
              </a:rPr>
              <a:t>𝜃</a:t>
            </a:r>
            <a:r>
              <a:rPr sz="2400" spc="-10" dirty="0">
                <a:latin typeface="Cambria Math"/>
                <a:cs typeface="Cambria Math"/>
              </a:rPr>
              <a:t>(𝑧)𝑑𝑧</a:t>
            </a:r>
            <a:endParaRPr sz="2400">
              <a:latin typeface="Cambria Math"/>
              <a:cs typeface="Cambria Math"/>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94714" y="-37176"/>
            <a:ext cx="5184775" cy="2278380"/>
          </a:xfrm>
          <a:prstGeom prst="rect">
            <a:avLst/>
          </a:prstGeom>
        </p:spPr>
        <p:txBody>
          <a:bodyPr vert="horz" wrap="square" lIns="0" tIns="353060" rIns="0" bIns="0" rtlCol="0">
            <a:spAutoFit/>
          </a:bodyPr>
          <a:lstStyle/>
          <a:p>
            <a:pPr marL="38100">
              <a:lnSpc>
                <a:spcPct val="100000"/>
              </a:lnSpc>
              <a:spcBef>
                <a:spcPts val="2780"/>
              </a:spcBef>
            </a:pPr>
            <a:r>
              <a:rPr sz="4000" b="0" spc="-25" dirty="0">
                <a:latin typeface="Calibri Light"/>
                <a:cs typeface="Calibri Light"/>
              </a:rPr>
              <a:t>Variational</a:t>
            </a:r>
            <a:r>
              <a:rPr sz="4000" b="0" spc="-280" dirty="0">
                <a:latin typeface="Calibri Light"/>
                <a:cs typeface="Calibri Light"/>
              </a:rPr>
              <a:t> </a:t>
            </a:r>
            <a:r>
              <a:rPr sz="4000" b="0" spc="-10" dirty="0">
                <a:latin typeface="Calibri Light"/>
                <a:cs typeface="Calibri Light"/>
              </a:rPr>
              <a:t>Autoencoders</a:t>
            </a:r>
            <a:endParaRPr sz="4000">
              <a:latin typeface="Calibri Light"/>
              <a:cs typeface="Calibri Light"/>
            </a:endParaRPr>
          </a:p>
          <a:p>
            <a:pPr marL="312420" marR="410209">
              <a:lnSpc>
                <a:spcPct val="100000"/>
              </a:lnSpc>
              <a:spcBef>
                <a:spcPts val="1605"/>
              </a:spcBef>
            </a:pPr>
            <a:r>
              <a:rPr sz="2400" dirty="0">
                <a:latin typeface="Calibri"/>
                <a:cs typeface="Calibri"/>
              </a:rPr>
              <a:t>Decoder</a:t>
            </a:r>
            <a:r>
              <a:rPr sz="2400" spc="-80" dirty="0">
                <a:latin typeface="Calibri"/>
                <a:cs typeface="Calibri"/>
              </a:rPr>
              <a:t> </a:t>
            </a:r>
            <a:r>
              <a:rPr sz="2400" dirty="0">
                <a:latin typeface="Calibri"/>
                <a:cs typeface="Calibri"/>
              </a:rPr>
              <a:t>must</a:t>
            </a:r>
            <a:r>
              <a:rPr sz="2400" spc="-45" dirty="0">
                <a:latin typeface="Calibri"/>
                <a:cs typeface="Calibri"/>
              </a:rPr>
              <a:t> </a:t>
            </a:r>
            <a:r>
              <a:rPr sz="2400" dirty="0">
                <a:latin typeface="Calibri"/>
                <a:cs typeface="Calibri"/>
              </a:rPr>
              <a:t>be</a:t>
            </a:r>
            <a:r>
              <a:rPr sz="2400" spc="-35" dirty="0">
                <a:latin typeface="Calibri"/>
                <a:cs typeface="Calibri"/>
              </a:rPr>
              <a:t> </a:t>
            </a:r>
            <a:r>
              <a:rPr sz="2400" b="1" spc="-10" dirty="0">
                <a:latin typeface="Calibri"/>
                <a:cs typeface="Calibri"/>
              </a:rPr>
              <a:t>probabilistic</a:t>
            </a:r>
            <a:r>
              <a:rPr sz="2400" spc="-10" dirty="0">
                <a:latin typeface="Calibri"/>
                <a:cs typeface="Calibri"/>
              </a:rPr>
              <a:t>: </a:t>
            </a:r>
            <a:r>
              <a:rPr sz="2400" dirty="0">
                <a:latin typeface="Calibri"/>
                <a:cs typeface="Calibri"/>
              </a:rPr>
              <a:t>Decoder</a:t>
            </a:r>
            <a:r>
              <a:rPr sz="2400" spc="-80" dirty="0">
                <a:latin typeface="Calibri"/>
                <a:cs typeface="Calibri"/>
              </a:rPr>
              <a:t> </a:t>
            </a:r>
            <a:r>
              <a:rPr sz="2400" dirty="0">
                <a:latin typeface="Calibri"/>
                <a:cs typeface="Calibri"/>
              </a:rPr>
              <a:t>inputs</a:t>
            </a:r>
            <a:r>
              <a:rPr sz="2400" spc="-30" dirty="0">
                <a:latin typeface="Calibri"/>
                <a:cs typeface="Calibri"/>
              </a:rPr>
              <a:t> </a:t>
            </a:r>
            <a:r>
              <a:rPr sz="2400" dirty="0">
                <a:latin typeface="Calibri"/>
                <a:cs typeface="Calibri"/>
              </a:rPr>
              <a:t>z,</a:t>
            </a:r>
            <a:r>
              <a:rPr sz="2400" spc="-5" dirty="0">
                <a:latin typeface="Calibri"/>
                <a:cs typeface="Calibri"/>
              </a:rPr>
              <a:t> </a:t>
            </a:r>
            <a:r>
              <a:rPr sz="2400" dirty="0">
                <a:latin typeface="Calibri"/>
                <a:cs typeface="Calibri"/>
              </a:rPr>
              <a:t>outputs</a:t>
            </a:r>
            <a:r>
              <a:rPr sz="2400" spc="-100" dirty="0">
                <a:latin typeface="Calibri"/>
                <a:cs typeface="Calibri"/>
              </a:rPr>
              <a:t> </a:t>
            </a:r>
            <a:r>
              <a:rPr sz="2400" dirty="0">
                <a:latin typeface="Calibri"/>
                <a:cs typeface="Calibri"/>
              </a:rPr>
              <a:t>mean</a:t>
            </a:r>
            <a:r>
              <a:rPr sz="2400" spc="65" dirty="0">
                <a:latin typeface="Calibri"/>
                <a:cs typeface="Calibri"/>
              </a:rPr>
              <a:t> </a:t>
            </a:r>
            <a:r>
              <a:rPr sz="2400" spc="-20" dirty="0">
                <a:latin typeface="Calibri"/>
                <a:cs typeface="Calibri"/>
              </a:rPr>
              <a:t>μ</a:t>
            </a:r>
            <a:r>
              <a:rPr sz="2400" spc="-30" baseline="-10416" dirty="0">
                <a:latin typeface="Calibri"/>
                <a:cs typeface="Calibri"/>
              </a:rPr>
              <a:t>x|z </a:t>
            </a:r>
            <a:r>
              <a:rPr sz="2400" dirty="0">
                <a:latin typeface="Calibri"/>
                <a:cs typeface="Calibri"/>
              </a:rPr>
              <a:t>and</a:t>
            </a:r>
            <a:r>
              <a:rPr sz="2400" spc="-50" dirty="0">
                <a:latin typeface="Calibri"/>
                <a:cs typeface="Calibri"/>
              </a:rPr>
              <a:t> </a:t>
            </a:r>
            <a:r>
              <a:rPr sz="2400" dirty="0">
                <a:latin typeface="Calibri"/>
                <a:cs typeface="Calibri"/>
              </a:rPr>
              <a:t>(diagonal)</a:t>
            </a:r>
            <a:r>
              <a:rPr sz="2400" spc="-55" dirty="0">
                <a:latin typeface="Calibri"/>
                <a:cs typeface="Calibri"/>
              </a:rPr>
              <a:t> </a:t>
            </a:r>
            <a:r>
              <a:rPr sz="2400" spc="-10" dirty="0">
                <a:latin typeface="Calibri"/>
                <a:cs typeface="Calibri"/>
              </a:rPr>
              <a:t>covariance</a:t>
            </a:r>
            <a:r>
              <a:rPr sz="2400" spc="-12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3" name="object 3"/>
          <p:cNvSpPr txBox="1"/>
          <p:nvPr/>
        </p:nvSpPr>
        <p:spPr>
          <a:xfrm>
            <a:off x="1169352" y="2581973"/>
            <a:ext cx="4405630" cy="748030"/>
          </a:xfrm>
          <a:prstGeom prst="rect">
            <a:avLst/>
          </a:prstGeom>
        </p:spPr>
        <p:txBody>
          <a:bodyPr vert="horz" wrap="square" lIns="0" tIns="12700" rIns="0" bIns="0" rtlCol="0">
            <a:spAutoFit/>
          </a:bodyPr>
          <a:lstStyle/>
          <a:p>
            <a:pPr marL="38100">
              <a:lnSpc>
                <a:spcPts val="2840"/>
              </a:lnSpc>
              <a:spcBef>
                <a:spcPts val="100"/>
              </a:spcBef>
            </a:pPr>
            <a:r>
              <a:rPr sz="2400" dirty="0">
                <a:latin typeface="Calibri"/>
                <a:cs typeface="Calibri"/>
              </a:rPr>
              <a:t>Sample</a:t>
            </a:r>
            <a:r>
              <a:rPr sz="2400" spc="-70" dirty="0">
                <a:latin typeface="Calibri"/>
                <a:cs typeface="Calibri"/>
              </a:rPr>
              <a:t> </a:t>
            </a:r>
            <a:r>
              <a:rPr sz="2400" dirty="0">
                <a:latin typeface="Calibri"/>
                <a:cs typeface="Calibri"/>
              </a:rPr>
              <a:t>x</a:t>
            </a:r>
            <a:r>
              <a:rPr sz="2400" spc="-80" dirty="0">
                <a:latin typeface="Calibri"/>
                <a:cs typeface="Calibri"/>
              </a:rPr>
              <a:t> </a:t>
            </a:r>
            <a:r>
              <a:rPr sz="2400" dirty="0">
                <a:latin typeface="Calibri"/>
                <a:cs typeface="Calibri"/>
              </a:rPr>
              <a:t>from</a:t>
            </a:r>
            <a:r>
              <a:rPr sz="2400" spc="-5" dirty="0">
                <a:latin typeface="Calibri"/>
                <a:cs typeface="Calibri"/>
              </a:rPr>
              <a:t> </a:t>
            </a:r>
            <a:r>
              <a:rPr sz="2400" dirty="0">
                <a:latin typeface="Calibri"/>
                <a:cs typeface="Calibri"/>
              </a:rPr>
              <a:t>Gaussian</a:t>
            </a:r>
            <a:r>
              <a:rPr sz="2400" spc="-50" dirty="0">
                <a:latin typeface="Calibri"/>
                <a:cs typeface="Calibri"/>
              </a:rPr>
              <a:t> </a:t>
            </a:r>
            <a:r>
              <a:rPr sz="2400" dirty="0">
                <a:latin typeface="Calibri"/>
                <a:cs typeface="Calibri"/>
              </a:rPr>
              <a:t>with</a:t>
            </a:r>
            <a:r>
              <a:rPr sz="2400" spc="-55" dirty="0">
                <a:latin typeface="Calibri"/>
                <a:cs typeface="Calibri"/>
              </a:rPr>
              <a:t> </a:t>
            </a:r>
            <a:r>
              <a:rPr sz="2400" spc="-20" dirty="0">
                <a:latin typeface="Calibri"/>
                <a:cs typeface="Calibri"/>
              </a:rPr>
              <a:t>mean</a:t>
            </a:r>
            <a:endParaRPr sz="2400">
              <a:latin typeface="Calibri"/>
              <a:cs typeface="Calibri"/>
            </a:endParaRPr>
          </a:p>
          <a:p>
            <a:pPr marL="38100">
              <a:lnSpc>
                <a:spcPts val="2840"/>
              </a:lnSpc>
            </a:pPr>
            <a:r>
              <a:rPr sz="2400" dirty="0">
                <a:latin typeface="Calibri"/>
                <a:cs typeface="Calibri"/>
              </a:rPr>
              <a:t>μ</a:t>
            </a:r>
            <a:r>
              <a:rPr sz="2400" baseline="-10416" dirty="0">
                <a:latin typeface="Calibri"/>
                <a:cs typeface="Calibri"/>
              </a:rPr>
              <a:t>x|z</a:t>
            </a:r>
            <a:r>
              <a:rPr sz="2400" spc="-82" baseline="-10416" dirty="0">
                <a:latin typeface="Calibri"/>
                <a:cs typeface="Calibri"/>
              </a:rPr>
              <a:t> </a:t>
            </a:r>
            <a:r>
              <a:rPr sz="2400" dirty="0">
                <a:latin typeface="Calibri"/>
                <a:cs typeface="Calibri"/>
              </a:rPr>
              <a:t>and</a:t>
            </a:r>
            <a:r>
              <a:rPr sz="2400" spc="-55" dirty="0">
                <a:latin typeface="Calibri"/>
                <a:cs typeface="Calibri"/>
              </a:rPr>
              <a:t> </a:t>
            </a:r>
            <a:r>
              <a:rPr sz="2400" dirty="0">
                <a:latin typeface="Calibri"/>
                <a:cs typeface="Calibri"/>
              </a:rPr>
              <a:t>(diagonal)</a:t>
            </a:r>
            <a:r>
              <a:rPr sz="2400" spc="-60" dirty="0">
                <a:latin typeface="Calibri"/>
                <a:cs typeface="Calibri"/>
              </a:rPr>
              <a:t> </a:t>
            </a:r>
            <a:r>
              <a:rPr sz="2400" dirty="0">
                <a:latin typeface="Calibri"/>
                <a:cs typeface="Calibri"/>
              </a:rPr>
              <a:t>covariance</a:t>
            </a:r>
            <a:r>
              <a:rPr sz="2400" spc="-14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4" name="object 4"/>
          <p:cNvSpPr txBox="1"/>
          <p:nvPr/>
        </p:nvSpPr>
        <p:spPr>
          <a:xfrm>
            <a:off x="6874509" y="1486217"/>
            <a:ext cx="4491990" cy="1134110"/>
          </a:xfrm>
          <a:prstGeom prst="rect">
            <a:avLst/>
          </a:prstGeom>
        </p:spPr>
        <p:txBody>
          <a:bodyPr vert="horz" wrap="square" lIns="0" tIns="7620" rIns="0" bIns="0" rtlCol="0">
            <a:spAutoFit/>
          </a:bodyPr>
          <a:lstStyle/>
          <a:p>
            <a:pPr marL="12700" marR="5080">
              <a:lnSpc>
                <a:spcPct val="101499"/>
              </a:lnSpc>
              <a:spcBef>
                <a:spcPts val="60"/>
              </a:spcBef>
              <a:tabLst>
                <a:tab pos="4191635"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p:txBody>
      </p:sp>
      <p:pic>
        <p:nvPicPr>
          <p:cNvPr id="5" name="object 5"/>
          <p:cNvPicPr/>
          <p:nvPr/>
        </p:nvPicPr>
        <p:blipFill>
          <a:blip r:embed="rId2" cstate="print"/>
          <a:stretch>
            <a:fillRect/>
          </a:stretch>
        </p:blipFill>
        <p:spPr>
          <a:xfrm>
            <a:off x="9611359" y="1432560"/>
            <a:ext cx="1361440" cy="497839"/>
          </a:xfrm>
          <a:prstGeom prst="rect">
            <a:avLst/>
          </a:prstGeom>
        </p:spPr>
      </p:pic>
      <p:sp>
        <p:nvSpPr>
          <p:cNvPr id="6" name="object 6"/>
          <p:cNvSpPr txBox="1"/>
          <p:nvPr/>
        </p:nvSpPr>
        <p:spPr>
          <a:xfrm>
            <a:off x="885825" y="5029453"/>
            <a:ext cx="129032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55" dirty="0">
                <a:latin typeface="Calibri"/>
                <a:cs typeface="Calibri"/>
              </a:rPr>
              <a:t> </a:t>
            </a:r>
            <a:r>
              <a:rPr sz="2400" spc="-50" dirty="0">
                <a:latin typeface="Calibri"/>
                <a:cs typeface="Calibri"/>
              </a:rPr>
              <a:t>z</a:t>
            </a:r>
            <a:endParaRPr sz="2400">
              <a:latin typeface="Calibri"/>
              <a:cs typeface="Calibri"/>
            </a:endParaRPr>
          </a:p>
          <a:p>
            <a:pPr marL="12700">
              <a:lnSpc>
                <a:spcPct val="100000"/>
              </a:lnSpc>
              <a:spcBef>
                <a:spcPts val="85"/>
              </a:spcBef>
            </a:pPr>
            <a:r>
              <a:rPr sz="2400" dirty="0">
                <a:latin typeface="Calibri"/>
                <a:cs typeface="Calibri"/>
              </a:rPr>
              <a:t>from</a:t>
            </a:r>
            <a:r>
              <a:rPr sz="2400" spc="-114" dirty="0">
                <a:latin typeface="Calibri"/>
                <a:cs typeface="Calibri"/>
              </a:rPr>
              <a:t> </a:t>
            </a:r>
            <a:r>
              <a:rPr sz="2400" spc="-20" dirty="0">
                <a:latin typeface="Calibri"/>
                <a:cs typeface="Calibri"/>
              </a:rPr>
              <a:t>prior</a:t>
            </a:r>
            <a:endParaRPr sz="2400">
              <a:latin typeface="Calibri"/>
              <a:cs typeface="Calibri"/>
            </a:endParaRPr>
          </a:p>
        </p:txBody>
      </p:sp>
      <p:pic>
        <p:nvPicPr>
          <p:cNvPr id="7" name="object 7"/>
          <p:cNvPicPr/>
          <p:nvPr/>
        </p:nvPicPr>
        <p:blipFill>
          <a:blip r:embed="rId3" cstate="print"/>
          <a:stretch>
            <a:fillRect/>
          </a:stretch>
        </p:blipFill>
        <p:spPr>
          <a:xfrm>
            <a:off x="1239519" y="5872479"/>
            <a:ext cx="792480" cy="304799"/>
          </a:xfrm>
          <a:prstGeom prst="rect">
            <a:avLst/>
          </a:prstGeom>
        </p:spPr>
      </p:pic>
      <p:pic>
        <p:nvPicPr>
          <p:cNvPr id="8" name="object 8"/>
          <p:cNvPicPr/>
          <p:nvPr/>
        </p:nvPicPr>
        <p:blipFill>
          <a:blip r:embed="rId4" cstate="print"/>
          <a:stretch>
            <a:fillRect/>
          </a:stretch>
        </p:blipFill>
        <p:spPr>
          <a:xfrm>
            <a:off x="934719" y="4460240"/>
            <a:ext cx="1727200" cy="396239"/>
          </a:xfrm>
          <a:prstGeom prst="rect">
            <a:avLst/>
          </a:prstGeom>
        </p:spPr>
      </p:pic>
      <p:grpSp>
        <p:nvGrpSpPr>
          <p:cNvPr id="9" name="object 9"/>
          <p:cNvGrpSpPr/>
          <p:nvPr/>
        </p:nvGrpSpPr>
        <p:grpSpPr>
          <a:xfrm>
            <a:off x="2692400" y="3830269"/>
            <a:ext cx="2935605" cy="2316480"/>
            <a:chOff x="2692400" y="3830269"/>
            <a:chExt cx="2935605" cy="2316480"/>
          </a:xfrm>
        </p:grpSpPr>
        <p:sp>
          <p:nvSpPr>
            <p:cNvPr id="10" name="object 10"/>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11" name="object 11"/>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4114800" y="5821680"/>
              <a:ext cx="233679" cy="243839"/>
            </a:xfrm>
            <a:prstGeom prst="rect">
              <a:avLst/>
            </a:prstGeom>
          </p:spPr>
        </p:pic>
        <p:sp>
          <p:nvSpPr>
            <p:cNvPr id="13" name="object 13"/>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4" name="object 14"/>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5" name="object 15"/>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2956559" y="3891280"/>
              <a:ext cx="619760" cy="304800"/>
            </a:xfrm>
            <a:prstGeom prst="rect">
              <a:avLst/>
            </a:prstGeom>
          </p:spPr>
        </p:pic>
        <p:sp>
          <p:nvSpPr>
            <p:cNvPr id="17" name="object 17"/>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8" name="object 18"/>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9" name="object 19"/>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4704079" y="3881120"/>
              <a:ext cx="670560" cy="386080"/>
            </a:xfrm>
            <a:prstGeom prst="rect">
              <a:avLst/>
            </a:prstGeom>
          </p:spPr>
        </p:pic>
        <p:sp>
          <p:nvSpPr>
            <p:cNvPr id="21" name="object 21"/>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22" name="object 22"/>
          <p:cNvSpPr txBox="1"/>
          <p:nvPr/>
        </p:nvSpPr>
        <p:spPr>
          <a:xfrm>
            <a:off x="762317" y="3622294"/>
            <a:ext cx="160147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65" dirty="0">
                <a:latin typeface="Calibri"/>
                <a:cs typeface="Calibri"/>
              </a:rPr>
              <a:t> </a:t>
            </a:r>
            <a:r>
              <a:rPr sz="2400" spc="-20" dirty="0">
                <a:latin typeface="Calibri"/>
                <a:cs typeface="Calibri"/>
              </a:rPr>
              <a:t>from</a:t>
            </a:r>
            <a:endParaRPr sz="2400">
              <a:latin typeface="Calibri"/>
              <a:cs typeface="Calibri"/>
            </a:endParaRPr>
          </a:p>
          <a:p>
            <a:pPr marL="12700">
              <a:lnSpc>
                <a:spcPct val="100000"/>
              </a:lnSpc>
              <a:spcBef>
                <a:spcPts val="85"/>
              </a:spcBef>
            </a:pPr>
            <a:r>
              <a:rPr sz="2400" spc="-10" dirty="0">
                <a:latin typeface="Calibri"/>
                <a:cs typeface="Calibri"/>
              </a:rPr>
              <a:t>conditional</a:t>
            </a:r>
            <a:endParaRPr sz="2400">
              <a:latin typeface="Calibri"/>
              <a:cs typeface="Calibri"/>
            </a:endParaRPr>
          </a:p>
        </p:txBody>
      </p:sp>
      <p:sp>
        <p:nvSpPr>
          <p:cNvPr id="23" name="object 23"/>
          <p:cNvSpPr txBox="1"/>
          <p:nvPr/>
        </p:nvSpPr>
        <p:spPr>
          <a:xfrm>
            <a:off x="6242050" y="2909188"/>
            <a:ext cx="307403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How</a:t>
            </a:r>
            <a:r>
              <a:rPr sz="2400" spc="-130" dirty="0">
                <a:latin typeface="Calibri"/>
                <a:cs typeface="Calibri"/>
              </a:rPr>
              <a:t> </a:t>
            </a:r>
            <a:r>
              <a:rPr sz="2400" dirty="0">
                <a:latin typeface="Calibri"/>
                <a:cs typeface="Calibri"/>
              </a:rPr>
              <a:t>to</a:t>
            </a:r>
            <a:r>
              <a:rPr sz="2400" spc="-85" dirty="0">
                <a:latin typeface="Calibri"/>
                <a:cs typeface="Calibri"/>
              </a:rPr>
              <a:t> </a:t>
            </a:r>
            <a:r>
              <a:rPr sz="2400" dirty="0">
                <a:latin typeface="Calibri"/>
                <a:cs typeface="Calibri"/>
              </a:rPr>
              <a:t>train</a:t>
            </a:r>
            <a:r>
              <a:rPr sz="2400" spc="5" dirty="0">
                <a:latin typeface="Calibri"/>
                <a:cs typeface="Calibri"/>
              </a:rPr>
              <a:t> </a:t>
            </a:r>
            <a:r>
              <a:rPr sz="2400" dirty="0">
                <a:latin typeface="Calibri"/>
                <a:cs typeface="Calibri"/>
              </a:rPr>
              <a:t>this</a:t>
            </a:r>
            <a:r>
              <a:rPr sz="2400" spc="-70" dirty="0">
                <a:latin typeface="Calibri"/>
                <a:cs typeface="Calibri"/>
              </a:rPr>
              <a:t> </a:t>
            </a:r>
            <a:r>
              <a:rPr sz="2400" spc="-10" dirty="0">
                <a:latin typeface="Calibri"/>
                <a:cs typeface="Calibri"/>
              </a:rPr>
              <a:t>model?</a:t>
            </a:r>
            <a:endParaRPr sz="2400">
              <a:latin typeface="Calibri"/>
              <a:cs typeface="Calibri"/>
            </a:endParaRPr>
          </a:p>
        </p:txBody>
      </p:sp>
      <p:sp>
        <p:nvSpPr>
          <p:cNvPr id="24" name="object 24"/>
          <p:cNvSpPr txBox="1"/>
          <p:nvPr/>
        </p:nvSpPr>
        <p:spPr>
          <a:xfrm>
            <a:off x="6242050" y="3648392"/>
            <a:ext cx="485394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Basic</a:t>
            </a:r>
            <a:r>
              <a:rPr sz="2400" spc="-120" dirty="0">
                <a:latin typeface="Calibri"/>
                <a:cs typeface="Calibri"/>
              </a:rPr>
              <a:t> </a:t>
            </a:r>
            <a:r>
              <a:rPr sz="2400" dirty="0">
                <a:latin typeface="Calibri"/>
                <a:cs typeface="Calibri"/>
              </a:rPr>
              <a:t>idea:</a:t>
            </a:r>
            <a:r>
              <a:rPr sz="2400" spc="-125" dirty="0">
                <a:latin typeface="Calibri"/>
                <a:cs typeface="Calibri"/>
              </a:rPr>
              <a:t> </a:t>
            </a:r>
            <a:r>
              <a:rPr sz="2400" b="1" spc="-10" dirty="0">
                <a:latin typeface="Calibri"/>
                <a:cs typeface="Calibri"/>
              </a:rPr>
              <a:t>maximize</a:t>
            </a:r>
            <a:r>
              <a:rPr sz="2400" b="1" spc="-60" dirty="0">
                <a:latin typeface="Calibri"/>
                <a:cs typeface="Calibri"/>
              </a:rPr>
              <a:t> </a:t>
            </a:r>
            <a:r>
              <a:rPr sz="2400" b="1" spc="-10" dirty="0">
                <a:latin typeface="Calibri"/>
                <a:cs typeface="Calibri"/>
              </a:rPr>
              <a:t>likelihood</a:t>
            </a:r>
            <a:r>
              <a:rPr sz="2400" b="1" spc="75" dirty="0">
                <a:latin typeface="Calibri"/>
                <a:cs typeface="Calibri"/>
              </a:rPr>
              <a:t> </a:t>
            </a:r>
            <a:r>
              <a:rPr sz="2400" b="1" dirty="0">
                <a:latin typeface="Calibri"/>
                <a:cs typeface="Calibri"/>
              </a:rPr>
              <a:t>of</a:t>
            </a:r>
            <a:r>
              <a:rPr sz="2400" b="1" spc="-95" dirty="0">
                <a:latin typeface="Calibri"/>
                <a:cs typeface="Calibri"/>
              </a:rPr>
              <a:t> </a:t>
            </a:r>
            <a:r>
              <a:rPr sz="2400" b="1" spc="-20" dirty="0">
                <a:latin typeface="Calibri"/>
                <a:cs typeface="Calibri"/>
              </a:rPr>
              <a:t>data</a:t>
            </a:r>
            <a:endParaRPr sz="2400">
              <a:latin typeface="Calibri"/>
              <a:cs typeface="Calibri"/>
            </a:endParaRPr>
          </a:p>
        </p:txBody>
      </p:sp>
      <p:sp>
        <p:nvSpPr>
          <p:cNvPr id="25" name="object 25"/>
          <p:cNvSpPr txBox="1"/>
          <p:nvPr/>
        </p:nvSpPr>
        <p:spPr>
          <a:xfrm>
            <a:off x="6242050" y="4386579"/>
            <a:ext cx="368617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Another</a:t>
            </a:r>
            <a:r>
              <a:rPr sz="2400" spc="-114" dirty="0">
                <a:latin typeface="Calibri"/>
                <a:cs typeface="Calibri"/>
              </a:rPr>
              <a:t> </a:t>
            </a:r>
            <a:r>
              <a:rPr sz="2400" dirty="0">
                <a:latin typeface="Calibri"/>
                <a:cs typeface="Calibri"/>
              </a:rPr>
              <a:t>idea:</a:t>
            </a:r>
            <a:r>
              <a:rPr sz="2400" spc="-70" dirty="0">
                <a:latin typeface="Calibri"/>
                <a:cs typeface="Calibri"/>
              </a:rPr>
              <a:t> </a:t>
            </a:r>
            <a:r>
              <a:rPr sz="2400" spc="-40" dirty="0">
                <a:latin typeface="Calibri"/>
                <a:cs typeface="Calibri"/>
              </a:rPr>
              <a:t>Try </a:t>
            </a:r>
            <a:r>
              <a:rPr sz="2400" spc="-20" dirty="0">
                <a:latin typeface="Calibri"/>
                <a:cs typeface="Calibri"/>
              </a:rPr>
              <a:t>Bayes’</a:t>
            </a:r>
            <a:r>
              <a:rPr sz="2400" spc="-110" dirty="0">
                <a:latin typeface="Calibri"/>
                <a:cs typeface="Calibri"/>
              </a:rPr>
              <a:t> </a:t>
            </a:r>
            <a:r>
              <a:rPr sz="2400" spc="-10" dirty="0">
                <a:latin typeface="Calibri"/>
                <a:cs typeface="Calibri"/>
              </a:rPr>
              <a:t>Rule:</a:t>
            </a:r>
            <a:endParaRPr sz="2400">
              <a:latin typeface="Calibri"/>
              <a:cs typeface="Calibri"/>
            </a:endParaRPr>
          </a:p>
        </p:txBody>
      </p:sp>
      <p:sp>
        <p:nvSpPr>
          <p:cNvPr id="26" name="object 26"/>
          <p:cNvSpPr/>
          <p:nvPr/>
        </p:nvSpPr>
        <p:spPr>
          <a:xfrm>
            <a:off x="8075294" y="193039"/>
            <a:ext cx="93345" cy="284480"/>
          </a:xfrm>
          <a:custGeom>
            <a:avLst/>
            <a:gdLst/>
            <a:ahLst/>
            <a:cxnLst/>
            <a:rect l="l" t="t" r="r" b="b"/>
            <a:pathLst>
              <a:path w="93345" h="284480">
                <a:moveTo>
                  <a:pt x="4063" y="0"/>
                </a:moveTo>
                <a:lnTo>
                  <a:pt x="0" y="11556"/>
                </a:lnTo>
                <a:lnTo>
                  <a:pt x="16255" y="18668"/>
                </a:lnTo>
                <a:lnTo>
                  <a:pt x="30099" y="28575"/>
                </a:lnTo>
                <a:lnTo>
                  <a:pt x="58420" y="74421"/>
                </a:lnTo>
                <a:lnTo>
                  <a:pt x="66675" y="116458"/>
                </a:lnTo>
                <a:lnTo>
                  <a:pt x="67690" y="140715"/>
                </a:lnTo>
                <a:lnTo>
                  <a:pt x="66675" y="165734"/>
                </a:lnTo>
                <a:lnTo>
                  <a:pt x="58420" y="209041"/>
                </a:lnTo>
                <a:lnTo>
                  <a:pt x="30225" y="255523"/>
                </a:lnTo>
                <a:lnTo>
                  <a:pt x="507" y="272668"/>
                </a:lnTo>
                <a:lnTo>
                  <a:pt x="4063" y="284225"/>
                </a:lnTo>
                <a:lnTo>
                  <a:pt x="42163" y="266064"/>
                </a:lnTo>
                <a:lnTo>
                  <a:pt x="70230" y="234568"/>
                </a:lnTo>
                <a:lnTo>
                  <a:pt x="87375" y="192404"/>
                </a:lnTo>
                <a:lnTo>
                  <a:pt x="93218" y="142239"/>
                </a:lnTo>
                <a:lnTo>
                  <a:pt x="91694" y="116077"/>
                </a:lnTo>
                <a:lnTo>
                  <a:pt x="80263" y="69976"/>
                </a:lnTo>
                <a:lnTo>
                  <a:pt x="57403" y="32384"/>
                </a:lnTo>
                <a:lnTo>
                  <a:pt x="24256" y="7492"/>
                </a:lnTo>
                <a:lnTo>
                  <a:pt x="4063" y="0"/>
                </a:lnTo>
                <a:close/>
              </a:path>
            </a:pathLst>
          </a:custGeom>
          <a:solidFill>
            <a:srgbClr val="000000"/>
          </a:solidFill>
        </p:spPr>
        <p:txBody>
          <a:bodyPr wrap="square" lIns="0" tIns="0" rIns="0" bIns="0" rtlCol="0"/>
          <a:lstStyle/>
          <a:p>
            <a:endParaRPr/>
          </a:p>
        </p:txBody>
      </p:sp>
      <p:sp>
        <p:nvSpPr>
          <p:cNvPr id="27" name="object 27"/>
          <p:cNvSpPr/>
          <p:nvPr/>
        </p:nvSpPr>
        <p:spPr>
          <a:xfrm>
            <a:off x="7538719" y="193039"/>
            <a:ext cx="93345" cy="284480"/>
          </a:xfrm>
          <a:custGeom>
            <a:avLst/>
            <a:gdLst/>
            <a:ahLst/>
            <a:cxnLst/>
            <a:rect l="l" t="t" r="r" b="b"/>
            <a:pathLst>
              <a:path w="93345" h="284480">
                <a:moveTo>
                  <a:pt x="89153" y="0"/>
                </a:moveTo>
                <a:lnTo>
                  <a:pt x="51053" y="18160"/>
                </a:lnTo>
                <a:lnTo>
                  <a:pt x="23113" y="49783"/>
                </a:lnTo>
                <a:lnTo>
                  <a:pt x="5714" y="92075"/>
                </a:lnTo>
                <a:lnTo>
                  <a:pt x="0" y="142239"/>
                </a:lnTo>
                <a:lnTo>
                  <a:pt x="1397" y="168274"/>
                </a:lnTo>
                <a:lnTo>
                  <a:pt x="12953" y="214502"/>
                </a:lnTo>
                <a:lnTo>
                  <a:pt x="35686" y="251967"/>
                </a:lnTo>
                <a:lnTo>
                  <a:pt x="68833" y="276859"/>
                </a:lnTo>
                <a:lnTo>
                  <a:pt x="89153" y="284225"/>
                </a:lnTo>
                <a:lnTo>
                  <a:pt x="92709" y="272668"/>
                </a:lnTo>
                <a:lnTo>
                  <a:pt x="76707" y="265556"/>
                </a:lnTo>
                <a:lnTo>
                  <a:pt x="62991" y="255523"/>
                </a:lnTo>
                <a:lnTo>
                  <a:pt x="34798" y="209041"/>
                </a:lnTo>
                <a:lnTo>
                  <a:pt x="26543" y="165734"/>
                </a:lnTo>
                <a:lnTo>
                  <a:pt x="25526" y="140715"/>
                </a:lnTo>
                <a:lnTo>
                  <a:pt x="26543" y="116458"/>
                </a:lnTo>
                <a:lnTo>
                  <a:pt x="34798" y="74421"/>
                </a:lnTo>
                <a:lnTo>
                  <a:pt x="63119" y="28575"/>
                </a:lnTo>
                <a:lnTo>
                  <a:pt x="93090" y="11556"/>
                </a:lnTo>
                <a:lnTo>
                  <a:pt x="89153" y="0"/>
                </a:lnTo>
                <a:close/>
              </a:path>
            </a:pathLst>
          </a:custGeom>
          <a:solidFill>
            <a:srgbClr val="000000"/>
          </a:solidFill>
        </p:spPr>
        <p:txBody>
          <a:bodyPr wrap="square" lIns="0" tIns="0" rIns="0" bIns="0" rtlCol="0"/>
          <a:lstStyle/>
          <a:p>
            <a:endParaRPr/>
          </a:p>
        </p:txBody>
      </p:sp>
      <p:sp>
        <p:nvSpPr>
          <p:cNvPr id="28" name="object 28"/>
          <p:cNvSpPr txBox="1"/>
          <p:nvPr/>
        </p:nvSpPr>
        <p:spPr>
          <a:xfrm>
            <a:off x="6535166" y="83248"/>
            <a:ext cx="1555750" cy="391795"/>
          </a:xfrm>
          <a:prstGeom prst="rect">
            <a:avLst/>
          </a:prstGeom>
        </p:spPr>
        <p:txBody>
          <a:bodyPr vert="horz" wrap="square" lIns="0" tIns="12700" rIns="0" bIns="0" rtlCol="0">
            <a:spAutoFit/>
          </a:bodyPr>
          <a:lstStyle/>
          <a:p>
            <a:pPr marL="12700">
              <a:lnSpc>
                <a:spcPct val="100000"/>
              </a:lnSpc>
              <a:spcBef>
                <a:spcPts val="100"/>
              </a:spcBef>
              <a:tabLst>
                <a:tab pos="1109980" algn="l"/>
              </a:tabLst>
            </a:pPr>
            <a:r>
              <a:rPr sz="2400" spc="-10" dirty="0">
                <a:latin typeface="Calibri"/>
                <a:cs typeface="Calibri"/>
              </a:rPr>
              <a:t>Recall</a:t>
            </a:r>
            <a:r>
              <a:rPr sz="2400" spc="-105" dirty="0">
                <a:latin typeface="Calibri"/>
                <a:cs typeface="Calibri"/>
              </a:rPr>
              <a:t> </a:t>
            </a:r>
            <a:r>
              <a:rPr sz="2400" spc="-50" dirty="0">
                <a:latin typeface="Cambria Math"/>
                <a:cs typeface="Cambria Math"/>
              </a:rPr>
              <a:t>𝑝</a:t>
            </a:r>
            <a:r>
              <a:rPr sz="2400" dirty="0">
                <a:latin typeface="Cambria Math"/>
                <a:cs typeface="Cambria Math"/>
              </a:rPr>
              <a:t>	𝑥,</a:t>
            </a:r>
            <a:r>
              <a:rPr sz="2400" spc="-75"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29" name="object 29"/>
          <p:cNvSpPr/>
          <p:nvPr/>
        </p:nvSpPr>
        <p:spPr>
          <a:xfrm>
            <a:off x="9171940" y="195757"/>
            <a:ext cx="22860" cy="279400"/>
          </a:xfrm>
          <a:custGeom>
            <a:avLst/>
            <a:gdLst/>
            <a:ahLst/>
            <a:cxnLst/>
            <a:rect l="l" t="t" r="r" b="b"/>
            <a:pathLst>
              <a:path w="22859" h="279400">
                <a:moveTo>
                  <a:pt x="22859" y="0"/>
                </a:moveTo>
                <a:lnTo>
                  <a:pt x="0" y="0"/>
                </a:lnTo>
                <a:lnTo>
                  <a:pt x="0" y="278841"/>
                </a:lnTo>
                <a:lnTo>
                  <a:pt x="22859" y="278841"/>
                </a:lnTo>
                <a:lnTo>
                  <a:pt x="22859" y="0"/>
                </a:lnTo>
                <a:close/>
              </a:path>
            </a:pathLst>
          </a:custGeom>
          <a:solidFill>
            <a:srgbClr val="000000"/>
          </a:solidFill>
        </p:spPr>
        <p:txBody>
          <a:bodyPr wrap="square" lIns="0" tIns="0" rIns="0" bIns="0" rtlCol="0"/>
          <a:lstStyle/>
          <a:p>
            <a:endParaRPr/>
          </a:p>
        </p:txBody>
      </p:sp>
      <p:sp>
        <p:nvSpPr>
          <p:cNvPr id="30" name="object 30"/>
          <p:cNvSpPr/>
          <p:nvPr/>
        </p:nvSpPr>
        <p:spPr>
          <a:xfrm>
            <a:off x="9456039" y="193039"/>
            <a:ext cx="93980" cy="284480"/>
          </a:xfrm>
          <a:custGeom>
            <a:avLst/>
            <a:gdLst/>
            <a:ahLst/>
            <a:cxnLst/>
            <a:rect l="l" t="t" r="r" b="b"/>
            <a:pathLst>
              <a:path w="93979" h="284480">
                <a:moveTo>
                  <a:pt x="4063" y="0"/>
                </a:moveTo>
                <a:lnTo>
                  <a:pt x="0" y="11556"/>
                </a:lnTo>
                <a:lnTo>
                  <a:pt x="16255" y="18668"/>
                </a:lnTo>
                <a:lnTo>
                  <a:pt x="30352" y="28575"/>
                </a:lnTo>
                <a:lnTo>
                  <a:pt x="58800" y="74421"/>
                </a:lnTo>
                <a:lnTo>
                  <a:pt x="67055" y="116458"/>
                </a:lnTo>
                <a:lnTo>
                  <a:pt x="68199" y="140715"/>
                </a:lnTo>
                <a:lnTo>
                  <a:pt x="67055" y="165734"/>
                </a:lnTo>
                <a:lnTo>
                  <a:pt x="58800" y="209041"/>
                </a:lnTo>
                <a:lnTo>
                  <a:pt x="30352" y="255523"/>
                </a:lnTo>
                <a:lnTo>
                  <a:pt x="380" y="272668"/>
                </a:lnTo>
                <a:lnTo>
                  <a:pt x="4063" y="284225"/>
                </a:lnTo>
                <a:lnTo>
                  <a:pt x="42417" y="266064"/>
                </a:lnTo>
                <a:lnTo>
                  <a:pt x="70611" y="234568"/>
                </a:lnTo>
                <a:lnTo>
                  <a:pt x="88010" y="192404"/>
                </a:lnTo>
                <a:lnTo>
                  <a:pt x="93852" y="142239"/>
                </a:lnTo>
                <a:lnTo>
                  <a:pt x="92328" y="116077"/>
                </a:lnTo>
                <a:lnTo>
                  <a:pt x="80771" y="69976"/>
                </a:lnTo>
                <a:lnTo>
                  <a:pt x="57657" y="32384"/>
                </a:lnTo>
                <a:lnTo>
                  <a:pt x="24383" y="7492"/>
                </a:lnTo>
                <a:lnTo>
                  <a:pt x="4063" y="0"/>
                </a:lnTo>
                <a:close/>
              </a:path>
            </a:pathLst>
          </a:custGeom>
          <a:solidFill>
            <a:srgbClr val="000000"/>
          </a:solidFill>
        </p:spPr>
        <p:txBody>
          <a:bodyPr wrap="square" lIns="0" tIns="0" rIns="0" bIns="0" rtlCol="0"/>
          <a:lstStyle/>
          <a:p>
            <a:endParaRPr/>
          </a:p>
        </p:txBody>
      </p:sp>
      <p:sp>
        <p:nvSpPr>
          <p:cNvPr id="31" name="object 31"/>
          <p:cNvSpPr/>
          <p:nvPr/>
        </p:nvSpPr>
        <p:spPr>
          <a:xfrm>
            <a:off x="8798559" y="193039"/>
            <a:ext cx="93980" cy="284480"/>
          </a:xfrm>
          <a:custGeom>
            <a:avLst/>
            <a:gdLst/>
            <a:ahLst/>
            <a:cxnLst/>
            <a:rect l="l" t="t" r="r" b="b"/>
            <a:pathLst>
              <a:path w="93979" h="284480">
                <a:moveTo>
                  <a:pt x="89789" y="0"/>
                </a:moveTo>
                <a:lnTo>
                  <a:pt x="51435" y="18160"/>
                </a:lnTo>
                <a:lnTo>
                  <a:pt x="23241" y="49783"/>
                </a:lnTo>
                <a:lnTo>
                  <a:pt x="5842" y="92075"/>
                </a:lnTo>
                <a:lnTo>
                  <a:pt x="0" y="142239"/>
                </a:lnTo>
                <a:lnTo>
                  <a:pt x="1397" y="168274"/>
                </a:lnTo>
                <a:lnTo>
                  <a:pt x="13081" y="214502"/>
                </a:lnTo>
                <a:lnTo>
                  <a:pt x="36068" y="251967"/>
                </a:lnTo>
                <a:lnTo>
                  <a:pt x="69342" y="276859"/>
                </a:lnTo>
                <a:lnTo>
                  <a:pt x="89789" y="284225"/>
                </a:lnTo>
                <a:lnTo>
                  <a:pt x="93345" y="272668"/>
                </a:lnTo>
                <a:lnTo>
                  <a:pt x="77343" y="265556"/>
                </a:lnTo>
                <a:lnTo>
                  <a:pt x="63500" y="255523"/>
                </a:lnTo>
                <a:lnTo>
                  <a:pt x="35051" y="209041"/>
                </a:lnTo>
                <a:lnTo>
                  <a:pt x="26670" y="165734"/>
                </a:lnTo>
                <a:lnTo>
                  <a:pt x="25654" y="140715"/>
                </a:lnTo>
                <a:lnTo>
                  <a:pt x="26670" y="116458"/>
                </a:lnTo>
                <a:lnTo>
                  <a:pt x="35051" y="74421"/>
                </a:lnTo>
                <a:lnTo>
                  <a:pt x="63626" y="28575"/>
                </a:lnTo>
                <a:lnTo>
                  <a:pt x="93853" y="11556"/>
                </a:lnTo>
                <a:lnTo>
                  <a:pt x="89789" y="0"/>
                </a:lnTo>
                <a:close/>
              </a:path>
            </a:pathLst>
          </a:custGeom>
          <a:solidFill>
            <a:srgbClr val="000000"/>
          </a:solidFill>
        </p:spPr>
        <p:txBody>
          <a:bodyPr wrap="square" lIns="0" tIns="0" rIns="0" bIns="0" rtlCol="0"/>
          <a:lstStyle/>
          <a:p>
            <a:endParaRPr/>
          </a:p>
        </p:txBody>
      </p:sp>
      <p:sp>
        <p:nvSpPr>
          <p:cNvPr id="32" name="object 32"/>
          <p:cNvSpPr txBox="1"/>
          <p:nvPr/>
        </p:nvSpPr>
        <p:spPr>
          <a:xfrm>
            <a:off x="8276590" y="93281"/>
            <a:ext cx="79819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33" name="object 33"/>
          <p:cNvSpPr/>
          <p:nvPr/>
        </p:nvSpPr>
        <p:spPr>
          <a:xfrm>
            <a:off x="10034396" y="193039"/>
            <a:ext cx="95250" cy="284480"/>
          </a:xfrm>
          <a:custGeom>
            <a:avLst/>
            <a:gdLst/>
            <a:ahLst/>
            <a:cxnLst/>
            <a:rect l="l" t="t" r="r" b="b"/>
            <a:pathLst>
              <a:path w="95250" h="284480">
                <a:moveTo>
                  <a:pt x="4063" y="0"/>
                </a:moveTo>
                <a:lnTo>
                  <a:pt x="0" y="11556"/>
                </a:lnTo>
                <a:lnTo>
                  <a:pt x="16509" y="18668"/>
                </a:lnTo>
                <a:lnTo>
                  <a:pt x="30733" y="28575"/>
                </a:lnTo>
                <a:lnTo>
                  <a:pt x="59562" y="74421"/>
                </a:lnTo>
                <a:lnTo>
                  <a:pt x="67945" y="116458"/>
                </a:lnTo>
                <a:lnTo>
                  <a:pt x="68960" y="140715"/>
                </a:lnTo>
                <a:lnTo>
                  <a:pt x="67945" y="165734"/>
                </a:lnTo>
                <a:lnTo>
                  <a:pt x="59435" y="209041"/>
                </a:lnTo>
                <a:lnTo>
                  <a:pt x="30733" y="255523"/>
                </a:lnTo>
                <a:lnTo>
                  <a:pt x="507" y="272668"/>
                </a:lnTo>
                <a:lnTo>
                  <a:pt x="4063" y="284225"/>
                </a:lnTo>
                <a:lnTo>
                  <a:pt x="42925" y="266064"/>
                </a:lnTo>
                <a:lnTo>
                  <a:pt x="71500" y="234568"/>
                </a:lnTo>
                <a:lnTo>
                  <a:pt x="89153" y="192404"/>
                </a:lnTo>
                <a:lnTo>
                  <a:pt x="94996" y="142239"/>
                </a:lnTo>
                <a:lnTo>
                  <a:pt x="93472" y="116077"/>
                </a:lnTo>
                <a:lnTo>
                  <a:pt x="81787" y="69976"/>
                </a:lnTo>
                <a:lnTo>
                  <a:pt x="58420" y="32384"/>
                </a:lnTo>
                <a:lnTo>
                  <a:pt x="24764" y="7492"/>
                </a:lnTo>
                <a:lnTo>
                  <a:pt x="4063" y="0"/>
                </a:lnTo>
                <a:close/>
              </a:path>
            </a:pathLst>
          </a:custGeom>
          <a:solidFill>
            <a:srgbClr val="000000"/>
          </a:solidFill>
        </p:spPr>
        <p:txBody>
          <a:bodyPr wrap="square" lIns="0" tIns="0" rIns="0" bIns="0" rtlCol="0"/>
          <a:lstStyle/>
          <a:p>
            <a:endParaRPr/>
          </a:p>
        </p:txBody>
      </p:sp>
      <p:sp>
        <p:nvSpPr>
          <p:cNvPr id="34" name="object 34"/>
          <p:cNvSpPr/>
          <p:nvPr/>
        </p:nvSpPr>
        <p:spPr>
          <a:xfrm>
            <a:off x="9773919" y="193039"/>
            <a:ext cx="95250" cy="284480"/>
          </a:xfrm>
          <a:custGeom>
            <a:avLst/>
            <a:gdLst/>
            <a:ahLst/>
            <a:cxnLst/>
            <a:rect l="l" t="t" r="r" b="b"/>
            <a:pathLst>
              <a:path w="95250" h="284480">
                <a:moveTo>
                  <a:pt x="90804" y="0"/>
                </a:moveTo>
                <a:lnTo>
                  <a:pt x="52070" y="18160"/>
                </a:lnTo>
                <a:lnTo>
                  <a:pt x="23495" y="49783"/>
                </a:lnTo>
                <a:lnTo>
                  <a:pt x="5841" y="92075"/>
                </a:lnTo>
                <a:lnTo>
                  <a:pt x="0" y="142239"/>
                </a:lnTo>
                <a:lnTo>
                  <a:pt x="1524" y="168274"/>
                </a:lnTo>
                <a:lnTo>
                  <a:pt x="13207" y="214502"/>
                </a:lnTo>
                <a:lnTo>
                  <a:pt x="36449" y="251967"/>
                </a:lnTo>
                <a:lnTo>
                  <a:pt x="70103" y="276859"/>
                </a:lnTo>
                <a:lnTo>
                  <a:pt x="90804" y="284225"/>
                </a:lnTo>
                <a:lnTo>
                  <a:pt x="94487" y="272668"/>
                </a:lnTo>
                <a:lnTo>
                  <a:pt x="78231" y="265556"/>
                </a:lnTo>
                <a:lnTo>
                  <a:pt x="64261" y="255523"/>
                </a:lnTo>
                <a:lnTo>
                  <a:pt x="35432" y="209041"/>
                </a:lnTo>
                <a:lnTo>
                  <a:pt x="27050" y="165734"/>
                </a:lnTo>
                <a:lnTo>
                  <a:pt x="26034" y="140715"/>
                </a:lnTo>
                <a:lnTo>
                  <a:pt x="27050" y="116458"/>
                </a:lnTo>
                <a:lnTo>
                  <a:pt x="35432" y="74421"/>
                </a:lnTo>
                <a:lnTo>
                  <a:pt x="64388" y="28575"/>
                </a:lnTo>
                <a:lnTo>
                  <a:pt x="94869" y="11556"/>
                </a:lnTo>
                <a:lnTo>
                  <a:pt x="90804" y="0"/>
                </a:lnTo>
                <a:close/>
              </a:path>
            </a:pathLst>
          </a:custGeom>
          <a:solidFill>
            <a:srgbClr val="000000"/>
          </a:solidFill>
        </p:spPr>
        <p:txBody>
          <a:bodyPr wrap="square" lIns="0" tIns="0" rIns="0" bIns="0" rtlCol="0"/>
          <a:lstStyle/>
          <a:p>
            <a:endParaRPr/>
          </a:p>
        </p:txBody>
      </p:sp>
      <p:sp>
        <p:nvSpPr>
          <p:cNvPr id="35" name="object 35"/>
          <p:cNvSpPr txBox="1"/>
          <p:nvPr/>
        </p:nvSpPr>
        <p:spPr>
          <a:xfrm>
            <a:off x="9290050" y="93281"/>
            <a:ext cx="753110" cy="391795"/>
          </a:xfrm>
          <a:prstGeom prst="rect">
            <a:avLst/>
          </a:prstGeom>
        </p:spPr>
        <p:txBody>
          <a:bodyPr vert="horz" wrap="square" lIns="0" tIns="12700" rIns="0" bIns="0" rtlCol="0">
            <a:spAutoFit/>
          </a:bodyPr>
          <a:lstStyle/>
          <a:p>
            <a:pPr marL="12700">
              <a:lnSpc>
                <a:spcPct val="100000"/>
              </a:lnSpc>
              <a:spcBef>
                <a:spcPts val="100"/>
              </a:spcBef>
              <a:tabLst>
                <a:tab pos="297180" algn="l"/>
              </a:tabLst>
            </a:pPr>
            <a:r>
              <a:rPr sz="2400" spc="-50" dirty="0">
                <a:latin typeface="Cambria Math"/>
                <a:cs typeface="Cambria Math"/>
              </a:rPr>
              <a:t>𝑧</a:t>
            </a:r>
            <a:r>
              <a:rPr sz="2400" dirty="0">
                <a:latin typeface="Cambria Math"/>
                <a:cs typeface="Cambria Math"/>
              </a:rPr>
              <a:t>	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36" name="object 36"/>
          <p:cNvSpPr/>
          <p:nvPr/>
        </p:nvSpPr>
        <p:spPr>
          <a:xfrm>
            <a:off x="11109197" y="195757"/>
            <a:ext cx="23495" cy="279400"/>
          </a:xfrm>
          <a:custGeom>
            <a:avLst/>
            <a:gdLst/>
            <a:ahLst/>
            <a:cxnLst/>
            <a:rect l="l" t="t" r="r" b="b"/>
            <a:pathLst>
              <a:path w="23495" h="279400">
                <a:moveTo>
                  <a:pt x="23171" y="0"/>
                </a:moveTo>
                <a:lnTo>
                  <a:pt x="0" y="0"/>
                </a:lnTo>
                <a:lnTo>
                  <a:pt x="0" y="278841"/>
                </a:lnTo>
                <a:lnTo>
                  <a:pt x="23171" y="278841"/>
                </a:lnTo>
                <a:lnTo>
                  <a:pt x="23171" y="0"/>
                </a:lnTo>
                <a:close/>
              </a:path>
            </a:pathLst>
          </a:custGeom>
          <a:solidFill>
            <a:srgbClr val="000000"/>
          </a:solidFill>
        </p:spPr>
        <p:txBody>
          <a:bodyPr wrap="square" lIns="0" tIns="0" rIns="0" bIns="0" rtlCol="0"/>
          <a:lstStyle/>
          <a:p>
            <a:endParaRPr/>
          </a:p>
        </p:txBody>
      </p:sp>
      <p:sp>
        <p:nvSpPr>
          <p:cNvPr id="37" name="object 37"/>
          <p:cNvSpPr/>
          <p:nvPr/>
        </p:nvSpPr>
        <p:spPr>
          <a:xfrm>
            <a:off x="11415648" y="193039"/>
            <a:ext cx="95250" cy="284480"/>
          </a:xfrm>
          <a:custGeom>
            <a:avLst/>
            <a:gdLst/>
            <a:ahLst/>
            <a:cxnLst/>
            <a:rect l="l" t="t" r="r" b="b"/>
            <a:pathLst>
              <a:path w="95250" h="284480">
                <a:moveTo>
                  <a:pt x="4064" y="0"/>
                </a:moveTo>
                <a:lnTo>
                  <a:pt x="0" y="11556"/>
                </a:lnTo>
                <a:lnTo>
                  <a:pt x="16509" y="18668"/>
                </a:lnTo>
                <a:lnTo>
                  <a:pt x="30733" y="28575"/>
                </a:lnTo>
                <a:lnTo>
                  <a:pt x="59562" y="74421"/>
                </a:lnTo>
                <a:lnTo>
                  <a:pt x="67945" y="116458"/>
                </a:lnTo>
                <a:lnTo>
                  <a:pt x="69087" y="140715"/>
                </a:lnTo>
                <a:lnTo>
                  <a:pt x="67945" y="165734"/>
                </a:lnTo>
                <a:lnTo>
                  <a:pt x="59562" y="209041"/>
                </a:lnTo>
                <a:lnTo>
                  <a:pt x="30733" y="255523"/>
                </a:lnTo>
                <a:lnTo>
                  <a:pt x="380" y="272668"/>
                </a:lnTo>
                <a:lnTo>
                  <a:pt x="4064" y="284225"/>
                </a:lnTo>
                <a:lnTo>
                  <a:pt x="42925" y="266064"/>
                </a:lnTo>
                <a:lnTo>
                  <a:pt x="71627" y="234568"/>
                </a:lnTo>
                <a:lnTo>
                  <a:pt x="89153" y="192404"/>
                </a:lnTo>
                <a:lnTo>
                  <a:pt x="95123" y="142239"/>
                </a:lnTo>
                <a:lnTo>
                  <a:pt x="93599" y="116077"/>
                </a:lnTo>
                <a:lnTo>
                  <a:pt x="81787" y="69976"/>
                </a:lnTo>
                <a:lnTo>
                  <a:pt x="58547" y="32384"/>
                </a:lnTo>
                <a:lnTo>
                  <a:pt x="24765" y="7492"/>
                </a:lnTo>
                <a:lnTo>
                  <a:pt x="4064" y="0"/>
                </a:lnTo>
                <a:close/>
              </a:path>
            </a:pathLst>
          </a:custGeom>
          <a:solidFill>
            <a:srgbClr val="000000"/>
          </a:solidFill>
        </p:spPr>
        <p:txBody>
          <a:bodyPr wrap="square" lIns="0" tIns="0" rIns="0" bIns="0" rtlCol="0"/>
          <a:lstStyle/>
          <a:p>
            <a:endParaRPr/>
          </a:p>
        </p:txBody>
      </p:sp>
      <p:sp>
        <p:nvSpPr>
          <p:cNvPr id="38" name="object 38"/>
          <p:cNvSpPr/>
          <p:nvPr/>
        </p:nvSpPr>
        <p:spPr>
          <a:xfrm>
            <a:off x="10749280" y="193039"/>
            <a:ext cx="95250" cy="284480"/>
          </a:xfrm>
          <a:custGeom>
            <a:avLst/>
            <a:gdLst/>
            <a:ahLst/>
            <a:cxnLst/>
            <a:rect l="l" t="t" r="r" b="b"/>
            <a:pathLst>
              <a:path w="95250" h="284480">
                <a:moveTo>
                  <a:pt x="91059" y="0"/>
                </a:moveTo>
                <a:lnTo>
                  <a:pt x="52197" y="18160"/>
                </a:lnTo>
                <a:lnTo>
                  <a:pt x="23495" y="49783"/>
                </a:lnTo>
                <a:lnTo>
                  <a:pt x="5842" y="92075"/>
                </a:lnTo>
                <a:lnTo>
                  <a:pt x="0" y="142239"/>
                </a:lnTo>
                <a:lnTo>
                  <a:pt x="1524" y="168274"/>
                </a:lnTo>
                <a:lnTo>
                  <a:pt x="13208" y="214502"/>
                </a:lnTo>
                <a:lnTo>
                  <a:pt x="36449" y="251967"/>
                </a:lnTo>
                <a:lnTo>
                  <a:pt x="70230" y="276859"/>
                </a:lnTo>
                <a:lnTo>
                  <a:pt x="91059" y="284225"/>
                </a:lnTo>
                <a:lnTo>
                  <a:pt x="94615" y="272668"/>
                </a:lnTo>
                <a:lnTo>
                  <a:pt x="78359" y="265556"/>
                </a:lnTo>
                <a:lnTo>
                  <a:pt x="64389" y="255523"/>
                </a:lnTo>
                <a:lnTo>
                  <a:pt x="35560" y="209041"/>
                </a:lnTo>
                <a:lnTo>
                  <a:pt x="27050" y="165734"/>
                </a:lnTo>
                <a:lnTo>
                  <a:pt x="26035" y="140715"/>
                </a:lnTo>
                <a:lnTo>
                  <a:pt x="27050" y="116458"/>
                </a:lnTo>
                <a:lnTo>
                  <a:pt x="35560" y="74421"/>
                </a:lnTo>
                <a:lnTo>
                  <a:pt x="64389" y="28575"/>
                </a:lnTo>
                <a:lnTo>
                  <a:pt x="95123" y="11556"/>
                </a:lnTo>
                <a:lnTo>
                  <a:pt x="91059" y="0"/>
                </a:lnTo>
                <a:close/>
              </a:path>
            </a:pathLst>
          </a:custGeom>
          <a:solidFill>
            <a:srgbClr val="000000"/>
          </a:solidFill>
        </p:spPr>
        <p:txBody>
          <a:bodyPr wrap="square" lIns="0" tIns="0" rIns="0" bIns="0" rtlCol="0"/>
          <a:lstStyle/>
          <a:p>
            <a:endParaRPr/>
          </a:p>
        </p:txBody>
      </p:sp>
      <p:sp>
        <p:nvSpPr>
          <p:cNvPr id="39" name="object 39"/>
          <p:cNvSpPr txBox="1"/>
          <p:nvPr/>
        </p:nvSpPr>
        <p:spPr>
          <a:xfrm>
            <a:off x="10234294" y="93281"/>
            <a:ext cx="78359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40" name="object 40"/>
          <p:cNvSpPr/>
          <p:nvPr/>
        </p:nvSpPr>
        <p:spPr>
          <a:xfrm>
            <a:off x="12007468" y="193039"/>
            <a:ext cx="93345" cy="284480"/>
          </a:xfrm>
          <a:custGeom>
            <a:avLst/>
            <a:gdLst/>
            <a:ahLst/>
            <a:cxnLst/>
            <a:rect l="l" t="t" r="r" b="b"/>
            <a:pathLst>
              <a:path w="93345" h="284480">
                <a:moveTo>
                  <a:pt x="3936" y="0"/>
                </a:moveTo>
                <a:lnTo>
                  <a:pt x="0" y="11556"/>
                </a:lnTo>
                <a:lnTo>
                  <a:pt x="16128" y="18668"/>
                </a:lnTo>
                <a:lnTo>
                  <a:pt x="29972" y="28575"/>
                </a:lnTo>
                <a:lnTo>
                  <a:pt x="58165" y="74421"/>
                </a:lnTo>
                <a:lnTo>
                  <a:pt x="66421" y="116458"/>
                </a:lnTo>
                <a:lnTo>
                  <a:pt x="67436" y="140715"/>
                </a:lnTo>
                <a:lnTo>
                  <a:pt x="66421" y="165734"/>
                </a:lnTo>
                <a:lnTo>
                  <a:pt x="58165" y="209041"/>
                </a:lnTo>
                <a:lnTo>
                  <a:pt x="29972" y="255523"/>
                </a:lnTo>
                <a:lnTo>
                  <a:pt x="507" y="272668"/>
                </a:lnTo>
                <a:lnTo>
                  <a:pt x="3936" y="284225"/>
                </a:lnTo>
                <a:lnTo>
                  <a:pt x="42036" y="266064"/>
                </a:lnTo>
                <a:lnTo>
                  <a:pt x="69850" y="234568"/>
                </a:lnTo>
                <a:lnTo>
                  <a:pt x="87122" y="192404"/>
                </a:lnTo>
                <a:lnTo>
                  <a:pt x="92836" y="142239"/>
                </a:lnTo>
                <a:lnTo>
                  <a:pt x="91312" y="116077"/>
                </a:lnTo>
                <a:lnTo>
                  <a:pt x="79882" y="69976"/>
                </a:lnTo>
                <a:lnTo>
                  <a:pt x="57150" y="32384"/>
                </a:lnTo>
                <a:lnTo>
                  <a:pt x="24129" y="7492"/>
                </a:lnTo>
                <a:lnTo>
                  <a:pt x="3936" y="0"/>
                </a:lnTo>
                <a:close/>
              </a:path>
            </a:pathLst>
          </a:custGeom>
          <a:solidFill>
            <a:srgbClr val="000000"/>
          </a:solidFill>
        </p:spPr>
        <p:txBody>
          <a:bodyPr wrap="square" lIns="0" tIns="0" rIns="0" bIns="0" rtlCol="0"/>
          <a:lstStyle/>
          <a:p>
            <a:endParaRPr/>
          </a:p>
        </p:txBody>
      </p:sp>
      <p:sp>
        <p:nvSpPr>
          <p:cNvPr id="41" name="object 41"/>
          <p:cNvSpPr/>
          <p:nvPr/>
        </p:nvSpPr>
        <p:spPr>
          <a:xfrm>
            <a:off x="11734800" y="193039"/>
            <a:ext cx="92710" cy="284480"/>
          </a:xfrm>
          <a:custGeom>
            <a:avLst/>
            <a:gdLst/>
            <a:ahLst/>
            <a:cxnLst/>
            <a:rect l="l" t="t" r="r" b="b"/>
            <a:pathLst>
              <a:path w="92709" h="284480">
                <a:moveTo>
                  <a:pt x="88773" y="0"/>
                </a:moveTo>
                <a:lnTo>
                  <a:pt x="50926" y="18160"/>
                </a:lnTo>
                <a:lnTo>
                  <a:pt x="22986" y="49783"/>
                </a:lnTo>
                <a:lnTo>
                  <a:pt x="5715" y="92075"/>
                </a:lnTo>
                <a:lnTo>
                  <a:pt x="0" y="142239"/>
                </a:lnTo>
                <a:lnTo>
                  <a:pt x="1397" y="168274"/>
                </a:lnTo>
                <a:lnTo>
                  <a:pt x="12826" y="214502"/>
                </a:lnTo>
                <a:lnTo>
                  <a:pt x="35559" y="251967"/>
                </a:lnTo>
                <a:lnTo>
                  <a:pt x="68579" y="276859"/>
                </a:lnTo>
                <a:lnTo>
                  <a:pt x="88773" y="284225"/>
                </a:lnTo>
                <a:lnTo>
                  <a:pt x="92328" y="272668"/>
                </a:lnTo>
                <a:lnTo>
                  <a:pt x="76453" y="265556"/>
                </a:lnTo>
                <a:lnTo>
                  <a:pt x="62738" y="255523"/>
                </a:lnTo>
                <a:lnTo>
                  <a:pt x="34671" y="209041"/>
                </a:lnTo>
                <a:lnTo>
                  <a:pt x="26416" y="165734"/>
                </a:lnTo>
                <a:lnTo>
                  <a:pt x="25400" y="140715"/>
                </a:lnTo>
                <a:lnTo>
                  <a:pt x="26416" y="116458"/>
                </a:lnTo>
                <a:lnTo>
                  <a:pt x="34671" y="74421"/>
                </a:lnTo>
                <a:lnTo>
                  <a:pt x="62865" y="28575"/>
                </a:lnTo>
                <a:lnTo>
                  <a:pt x="92709" y="11556"/>
                </a:lnTo>
                <a:lnTo>
                  <a:pt x="88773" y="0"/>
                </a:lnTo>
                <a:close/>
              </a:path>
            </a:pathLst>
          </a:custGeom>
          <a:solidFill>
            <a:srgbClr val="000000"/>
          </a:solidFill>
        </p:spPr>
        <p:txBody>
          <a:bodyPr wrap="square" lIns="0" tIns="0" rIns="0" bIns="0" rtlCol="0"/>
          <a:lstStyle/>
          <a:p>
            <a:endParaRPr/>
          </a:p>
        </p:txBody>
      </p:sp>
      <p:sp>
        <p:nvSpPr>
          <p:cNvPr id="42" name="object 42"/>
          <p:cNvSpPr txBox="1"/>
          <p:nvPr/>
        </p:nvSpPr>
        <p:spPr>
          <a:xfrm>
            <a:off x="11229593" y="93281"/>
            <a:ext cx="788035" cy="391795"/>
          </a:xfrm>
          <a:prstGeom prst="rect">
            <a:avLst/>
          </a:prstGeom>
        </p:spPr>
        <p:txBody>
          <a:bodyPr vert="horz" wrap="square" lIns="0" tIns="12700" rIns="0" bIns="0" rtlCol="0">
            <a:spAutoFit/>
          </a:bodyPr>
          <a:lstStyle/>
          <a:p>
            <a:pPr marL="12700">
              <a:lnSpc>
                <a:spcPct val="100000"/>
              </a:lnSpc>
              <a:spcBef>
                <a:spcPts val="100"/>
              </a:spcBef>
              <a:tabLst>
                <a:tab pos="317500" algn="l"/>
              </a:tabLst>
            </a:pPr>
            <a:r>
              <a:rPr sz="2400" spc="-50" dirty="0">
                <a:latin typeface="Cambria Math"/>
                <a:cs typeface="Cambria Math"/>
              </a:rPr>
              <a:t>𝑥</a:t>
            </a:r>
            <a:r>
              <a:rPr sz="2400" dirty="0">
                <a:latin typeface="Cambria Math"/>
                <a:cs typeface="Cambria Math"/>
              </a:rPr>
              <a:t>	𝑝</a:t>
            </a:r>
            <a:r>
              <a:rPr sz="2400" spc="445"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43" name="object 43"/>
          <p:cNvSpPr txBox="1"/>
          <p:nvPr/>
        </p:nvSpPr>
        <p:spPr>
          <a:xfrm>
            <a:off x="5988684" y="5350764"/>
            <a:ext cx="120014" cy="233045"/>
          </a:xfrm>
          <a:prstGeom prst="rect">
            <a:avLst/>
          </a:prstGeom>
        </p:spPr>
        <p:txBody>
          <a:bodyPr vert="horz" wrap="square" lIns="0" tIns="13970" rIns="0" bIns="0" rtlCol="0">
            <a:spAutoFit/>
          </a:bodyPr>
          <a:lstStyle/>
          <a:p>
            <a:pPr marL="12700">
              <a:lnSpc>
                <a:spcPct val="100000"/>
              </a:lnSpc>
              <a:spcBef>
                <a:spcPts val="110"/>
              </a:spcBef>
            </a:pPr>
            <a:r>
              <a:rPr sz="1350" spc="5" dirty="0">
                <a:latin typeface="Cambria Math"/>
                <a:cs typeface="Cambria Math"/>
              </a:rPr>
              <a:t>θ</a:t>
            </a:r>
            <a:endParaRPr sz="1350">
              <a:latin typeface="Cambria Math"/>
              <a:cs typeface="Cambria Math"/>
            </a:endParaRPr>
          </a:p>
        </p:txBody>
      </p:sp>
      <p:sp>
        <p:nvSpPr>
          <p:cNvPr id="44" name="object 44"/>
          <p:cNvSpPr/>
          <p:nvPr/>
        </p:nvSpPr>
        <p:spPr>
          <a:xfrm>
            <a:off x="6543802" y="5171440"/>
            <a:ext cx="111125" cy="325120"/>
          </a:xfrm>
          <a:custGeom>
            <a:avLst/>
            <a:gdLst/>
            <a:ahLst/>
            <a:cxnLst/>
            <a:rect l="l" t="t" r="r" b="b"/>
            <a:pathLst>
              <a:path w="111125" h="325120">
                <a:moveTo>
                  <a:pt x="4825" y="0"/>
                </a:moveTo>
                <a:lnTo>
                  <a:pt x="0" y="13208"/>
                </a:lnTo>
                <a:lnTo>
                  <a:pt x="19303" y="21336"/>
                </a:lnTo>
                <a:lnTo>
                  <a:pt x="35941" y="32639"/>
                </a:lnTo>
                <a:lnTo>
                  <a:pt x="60959" y="64643"/>
                </a:lnTo>
                <a:lnTo>
                  <a:pt x="75692" y="107823"/>
                </a:lnTo>
                <a:lnTo>
                  <a:pt x="80518" y="160782"/>
                </a:lnTo>
                <a:lnTo>
                  <a:pt x="79375" y="189484"/>
                </a:lnTo>
                <a:lnTo>
                  <a:pt x="69469" y="238887"/>
                </a:lnTo>
                <a:lnTo>
                  <a:pt x="49656" y="277495"/>
                </a:lnTo>
                <a:lnTo>
                  <a:pt x="19557" y="303530"/>
                </a:lnTo>
                <a:lnTo>
                  <a:pt x="634" y="311785"/>
                </a:lnTo>
                <a:lnTo>
                  <a:pt x="4825" y="324993"/>
                </a:lnTo>
                <a:lnTo>
                  <a:pt x="50165" y="304165"/>
                </a:lnTo>
                <a:lnTo>
                  <a:pt x="83566" y="268097"/>
                </a:lnTo>
                <a:lnTo>
                  <a:pt x="104140" y="219964"/>
                </a:lnTo>
                <a:lnTo>
                  <a:pt x="110871" y="162560"/>
                </a:lnTo>
                <a:lnTo>
                  <a:pt x="109220" y="132715"/>
                </a:lnTo>
                <a:lnTo>
                  <a:pt x="95503" y="80010"/>
                </a:lnTo>
                <a:lnTo>
                  <a:pt x="68199" y="36957"/>
                </a:lnTo>
                <a:lnTo>
                  <a:pt x="28955" y="8509"/>
                </a:lnTo>
                <a:lnTo>
                  <a:pt x="4825" y="0"/>
                </a:lnTo>
                <a:close/>
              </a:path>
            </a:pathLst>
          </a:custGeom>
          <a:solidFill>
            <a:srgbClr val="000000"/>
          </a:solidFill>
        </p:spPr>
        <p:txBody>
          <a:bodyPr wrap="square" lIns="0" tIns="0" rIns="0" bIns="0" rtlCol="0"/>
          <a:lstStyle/>
          <a:p>
            <a:endParaRPr/>
          </a:p>
        </p:txBody>
      </p:sp>
      <p:sp>
        <p:nvSpPr>
          <p:cNvPr id="45" name="object 45"/>
          <p:cNvSpPr/>
          <p:nvPr/>
        </p:nvSpPr>
        <p:spPr>
          <a:xfrm>
            <a:off x="6217920" y="5171440"/>
            <a:ext cx="111125" cy="325120"/>
          </a:xfrm>
          <a:custGeom>
            <a:avLst/>
            <a:gdLst/>
            <a:ahLst/>
            <a:cxnLst/>
            <a:rect l="l" t="t" r="r" b="b"/>
            <a:pathLst>
              <a:path w="111125" h="325120">
                <a:moveTo>
                  <a:pt x="106171" y="0"/>
                </a:moveTo>
                <a:lnTo>
                  <a:pt x="60832" y="20828"/>
                </a:lnTo>
                <a:lnTo>
                  <a:pt x="27431" y="56896"/>
                </a:lnTo>
                <a:lnTo>
                  <a:pt x="6857" y="105283"/>
                </a:lnTo>
                <a:lnTo>
                  <a:pt x="0" y="162560"/>
                </a:lnTo>
                <a:lnTo>
                  <a:pt x="1650" y="192405"/>
                </a:lnTo>
                <a:lnTo>
                  <a:pt x="15366" y="245237"/>
                </a:lnTo>
                <a:lnTo>
                  <a:pt x="42544" y="288036"/>
                </a:lnTo>
                <a:lnTo>
                  <a:pt x="81914" y="316484"/>
                </a:lnTo>
                <a:lnTo>
                  <a:pt x="106171" y="324993"/>
                </a:lnTo>
                <a:lnTo>
                  <a:pt x="110362" y="311785"/>
                </a:lnTo>
                <a:lnTo>
                  <a:pt x="91312" y="303530"/>
                </a:lnTo>
                <a:lnTo>
                  <a:pt x="75056" y="292100"/>
                </a:lnTo>
                <a:lnTo>
                  <a:pt x="50037" y="259715"/>
                </a:lnTo>
                <a:lnTo>
                  <a:pt x="35305" y="215519"/>
                </a:lnTo>
                <a:lnTo>
                  <a:pt x="30352" y="160782"/>
                </a:lnTo>
                <a:lnTo>
                  <a:pt x="31622" y="133096"/>
                </a:lnTo>
                <a:lnTo>
                  <a:pt x="41401" y="85090"/>
                </a:lnTo>
                <a:lnTo>
                  <a:pt x="61340" y="47117"/>
                </a:lnTo>
                <a:lnTo>
                  <a:pt x="91693" y="21336"/>
                </a:lnTo>
                <a:lnTo>
                  <a:pt x="110870" y="13208"/>
                </a:lnTo>
                <a:lnTo>
                  <a:pt x="106171" y="0"/>
                </a:lnTo>
                <a:close/>
              </a:path>
            </a:pathLst>
          </a:custGeom>
          <a:solidFill>
            <a:srgbClr val="000000"/>
          </a:solidFill>
        </p:spPr>
        <p:txBody>
          <a:bodyPr wrap="square" lIns="0" tIns="0" rIns="0" bIns="0" rtlCol="0"/>
          <a:lstStyle/>
          <a:p>
            <a:endParaRPr/>
          </a:p>
        </p:txBody>
      </p:sp>
      <p:sp>
        <p:nvSpPr>
          <p:cNvPr id="46" name="object 46"/>
          <p:cNvSpPr txBox="1"/>
          <p:nvPr/>
        </p:nvSpPr>
        <p:spPr>
          <a:xfrm>
            <a:off x="5801359" y="5066284"/>
            <a:ext cx="744220" cy="453390"/>
          </a:xfrm>
          <a:prstGeom prst="rect">
            <a:avLst/>
          </a:prstGeom>
        </p:spPr>
        <p:txBody>
          <a:bodyPr vert="horz" wrap="square" lIns="0" tIns="13335" rIns="0" bIns="0" rtlCol="0">
            <a:spAutoFit/>
          </a:bodyPr>
          <a:lstStyle/>
          <a:p>
            <a:pPr marL="12700">
              <a:lnSpc>
                <a:spcPct val="100000"/>
              </a:lnSpc>
              <a:spcBef>
                <a:spcPts val="105"/>
              </a:spcBef>
              <a:tabLst>
                <a:tab pos="541020" algn="l"/>
              </a:tabLst>
            </a:pPr>
            <a:r>
              <a:rPr sz="2800" spc="-50" dirty="0">
                <a:latin typeface="Cambria Math"/>
                <a:cs typeface="Cambria Math"/>
              </a:rPr>
              <a:t>𝑝</a:t>
            </a:r>
            <a:r>
              <a:rPr sz="2800" dirty="0">
                <a:latin typeface="Cambria Math"/>
                <a:cs typeface="Cambria Math"/>
              </a:rPr>
              <a:t>	</a:t>
            </a:r>
            <a:r>
              <a:rPr sz="2800" spc="-50" dirty="0">
                <a:latin typeface="Cambria Math"/>
                <a:cs typeface="Cambria Math"/>
              </a:rPr>
              <a:t>𝑥</a:t>
            </a:r>
            <a:endParaRPr sz="2800">
              <a:latin typeface="Cambria Math"/>
              <a:cs typeface="Cambria Math"/>
            </a:endParaRPr>
          </a:p>
        </p:txBody>
      </p:sp>
      <p:sp>
        <p:nvSpPr>
          <p:cNvPr id="47" name="object 47"/>
          <p:cNvSpPr/>
          <p:nvPr/>
        </p:nvSpPr>
        <p:spPr>
          <a:xfrm>
            <a:off x="7142480" y="5323841"/>
            <a:ext cx="2153920" cy="20320"/>
          </a:xfrm>
          <a:custGeom>
            <a:avLst/>
            <a:gdLst/>
            <a:ahLst/>
            <a:cxnLst/>
            <a:rect l="l" t="t" r="r" b="b"/>
            <a:pathLst>
              <a:path w="2153920" h="20320">
                <a:moveTo>
                  <a:pt x="2153920" y="0"/>
                </a:moveTo>
                <a:lnTo>
                  <a:pt x="0" y="0"/>
                </a:lnTo>
                <a:lnTo>
                  <a:pt x="0" y="20318"/>
                </a:lnTo>
                <a:lnTo>
                  <a:pt x="2153920" y="20318"/>
                </a:lnTo>
                <a:lnTo>
                  <a:pt x="2153920" y="0"/>
                </a:lnTo>
                <a:close/>
              </a:path>
            </a:pathLst>
          </a:custGeom>
          <a:solidFill>
            <a:srgbClr val="000000"/>
          </a:solidFill>
        </p:spPr>
        <p:txBody>
          <a:bodyPr wrap="square" lIns="0" tIns="0" rIns="0" bIns="0" rtlCol="0"/>
          <a:lstStyle/>
          <a:p>
            <a:endParaRPr/>
          </a:p>
        </p:txBody>
      </p:sp>
      <p:sp>
        <p:nvSpPr>
          <p:cNvPr id="48" name="object 48"/>
          <p:cNvSpPr/>
          <p:nvPr/>
        </p:nvSpPr>
        <p:spPr>
          <a:xfrm>
            <a:off x="7989189" y="4900358"/>
            <a:ext cx="27305" cy="328930"/>
          </a:xfrm>
          <a:custGeom>
            <a:avLst/>
            <a:gdLst/>
            <a:ahLst/>
            <a:cxnLst/>
            <a:rect l="l" t="t" r="r" b="b"/>
            <a:pathLst>
              <a:path w="27304" h="328929">
                <a:moveTo>
                  <a:pt x="26960" y="0"/>
                </a:moveTo>
                <a:lnTo>
                  <a:pt x="0" y="0"/>
                </a:lnTo>
                <a:lnTo>
                  <a:pt x="0" y="328739"/>
                </a:lnTo>
                <a:lnTo>
                  <a:pt x="26960" y="328739"/>
                </a:lnTo>
                <a:lnTo>
                  <a:pt x="26960" y="0"/>
                </a:lnTo>
                <a:close/>
              </a:path>
            </a:pathLst>
          </a:custGeom>
          <a:solidFill>
            <a:srgbClr val="000000"/>
          </a:solidFill>
        </p:spPr>
        <p:txBody>
          <a:bodyPr wrap="square" lIns="0" tIns="0" rIns="0" bIns="0" rtlCol="0"/>
          <a:lstStyle/>
          <a:p>
            <a:endParaRPr/>
          </a:p>
        </p:txBody>
      </p:sp>
      <p:sp>
        <p:nvSpPr>
          <p:cNvPr id="49" name="object 49"/>
          <p:cNvSpPr/>
          <p:nvPr/>
        </p:nvSpPr>
        <p:spPr>
          <a:xfrm>
            <a:off x="7548880" y="4897120"/>
            <a:ext cx="111125" cy="335280"/>
          </a:xfrm>
          <a:custGeom>
            <a:avLst/>
            <a:gdLst/>
            <a:ahLst/>
            <a:cxnLst/>
            <a:rect l="l" t="t" r="r" b="b"/>
            <a:pathLst>
              <a:path w="111125" h="335279">
                <a:moveTo>
                  <a:pt x="105918" y="0"/>
                </a:moveTo>
                <a:lnTo>
                  <a:pt x="60705" y="21462"/>
                </a:lnTo>
                <a:lnTo>
                  <a:pt x="27431" y="58673"/>
                </a:lnTo>
                <a:lnTo>
                  <a:pt x="6858" y="108584"/>
                </a:lnTo>
                <a:lnTo>
                  <a:pt x="0" y="167639"/>
                </a:lnTo>
                <a:lnTo>
                  <a:pt x="1650" y="198373"/>
                </a:lnTo>
                <a:lnTo>
                  <a:pt x="15367" y="252856"/>
                </a:lnTo>
                <a:lnTo>
                  <a:pt x="42418" y="297052"/>
                </a:lnTo>
                <a:lnTo>
                  <a:pt x="81788" y="326389"/>
                </a:lnTo>
                <a:lnTo>
                  <a:pt x="105918" y="335152"/>
                </a:lnTo>
                <a:lnTo>
                  <a:pt x="110109" y="321436"/>
                </a:lnTo>
                <a:lnTo>
                  <a:pt x="91186" y="313054"/>
                </a:lnTo>
                <a:lnTo>
                  <a:pt x="74802" y="301243"/>
                </a:lnTo>
                <a:lnTo>
                  <a:pt x="50038" y="267842"/>
                </a:lnTo>
                <a:lnTo>
                  <a:pt x="35178" y="222249"/>
                </a:lnTo>
                <a:lnTo>
                  <a:pt x="30225" y="165861"/>
                </a:lnTo>
                <a:lnTo>
                  <a:pt x="31496" y="137286"/>
                </a:lnTo>
                <a:lnTo>
                  <a:pt x="41401" y="87629"/>
                </a:lnTo>
                <a:lnTo>
                  <a:pt x="61214" y="48513"/>
                </a:lnTo>
                <a:lnTo>
                  <a:pt x="91440" y="21970"/>
                </a:lnTo>
                <a:lnTo>
                  <a:pt x="110617" y="13588"/>
                </a:lnTo>
                <a:lnTo>
                  <a:pt x="105918" y="0"/>
                </a:lnTo>
                <a:close/>
              </a:path>
            </a:pathLst>
          </a:custGeom>
          <a:solidFill>
            <a:srgbClr val="000000"/>
          </a:solidFill>
        </p:spPr>
        <p:txBody>
          <a:bodyPr wrap="square" lIns="0" tIns="0" rIns="0" bIns="0" rtlCol="0"/>
          <a:lstStyle/>
          <a:p>
            <a:endParaRPr/>
          </a:p>
        </p:txBody>
      </p:sp>
      <p:sp>
        <p:nvSpPr>
          <p:cNvPr id="50" name="object 50"/>
          <p:cNvSpPr/>
          <p:nvPr/>
        </p:nvSpPr>
        <p:spPr>
          <a:xfrm>
            <a:off x="9167368" y="4897120"/>
            <a:ext cx="109220" cy="335280"/>
          </a:xfrm>
          <a:custGeom>
            <a:avLst/>
            <a:gdLst/>
            <a:ahLst/>
            <a:cxnLst/>
            <a:rect l="l" t="t" r="r" b="b"/>
            <a:pathLst>
              <a:path w="109220" h="335279">
                <a:moveTo>
                  <a:pt x="4572" y="0"/>
                </a:moveTo>
                <a:lnTo>
                  <a:pt x="0" y="13588"/>
                </a:lnTo>
                <a:lnTo>
                  <a:pt x="18923" y="21970"/>
                </a:lnTo>
                <a:lnTo>
                  <a:pt x="35178" y="33654"/>
                </a:lnTo>
                <a:lnTo>
                  <a:pt x="59689" y="66674"/>
                </a:lnTo>
                <a:lnTo>
                  <a:pt x="74167" y="111251"/>
                </a:lnTo>
                <a:lnTo>
                  <a:pt x="78993" y="165861"/>
                </a:lnTo>
                <a:lnTo>
                  <a:pt x="77724" y="195452"/>
                </a:lnTo>
                <a:lnTo>
                  <a:pt x="68072" y="246379"/>
                </a:lnTo>
                <a:lnTo>
                  <a:pt x="48640" y="286130"/>
                </a:lnTo>
                <a:lnTo>
                  <a:pt x="19050" y="313054"/>
                </a:lnTo>
                <a:lnTo>
                  <a:pt x="507" y="321436"/>
                </a:lnTo>
                <a:lnTo>
                  <a:pt x="4572" y="335152"/>
                </a:lnTo>
                <a:lnTo>
                  <a:pt x="49149" y="313689"/>
                </a:lnTo>
                <a:lnTo>
                  <a:pt x="81914" y="276478"/>
                </a:lnTo>
                <a:lnTo>
                  <a:pt x="101980" y="226821"/>
                </a:lnTo>
                <a:lnTo>
                  <a:pt x="108711" y="167639"/>
                </a:lnTo>
                <a:lnTo>
                  <a:pt x="107060" y="136905"/>
                </a:lnTo>
                <a:lnTo>
                  <a:pt x="93599" y="82422"/>
                </a:lnTo>
                <a:lnTo>
                  <a:pt x="66801" y="38099"/>
                </a:lnTo>
                <a:lnTo>
                  <a:pt x="28321" y="8762"/>
                </a:lnTo>
                <a:lnTo>
                  <a:pt x="4572" y="0"/>
                </a:lnTo>
                <a:close/>
              </a:path>
            </a:pathLst>
          </a:custGeom>
          <a:solidFill>
            <a:srgbClr val="000000"/>
          </a:solidFill>
        </p:spPr>
        <p:txBody>
          <a:bodyPr wrap="square" lIns="0" tIns="0" rIns="0" bIns="0" rtlCol="0"/>
          <a:lstStyle/>
          <a:p>
            <a:endParaRPr/>
          </a:p>
        </p:txBody>
      </p:sp>
      <p:sp>
        <p:nvSpPr>
          <p:cNvPr id="51" name="object 51"/>
          <p:cNvSpPr/>
          <p:nvPr/>
        </p:nvSpPr>
        <p:spPr>
          <a:xfrm>
            <a:off x="8869680" y="4897120"/>
            <a:ext cx="109220" cy="335280"/>
          </a:xfrm>
          <a:custGeom>
            <a:avLst/>
            <a:gdLst/>
            <a:ahLst/>
            <a:cxnLst/>
            <a:rect l="l" t="t" r="r" b="b"/>
            <a:pathLst>
              <a:path w="109220" h="335279">
                <a:moveTo>
                  <a:pt x="104013" y="0"/>
                </a:moveTo>
                <a:lnTo>
                  <a:pt x="59690" y="21462"/>
                </a:lnTo>
                <a:lnTo>
                  <a:pt x="26924" y="58673"/>
                </a:lnTo>
                <a:lnTo>
                  <a:pt x="6730" y="108584"/>
                </a:lnTo>
                <a:lnTo>
                  <a:pt x="0" y="167639"/>
                </a:lnTo>
                <a:lnTo>
                  <a:pt x="1650" y="198373"/>
                </a:lnTo>
                <a:lnTo>
                  <a:pt x="15113" y="252856"/>
                </a:lnTo>
                <a:lnTo>
                  <a:pt x="41783" y="297052"/>
                </a:lnTo>
                <a:lnTo>
                  <a:pt x="80391" y="326389"/>
                </a:lnTo>
                <a:lnTo>
                  <a:pt x="104013" y="335152"/>
                </a:lnTo>
                <a:lnTo>
                  <a:pt x="108203" y="321436"/>
                </a:lnTo>
                <a:lnTo>
                  <a:pt x="89662" y="313054"/>
                </a:lnTo>
                <a:lnTo>
                  <a:pt x="73533" y="301243"/>
                </a:lnTo>
                <a:lnTo>
                  <a:pt x="49149" y="267842"/>
                </a:lnTo>
                <a:lnTo>
                  <a:pt x="34544" y="222249"/>
                </a:lnTo>
                <a:lnTo>
                  <a:pt x="29718" y="165861"/>
                </a:lnTo>
                <a:lnTo>
                  <a:pt x="30988" y="137286"/>
                </a:lnTo>
                <a:lnTo>
                  <a:pt x="40640" y="87629"/>
                </a:lnTo>
                <a:lnTo>
                  <a:pt x="60071" y="48513"/>
                </a:lnTo>
                <a:lnTo>
                  <a:pt x="89916" y="21970"/>
                </a:lnTo>
                <a:lnTo>
                  <a:pt x="108712" y="13588"/>
                </a:lnTo>
                <a:lnTo>
                  <a:pt x="104013" y="0"/>
                </a:lnTo>
                <a:close/>
              </a:path>
            </a:pathLst>
          </a:custGeom>
          <a:solidFill>
            <a:srgbClr val="000000"/>
          </a:solidFill>
        </p:spPr>
        <p:txBody>
          <a:bodyPr wrap="square" lIns="0" tIns="0" rIns="0" bIns="0" rtlCol="0"/>
          <a:lstStyle/>
          <a:p>
            <a:endParaRPr/>
          </a:p>
        </p:txBody>
      </p:sp>
      <p:sp>
        <p:nvSpPr>
          <p:cNvPr id="52" name="object 52"/>
          <p:cNvSpPr/>
          <p:nvPr/>
        </p:nvSpPr>
        <p:spPr>
          <a:xfrm>
            <a:off x="8385936" y="5408295"/>
            <a:ext cx="26670" cy="328930"/>
          </a:xfrm>
          <a:custGeom>
            <a:avLst/>
            <a:gdLst/>
            <a:ahLst/>
            <a:cxnLst/>
            <a:rect l="l" t="t" r="r" b="b"/>
            <a:pathLst>
              <a:path w="26670" h="328929">
                <a:moveTo>
                  <a:pt x="26470" y="0"/>
                </a:moveTo>
                <a:lnTo>
                  <a:pt x="0" y="0"/>
                </a:lnTo>
                <a:lnTo>
                  <a:pt x="0" y="328739"/>
                </a:lnTo>
                <a:lnTo>
                  <a:pt x="26470" y="328739"/>
                </a:lnTo>
                <a:lnTo>
                  <a:pt x="26470" y="0"/>
                </a:lnTo>
                <a:close/>
              </a:path>
            </a:pathLst>
          </a:custGeom>
          <a:solidFill>
            <a:srgbClr val="000000"/>
          </a:solidFill>
        </p:spPr>
        <p:txBody>
          <a:bodyPr wrap="square" lIns="0" tIns="0" rIns="0" bIns="0" rtlCol="0"/>
          <a:lstStyle/>
          <a:p>
            <a:endParaRPr/>
          </a:p>
        </p:txBody>
      </p:sp>
      <p:sp>
        <p:nvSpPr>
          <p:cNvPr id="53" name="object 53"/>
          <p:cNvSpPr/>
          <p:nvPr/>
        </p:nvSpPr>
        <p:spPr>
          <a:xfrm>
            <a:off x="7975600" y="5405120"/>
            <a:ext cx="108585" cy="335280"/>
          </a:xfrm>
          <a:custGeom>
            <a:avLst/>
            <a:gdLst/>
            <a:ahLst/>
            <a:cxnLst/>
            <a:rect l="l" t="t" r="r" b="b"/>
            <a:pathLst>
              <a:path w="108584" h="335279">
                <a:moveTo>
                  <a:pt x="104013" y="0"/>
                </a:moveTo>
                <a:lnTo>
                  <a:pt x="59563" y="21462"/>
                </a:lnTo>
                <a:lnTo>
                  <a:pt x="26924" y="58673"/>
                </a:lnTo>
                <a:lnTo>
                  <a:pt x="6730" y="108584"/>
                </a:lnTo>
                <a:lnTo>
                  <a:pt x="0" y="167639"/>
                </a:lnTo>
                <a:lnTo>
                  <a:pt x="1650" y="198424"/>
                </a:lnTo>
                <a:lnTo>
                  <a:pt x="15113" y="252869"/>
                </a:lnTo>
                <a:lnTo>
                  <a:pt x="41655" y="297052"/>
                </a:lnTo>
                <a:lnTo>
                  <a:pt x="80264" y="326339"/>
                </a:lnTo>
                <a:lnTo>
                  <a:pt x="104013" y="335089"/>
                </a:lnTo>
                <a:lnTo>
                  <a:pt x="108076" y="321487"/>
                </a:lnTo>
                <a:lnTo>
                  <a:pt x="89534" y="313042"/>
                </a:lnTo>
                <a:lnTo>
                  <a:pt x="73532" y="301269"/>
                </a:lnTo>
                <a:lnTo>
                  <a:pt x="49022" y="267792"/>
                </a:lnTo>
                <a:lnTo>
                  <a:pt x="34544" y="222262"/>
                </a:lnTo>
                <a:lnTo>
                  <a:pt x="29718" y="165861"/>
                </a:lnTo>
                <a:lnTo>
                  <a:pt x="30988" y="137286"/>
                </a:lnTo>
                <a:lnTo>
                  <a:pt x="40640" y="87629"/>
                </a:lnTo>
                <a:lnTo>
                  <a:pt x="60071" y="48513"/>
                </a:lnTo>
                <a:lnTo>
                  <a:pt x="89789" y="21970"/>
                </a:lnTo>
                <a:lnTo>
                  <a:pt x="108584" y="13588"/>
                </a:lnTo>
                <a:lnTo>
                  <a:pt x="104013" y="0"/>
                </a:lnTo>
                <a:close/>
              </a:path>
            </a:pathLst>
          </a:custGeom>
          <a:solidFill>
            <a:srgbClr val="000000"/>
          </a:solidFill>
        </p:spPr>
        <p:txBody>
          <a:bodyPr wrap="square" lIns="0" tIns="0" rIns="0" bIns="0" rtlCol="0"/>
          <a:lstStyle/>
          <a:p>
            <a:endParaRPr/>
          </a:p>
        </p:txBody>
      </p:sp>
      <p:sp>
        <p:nvSpPr>
          <p:cNvPr id="54" name="object 54"/>
          <p:cNvSpPr txBox="1"/>
          <p:nvPr/>
        </p:nvSpPr>
        <p:spPr>
          <a:xfrm>
            <a:off x="6719569" y="4703463"/>
            <a:ext cx="2505710" cy="1062990"/>
          </a:xfrm>
          <a:prstGeom prst="rect">
            <a:avLst/>
          </a:prstGeom>
        </p:spPr>
        <p:txBody>
          <a:bodyPr vert="horz" wrap="square" lIns="0" tIns="104139" rIns="0" bIns="0" rtlCol="0">
            <a:spAutoFit/>
          </a:bodyPr>
          <a:lstStyle/>
          <a:p>
            <a:pPr marL="63500">
              <a:lnSpc>
                <a:spcPct val="100000"/>
              </a:lnSpc>
              <a:spcBef>
                <a:spcPts val="819"/>
              </a:spcBef>
              <a:tabLst>
                <a:tab pos="948055" algn="l"/>
                <a:tab pos="1425575" algn="l"/>
                <a:tab pos="2269490" algn="l"/>
              </a:tabLst>
            </a:pPr>
            <a:r>
              <a:rPr sz="4200" baseline="-34722" dirty="0">
                <a:latin typeface="Cambria Math"/>
                <a:cs typeface="Cambria Math"/>
              </a:rPr>
              <a:t>=</a:t>
            </a:r>
            <a:r>
              <a:rPr sz="4200" spc="240" baseline="-34722" dirty="0">
                <a:latin typeface="Cambria Math"/>
                <a:cs typeface="Cambria Math"/>
              </a:rPr>
              <a:t> </a:t>
            </a:r>
            <a:r>
              <a:rPr sz="2800" spc="-25" dirty="0">
                <a:latin typeface="Cambria Math"/>
                <a:cs typeface="Cambria Math"/>
              </a:rPr>
              <a:t>𝑝</a:t>
            </a:r>
            <a:r>
              <a:rPr sz="3000" spc="-37"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𝑥</a:t>
            </a:r>
            <a:r>
              <a:rPr sz="2800" dirty="0">
                <a:latin typeface="Cambria Math"/>
                <a:cs typeface="Cambria Math"/>
              </a:rPr>
              <a:t>	𝑧)𝑝</a:t>
            </a:r>
            <a:r>
              <a:rPr sz="2800" spc="-225"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endParaRPr sz="2800">
              <a:latin typeface="Cambria Math"/>
              <a:cs typeface="Cambria Math"/>
            </a:endParaRPr>
          </a:p>
          <a:p>
            <a:pPr marL="855980">
              <a:lnSpc>
                <a:spcPct val="100000"/>
              </a:lnSpc>
              <a:spcBef>
                <a:spcPts val="725"/>
              </a:spcBef>
              <a:tabLst>
                <a:tab pos="1374775" algn="l"/>
                <a:tab pos="1822450" algn="l"/>
              </a:tabLst>
            </a:pPr>
            <a:r>
              <a:rPr sz="2800" dirty="0">
                <a:latin typeface="Cambria Math"/>
                <a:cs typeface="Cambria Math"/>
              </a:rPr>
              <a:t>𝑝</a:t>
            </a:r>
            <a:r>
              <a:rPr sz="2800" spc="-260" dirty="0">
                <a:latin typeface="Cambria Math"/>
                <a:cs typeface="Cambria Math"/>
              </a:rPr>
              <a:t> </a:t>
            </a:r>
            <a:r>
              <a:rPr sz="3000" spc="-89"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r>
              <a:rPr sz="2800" dirty="0">
                <a:latin typeface="Cambria Math"/>
                <a:cs typeface="Cambria Math"/>
              </a:rPr>
              <a:t>	</a:t>
            </a:r>
            <a:r>
              <a:rPr sz="2800" spc="-25" dirty="0">
                <a:latin typeface="Cambria Math"/>
                <a:cs typeface="Cambria Math"/>
              </a:rPr>
              <a:t>𝑥)</a:t>
            </a:r>
            <a:endParaRPr sz="2800">
              <a:latin typeface="Cambria Math"/>
              <a:cs typeface="Cambria Math"/>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94714" y="-37176"/>
            <a:ext cx="5184775" cy="2278380"/>
          </a:xfrm>
          <a:prstGeom prst="rect">
            <a:avLst/>
          </a:prstGeom>
        </p:spPr>
        <p:txBody>
          <a:bodyPr vert="horz" wrap="square" lIns="0" tIns="353060" rIns="0" bIns="0" rtlCol="0">
            <a:spAutoFit/>
          </a:bodyPr>
          <a:lstStyle/>
          <a:p>
            <a:pPr marL="38100">
              <a:lnSpc>
                <a:spcPct val="100000"/>
              </a:lnSpc>
              <a:spcBef>
                <a:spcPts val="2780"/>
              </a:spcBef>
            </a:pPr>
            <a:r>
              <a:rPr sz="4000" b="0" spc="-25" dirty="0">
                <a:latin typeface="Calibri Light"/>
                <a:cs typeface="Calibri Light"/>
              </a:rPr>
              <a:t>Variational</a:t>
            </a:r>
            <a:r>
              <a:rPr sz="4000" b="0" spc="-280" dirty="0">
                <a:latin typeface="Calibri Light"/>
                <a:cs typeface="Calibri Light"/>
              </a:rPr>
              <a:t> </a:t>
            </a:r>
            <a:r>
              <a:rPr sz="4000" b="0" spc="-10" dirty="0">
                <a:latin typeface="Calibri Light"/>
                <a:cs typeface="Calibri Light"/>
              </a:rPr>
              <a:t>Autoencoders</a:t>
            </a:r>
            <a:endParaRPr sz="4000">
              <a:latin typeface="Calibri Light"/>
              <a:cs typeface="Calibri Light"/>
            </a:endParaRPr>
          </a:p>
          <a:p>
            <a:pPr marL="312420" marR="410209">
              <a:lnSpc>
                <a:spcPct val="100000"/>
              </a:lnSpc>
              <a:spcBef>
                <a:spcPts val="1605"/>
              </a:spcBef>
            </a:pPr>
            <a:r>
              <a:rPr sz="2400" dirty="0">
                <a:latin typeface="Calibri"/>
                <a:cs typeface="Calibri"/>
              </a:rPr>
              <a:t>Decoder</a:t>
            </a:r>
            <a:r>
              <a:rPr sz="2400" spc="-80" dirty="0">
                <a:latin typeface="Calibri"/>
                <a:cs typeface="Calibri"/>
              </a:rPr>
              <a:t> </a:t>
            </a:r>
            <a:r>
              <a:rPr sz="2400" dirty="0">
                <a:latin typeface="Calibri"/>
                <a:cs typeface="Calibri"/>
              </a:rPr>
              <a:t>must</a:t>
            </a:r>
            <a:r>
              <a:rPr sz="2400" spc="-45" dirty="0">
                <a:latin typeface="Calibri"/>
                <a:cs typeface="Calibri"/>
              </a:rPr>
              <a:t> </a:t>
            </a:r>
            <a:r>
              <a:rPr sz="2400" dirty="0">
                <a:latin typeface="Calibri"/>
                <a:cs typeface="Calibri"/>
              </a:rPr>
              <a:t>be</a:t>
            </a:r>
            <a:r>
              <a:rPr sz="2400" spc="-35" dirty="0">
                <a:latin typeface="Calibri"/>
                <a:cs typeface="Calibri"/>
              </a:rPr>
              <a:t> </a:t>
            </a:r>
            <a:r>
              <a:rPr sz="2400" b="1" spc="-10" dirty="0">
                <a:latin typeface="Calibri"/>
                <a:cs typeface="Calibri"/>
              </a:rPr>
              <a:t>probabilistic</a:t>
            </a:r>
            <a:r>
              <a:rPr sz="2400" spc="-10" dirty="0">
                <a:latin typeface="Calibri"/>
                <a:cs typeface="Calibri"/>
              </a:rPr>
              <a:t>: </a:t>
            </a:r>
            <a:r>
              <a:rPr sz="2400" dirty="0">
                <a:latin typeface="Calibri"/>
                <a:cs typeface="Calibri"/>
              </a:rPr>
              <a:t>Decoder</a:t>
            </a:r>
            <a:r>
              <a:rPr sz="2400" spc="-80" dirty="0">
                <a:latin typeface="Calibri"/>
                <a:cs typeface="Calibri"/>
              </a:rPr>
              <a:t> </a:t>
            </a:r>
            <a:r>
              <a:rPr sz="2400" dirty="0">
                <a:latin typeface="Calibri"/>
                <a:cs typeface="Calibri"/>
              </a:rPr>
              <a:t>inputs</a:t>
            </a:r>
            <a:r>
              <a:rPr sz="2400" spc="-30" dirty="0">
                <a:latin typeface="Calibri"/>
                <a:cs typeface="Calibri"/>
              </a:rPr>
              <a:t> </a:t>
            </a:r>
            <a:r>
              <a:rPr sz="2400" dirty="0">
                <a:latin typeface="Calibri"/>
                <a:cs typeface="Calibri"/>
              </a:rPr>
              <a:t>z,</a:t>
            </a:r>
            <a:r>
              <a:rPr sz="2400" spc="-5" dirty="0">
                <a:latin typeface="Calibri"/>
                <a:cs typeface="Calibri"/>
              </a:rPr>
              <a:t> </a:t>
            </a:r>
            <a:r>
              <a:rPr sz="2400" dirty="0">
                <a:latin typeface="Calibri"/>
                <a:cs typeface="Calibri"/>
              </a:rPr>
              <a:t>outputs</a:t>
            </a:r>
            <a:r>
              <a:rPr sz="2400" spc="-100" dirty="0">
                <a:latin typeface="Calibri"/>
                <a:cs typeface="Calibri"/>
              </a:rPr>
              <a:t> </a:t>
            </a:r>
            <a:r>
              <a:rPr sz="2400" dirty="0">
                <a:latin typeface="Calibri"/>
                <a:cs typeface="Calibri"/>
              </a:rPr>
              <a:t>mean</a:t>
            </a:r>
            <a:r>
              <a:rPr sz="2400" spc="65" dirty="0">
                <a:latin typeface="Calibri"/>
                <a:cs typeface="Calibri"/>
              </a:rPr>
              <a:t> </a:t>
            </a:r>
            <a:r>
              <a:rPr sz="2400" spc="-20" dirty="0">
                <a:latin typeface="Calibri"/>
                <a:cs typeface="Calibri"/>
              </a:rPr>
              <a:t>μ</a:t>
            </a:r>
            <a:r>
              <a:rPr sz="2400" spc="-30" baseline="-10416" dirty="0">
                <a:latin typeface="Calibri"/>
                <a:cs typeface="Calibri"/>
              </a:rPr>
              <a:t>x|z </a:t>
            </a:r>
            <a:r>
              <a:rPr sz="2400" dirty="0">
                <a:latin typeface="Calibri"/>
                <a:cs typeface="Calibri"/>
              </a:rPr>
              <a:t>and</a:t>
            </a:r>
            <a:r>
              <a:rPr sz="2400" spc="-50" dirty="0">
                <a:latin typeface="Calibri"/>
                <a:cs typeface="Calibri"/>
              </a:rPr>
              <a:t> </a:t>
            </a:r>
            <a:r>
              <a:rPr sz="2400" dirty="0">
                <a:latin typeface="Calibri"/>
                <a:cs typeface="Calibri"/>
              </a:rPr>
              <a:t>(diagonal)</a:t>
            </a:r>
            <a:r>
              <a:rPr sz="2400" spc="-55" dirty="0">
                <a:latin typeface="Calibri"/>
                <a:cs typeface="Calibri"/>
              </a:rPr>
              <a:t> </a:t>
            </a:r>
            <a:r>
              <a:rPr sz="2400" spc="-10" dirty="0">
                <a:latin typeface="Calibri"/>
                <a:cs typeface="Calibri"/>
              </a:rPr>
              <a:t>covariance</a:t>
            </a:r>
            <a:r>
              <a:rPr sz="2400" spc="-12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3" name="object 3"/>
          <p:cNvSpPr txBox="1"/>
          <p:nvPr/>
        </p:nvSpPr>
        <p:spPr>
          <a:xfrm>
            <a:off x="1169352" y="2581973"/>
            <a:ext cx="4405630" cy="748030"/>
          </a:xfrm>
          <a:prstGeom prst="rect">
            <a:avLst/>
          </a:prstGeom>
        </p:spPr>
        <p:txBody>
          <a:bodyPr vert="horz" wrap="square" lIns="0" tIns="12700" rIns="0" bIns="0" rtlCol="0">
            <a:spAutoFit/>
          </a:bodyPr>
          <a:lstStyle/>
          <a:p>
            <a:pPr marL="38100">
              <a:lnSpc>
                <a:spcPts val="2840"/>
              </a:lnSpc>
              <a:spcBef>
                <a:spcPts val="100"/>
              </a:spcBef>
            </a:pPr>
            <a:r>
              <a:rPr sz="2400" dirty="0">
                <a:latin typeface="Calibri"/>
                <a:cs typeface="Calibri"/>
              </a:rPr>
              <a:t>Sample</a:t>
            </a:r>
            <a:r>
              <a:rPr sz="2400" spc="-70" dirty="0">
                <a:latin typeface="Calibri"/>
                <a:cs typeface="Calibri"/>
              </a:rPr>
              <a:t> </a:t>
            </a:r>
            <a:r>
              <a:rPr sz="2400" dirty="0">
                <a:latin typeface="Calibri"/>
                <a:cs typeface="Calibri"/>
              </a:rPr>
              <a:t>x</a:t>
            </a:r>
            <a:r>
              <a:rPr sz="2400" spc="-80" dirty="0">
                <a:latin typeface="Calibri"/>
                <a:cs typeface="Calibri"/>
              </a:rPr>
              <a:t> </a:t>
            </a:r>
            <a:r>
              <a:rPr sz="2400" dirty="0">
                <a:latin typeface="Calibri"/>
                <a:cs typeface="Calibri"/>
              </a:rPr>
              <a:t>from</a:t>
            </a:r>
            <a:r>
              <a:rPr sz="2400" spc="-5" dirty="0">
                <a:latin typeface="Calibri"/>
                <a:cs typeface="Calibri"/>
              </a:rPr>
              <a:t> </a:t>
            </a:r>
            <a:r>
              <a:rPr sz="2400" dirty="0">
                <a:latin typeface="Calibri"/>
                <a:cs typeface="Calibri"/>
              </a:rPr>
              <a:t>Gaussian</a:t>
            </a:r>
            <a:r>
              <a:rPr sz="2400" spc="-50" dirty="0">
                <a:latin typeface="Calibri"/>
                <a:cs typeface="Calibri"/>
              </a:rPr>
              <a:t> </a:t>
            </a:r>
            <a:r>
              <a:rPr sz="2400" dirty="0">
                <a:latin typeface="Calibri"/>
                <a:cs typeface="Calibri"/>
              </a:rPr>
              <a:t>with</a:t>
            </a:r>
            <a:r>
              <a:rPr sz="2400" spc="-55" dirty="0">
                <a:latin typeface="Calibri"/>
                <a:cs typeface="Calibri"/>
              </a:rPr>
              <a:t> </a:t>
            </a:r>
            <a:r>
              <a:rPr sz="2400" spc="-20" dirty="0">
                <a:latin typeface="Calibri"/>
                <a:cs typeface="Calibri"/>
              </a:rPr>
              <a:t>mean</a:t>
            </a:r>
            <a:endParaRPr sz="2400">
              <a:latin typeface="Calibri"/>
              <a:cs typeface="Calibri"/>
            </a:endParaRPr>
          </a:p>
          <a:p>
            <a:pPr marL="38100">
              <a:lnSpc>
                <a:spcPts val="2840"/>
              </a:lnSpc>
            </a:pPr>
            <a:r>
              <a:rPr sz="2400" dirty="0">
                <a:latin typeface="Calibri"/>
                <a:cs typeface="Calibri"/>
              </a:rPr>
              <a:t>μ</a:t>
            </a:r>
            <a:r>
              <a:rPr sz="2400" baseline="-10416" dirty="0">
                <a:latin typeface="Calibri"/>
                <a:cs typeface="Calibri"/>
              </a:rPr>
              <a:t>x|z</a:t>
            </a:r>
            <a:r>
              <a:rPr sz="2400" spc="-82" baseline="-10416" dirty="0">
                <a:latin typeface="Calibri"/>
                <a:cs typeface="Calibri"/>
              </a:rPr>
              <a:t> </a:t>
            </a:r>
            <a:r>
              <a:rPr sz="2400" dirty="0">
                <a:latin typeface="Calibri"/>
                <a:cs typeface="Calibri"/>
              </a:rPr>
              <a:t>and</a:t>
            </a:r>
            <a:r>
              <a:rPr sz="2400" spc="-55" dirty="0">
                <a:latin typeface="Calibri"/>
                <a:cs typeface="Calibri"/>
              </a:rPr>
              <a:t> </a:t>
            </a:r>
            <a:r>
              <a:rPr sz="2400" dirty="0">
                <a:latin typeface="Calibri"/>
                <a:cs typeface="Calibri"/>
              </a:rPr>
              <a:t>(diagonal)</a:t>
            </a:r>
            <a:r>
              <a:rPr sz="2400" spc="-60" dirty="0">
                <a:latin typeface="Calibri"/>
                <a:cs typeface="Calibri"/>
              </a:rPr>
              <a:t> </a:t>
            </a:r>
            <a:r>
              <a:rPr sz="2400" dirty="0">
                <a:latin typeface="Calibri"/>
                <a:cs typeface="Calibri"/>
              </a:rPr>
              <a:t>covariance</a:t>
            </a:r>
            <a:r>
              <a:rPr sz="2400" spc="-14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4" name="object 4"/>
          <p:cNvSpPr txBox="1"/>
          <p:nvPr/>
        </p:nvSpPr>
        <p:spPr>
          <a:xfrm>
            <a:off x="6874509" y="1486217"/>
            <a:ext cx="4491990" cy="1134110"/>
          </a:xfrm>
          <a:prstGeom prst="rect">
            <a:avLst/>
          </a:prstGeom>
        </p:spPr>
        <p:txBody>
          <a:bodyPr vert="horz" wrap="square" lIns="0" tIns="7620" rIns="0" bIns="0" rtlCol="0">
            <a:spAutoFit/>
          </a:bodyPr>
          <a:lstStyle/>
          <a:p>
            <a:pPr marL="12700" marR="5080">
              <a:lnSpc>
                <a:spcPct val="101499"/>
              </a:lnSpc>
              <a:spcBef>
                <a:spcPts val="60"/>
              </a:spcBef>
              <a:tabLst>
                <a:tab pos="4191635"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p:txBody>
      </p:sp>
      <p:pic>
        <p:nvPicPr>
          <p:cNvPr id="5" name="object 5"/>
          <p:cNvPicPr/>
          <p:nvPr/>
        </p:nvPicPr>
        <p:blipFill>
          <a:blip r:embed="rId2" cstate="print"/>
          <a:stretch>
            <a:fillRect/>
          </a:stretch>
        </p:blipFill>
        <p:spPr>
          <a:xfrm>
            <a:off x="9611359" y="1432560"/>
            <a:ext cx="1361440" cy="497839"/>
          </a:xfrm>
          <a:prstGeom prst="rect">
            <a:avLst/>
          </a:prstGeom>
        </p:spPr>
      </p:pic>
      <p:sp>
        <p:nvSpPr>
          <p:cNvPr id="6" name="object 6"/>
          <p:cNvSpPr txBox="1"/>
          <p:nvPr/>
        </p:nvSpPr>
        <p:spPr>
          <a:xfrm>
            <a:off x="885825" y="5029453"/>
            <a:ext cx="129032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55" dirty="0">
                <a:latin typeface="Calibri"/>
                <a:cs typeface="Calibri"/>
              </a:rPr>
              <a:t> </a:t>
            </a:r>
            <a:r>
              <a:rPr sz="2400" spc="-50" dirty="0">
                <a:latin typeface="Calibri"/>
                <a:cs typeface="Calibri"/>
              </a:rPr>
              <a:t>z</a:t>
            </a:r>
            <a:endParaRPr sz="2400">
              <a:latin typeface="Calibri"/>
              <a:cs typeface="Calibri"/>
            </a:endParaRPr>
          </a:p>
          <a:p>
            <a:pPr marL="12700">
              <a:lnSpc>
                <a:spcPct val="100000"/>
              </a:lnSpc>
              <a:spcBef>
                <a:spcPts val="85"/>
              </a:spcBef>
            </a:pPr>
            <a:r>
              <a:rPr sz="2400" dirty="0">
                <a:latin typeface="Calibri"/>
                <a:cs typeface="Calibri"/>
              </a:rPr>
              <a:t>from</a:t>
            </a:r>
            <a:r>
              <a:rPr sz="2400" spc="-114" dirty="0">
                <a:latin typeface="Calibri"/>
                <a:cs typeface="Calibri"/>
              </a:rPr>
              <a:t> </a:t>
            </a:r>
            <a:r>
              <a:rPr sz="2400" spc="-20" dirty="0">
                <a:latin typeface="Calibri"/>
                <a:cs typeface="Calibri"/>
              </a:rPr>
              <a:t>prior</a:t>
            </a:r>
            <a:endParaRPr sz="2400">
              <a:latin typeface="Calibri"/>
              <a:cs typeface="Calibri"/>
            </a:endParaRPr>
          </a:p>
        </p:txBody>
      </p:sp>
      <p:pic>
        <p:nvPicPr>
          <p:cNvPr id="7" name="object 7"/>
          <p:cNvPicPr/>
          <p:nvPr/>
        </p:nvPicPr>
        <p:blipFill>
          <a:blip r:embed="rId3" cstate="print"/>
          <a:stretch>
            <a:fillRect/>
          </a:stretch>
        </p:blipFill>
        <p:spPr>
          <a:xfrm>
            <a:off x="1239519" y="5872479"/>
            <a:ext cx="792480" cy="304799"/>
          </a:xfrm>
          <a:prstGeom prst="rect">
            <a:avLst/>
          </a:prstGeom>
        </p:spPr>
      </p:pic>
      <p:pic>
        <p:nvPicPr>
          <p:cNvPr id="8" name="object 8"/>
          <p:cNvPicPr/>
          <p:nvPr/>
        </p:nvPicPr>
        <p:blipFill>
          <a:blip r:embed="rId4" cstate="print"/>
          <a:stretch>
            <a:fillRect/>
          </a:stretch>
        </p:blipFill>
        <p:spPr>
          <a:xfrm>
            <a:off x="934719" y="4460240"/>
            <a:ext cx="1727200" cy="396239"/>
          </a:xfrm>
          <a:prstGeom prst="rect">
            <a:avLst/>
          </a:prstGeom>
        </p:spPr>
      </p:pic>
      <p:grpSp>
        <p:nvGrpSpPr>
          <p:cNvPr id="9" name="object 9"/>
          <p:cNvGrpSpPr/>
          <p:nvPr/>
        </p:nvGrpSpPr>
        <p:grpSpPr>
          <a:xfrm>
            <a:off x="2692400" y="3830269"/>
            <a:ext cx="2935605" cy="2316480"/>
            <a:chOff x="2692400" y="3830269"/>
            <a:chExt cx="2935605" cy="2316480"/>
          </a:xfrm>
        </p:grpSpPr>
        <p:sp>
          <p:nvSpPr>
            <p:cNvPr id="10" name="object 10"/>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11" name="object 11"/>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4114800" y="5821680"/>
              <a:ext cx="233679" cy="243839"/>
            </a:xfrm>
            <a:prstGeom prst="rect">
              <a:avLst/>
            </a:prstGeom>
          </p:spPr>
        </p:pic>
        <p:sp>
          <p:nvSpPr>
            <p:cNvPr id="13" name="object 13"/>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4" name="object 14"/>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5" name="object 15"/>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2956559" y="3891280"/>
              <a:ext cx="619760" cy="304800"/>
            </a:xfrm>
            <a:prstGeom prst="rect">
              <a:avLst/>
            </a:prstGeom>
          </p:spPr>
        </p:pic>
        <p:sp>
          <p:nvSpPr>
            <p:cNvPr id="17" name="object 17"/>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8" name="object 18"/>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9" name="object 19"/>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4704079" y="3881120"/>
              <a:ext cx="670560" cy="386080"/>
            </a:xfrm>
            <a:prstGeom prst="rect">
              <a:avLst/>
            </a:prstGeom>
          </p:spPr>
        </p:pic>
        <p:sp>
          <p:nvSpPr>
            <p:cNvPr id="21" name="object 21"/>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22" name="object 22"/>
          <p:cNvSpPr txBox="1"/>
          <p:nvPr/>
        </p:nvSpPr>
        <p:spPr>
          <a:xfrm>
            <a:off x="762317" y="3622294"/>
            <a:ext cx="160147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65" dirty="0">
                <a:latin typeface="Calibri"/>
                <a:cs typeface="Calibri"/>
              </a:rPr>
              <a:t> </a:t>
            </a:r>
            <a:r>
              <a:rPr sz="2400" spc="-20" dirty="0">
                <a:latin typeface="Calibri"/>
                <a:cs typeface="Calibri"/>
              </a:rPr>
              <a:t>from</a:t>
            </a:r>
            <a:endParaRPr sz="2400">
              <a:latin typeface="Calibri"/>
              <a:cs typeface="Calibri"/>
            </a:endParaRPr>
          </a:p>
          <a:p>
            <a:pPr marL="12700">
              <a:lnSpc>
                <a:spcPct val="100000"/>
              </a:lnSpc>
              <a:spcBef>
                <a:spcPts val="85"/>
              </a:spcBef>
            </a:pPr>
            <a:r>
              <a:rPr sz="2400" spc="-10" dirty="0">
                <a:latin typeface="Calibri"/>
                <a:cs typeface="Calibri"/>
              </a:rPr>
              <a:t>conditional</a:t>
            </a:r>
            <a:endParaRPr sz="2400">
              <a:latin typeface="Calibri"/>
              <a:cs typeface="Calibri"/>
            </a:endParaRPr>
          </a:p>
        </p:txBody>
      </p:sp>
      <p:sp>
        <p:nvSpPr>
          <p:cNvPr id="23" name="object 23"/>
          <p:cNvSpPr txBox="1"/>
          <p:nvPr/>
        </p:nvSpPr>
        <p:spPr>
          <a:xfrm>
            <a:off x="6242050" y="2909188"/>
            <a:ext cx="307403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How</a:t>
            </a:r>
            <a:r>
              <a:rPr sz="2400" spc="-130" dirty="0">
                <a:latin typeface="Calibri"/>
                <a:cs typeface="Calibri"/>
              </a:rPr>
              <a:t> </a:t>
            </a:r>
            <a:r>
              <a:rPr sz="2400" dirty="0">
                <a:latin typeface="Calibri"/>
                <a:cs typeface="Calibri"/>
              </a:rPr>
              <a:t>to</a:t>
            </a:r>
            <a:r>
              <a:rPr sz="2400" spc="-85" dirty="0">
                <a:latin typeface="Calibri"/>
                <a:cs typeface="Calibri"/>
              </a:rPr>
              <a:t> </a:t>
            </a:r>
            <a:r>
              <a:rPr sz="2400" dirty="0">
                <a:latin typeface="Calibri"/>
                <a:cs typeface="Calibri"/>
              </a:rPr>
              <a:t>train</a:t>
            </a:r>
            <a:r>
              <a:rPr sz="2400" spc="5" dirty="0">
                <a:latin typeface="Calibri"/>
                <a:cs typeface="Calibri"/>
              </a:rPr>
              <a:t> </a:t>
            </a:r>
            <a:r>
              <a:rPr sz="2400" dirty="0">
                <a:latin typeface="Calibri"/>
                <a:cs typeface="Calibri"/>
              </a:rPr>
              <a:t>this</a:t>
            </a:r>
            <a:r>
              <a:rPr sz="2400" spc="-70" dirty="0">
                <a:latin typeface="Calibri"/>
                <a:cs typeface="Calibri"/>
              </a:rPr>
              <a:t> </a:t>
            </a:r>
            <a:r>
              <a:rPr sz="2400" spc="-10" dirty="0">
                <a:latin typeface="Calibri"/>
                <a:cs typeface="Calibri"/>
              </a:rPr>
              <a:t>model?</a:t>
            </a:r>
            <a:endParaRPr sz="2400">
              <a:latin typeface="Calibri"/>
              <a:cs typeface="Calibri"/>
            </a:endParaRPr>
          </a:p>
        </p:txBody>
      </p:sp>
      <p:sp>
        <p:nvSpPr>
          <p:cNvPr id="24" name="object 24"/>
          <p:cNvSpPr txBox="1"/>
          <p:nvPr/>
        </p:nvSpPr>
        <p:spPr>
          <a:xfrm>
            <a:off x="6242050" y="3648392"/>
            <a:ext cx="485394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Basic</a:t>
            </a:r>
            <a:r>
              <a:rPr sz="2400" spc="-120" dirty="0">
                <a:latin typeface="Calibri"/>
                <a:cs typeface="Calibri"/>
              </a:rPr>
              <a:t> </a:t>
            </a:r>
            <a:r>
              <a:rPr sz="2400" dirty="0">
                <a:latin typeface="Calibri"/>
                <a:cs typeface="Calibri"/>
              </a:rPr>
              <a:t>idea:</a:t>
            </a:r>
            <a:r>
              <a:rPr sz="2400" spc="-125" dirty="0">
                <a:latin typeface="Calibri"/>
                <a:cs typeface="Calibri"/>
              </a:rPr>
              <a:t> </a:t>
            </a:r>
            <a:r>
              <a:rPr sz="2400" b="1" spc="-10" dirty="0">
                <a:latin typeface="Calibri"/>
                <a:cs typeface="Calibri"/>
              </a:rPr>
              <a:t>maximize</a:t>
            </a:r>
            <a:r>
              <a:rPr sz="2400" b="1" spc="-60" dirty="0">
                <a:latin typeface="Calibri"/>
                <a:cs typeface="Calibri"/>
              </a:rPr>
              <a:t> </a:t>
            </a:r>
            <a:r>
              <a:rPr sz="2400" b="1" spc="-10" dirty="0">
                <a:latin typeface="Calibri"/>
                <a:cs typeface="Calibri"/>
              </a:rPr>
              <a:t>likelihood</a:t>
            </a:r>
            <a:r>
              <a:rPr sz="2400" b="1" spc="75" dirty="0">
                <a:latin typeface="Calibri"/>
                <a:cs typeface="Calibri"/>
              </a:rPr>
              <a:t> </a:t>
            </a:r>
            <a:r>
              <a:rPr sz="2400" b="1" dirty="0">
                <a:latin typeface="Calibri"/>
                <a:cs typeface="Calibri"/>
              </a:rPr>
              <a:t>of</a:t>
            </a:r>
            <a:r>
              <a:rPr sz="2400" b="1" spc="-95" dirty="0">
                <a:latin typeface="Calibri"/>
                <a:cs typeface="Calibri"/>
              </a:rPr>
              <a:t> </a:t>
            </a:r>
            <a:r>
              <a:rPr sz="2400" b="1" spc="-20" dirty="0">
                <a:latin typeface="Calibri"/>
                <a:cs typeface="Calibri"/>
              </a:rPr>
              <a:t>data</a:t>
            </a:r>
            <a:endParaRPr sz="2400">
              <a:latin typeface="Calibri"/>
              <a:cs typeface="Calibri"/>
            </a:endParaRPr>
          </a:p>
        </p:txBody>
      </p:sp>
      <p:sp>
        <p:nvSpPr>
          <p:cNvPr id="25" name="object 25"/>
          <p:cNvSpPr txBox="1"/>
          <p:nvPr/>
        </p:nvSpPr>
        <p:spPr>
          <a:xfrm>
            <a:off x="6242050" y="4386579"/>
            <a:ext cx="368617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Another</a:t>
            </a:r>
            <a:r>
              <a:rPr sz="2400" spc="-120" dirty="0">
                <a:latin typeface="Calibri"/>
                <a:cs typeface="Calibri"/>
              </a:rPr>
              <a:t> </a:t>
            </a:r>
            <a:r>
              <a:rPr sz="2400" dirty="0">
                <a:latin typeface="Calibri"/>
                <a:cs typeface="Calibri"/>
              </a:rPr>
              <a:t>idea:</a:t>
            </a:r>
            <a:r>
              <a:rPr sz="2400" spc="-70" dirty="0">
                <a:latin typeface="Calibri"/>
                <a:cs typeface="Calibri"/>
              </a:rPr>
              <a:t> </a:t>
            </a:r>
            <a:r>
              <a:rPr sz="2400" spc="-40" dirty="0">
                <a:latin typeface="Calibri"/>
                <a:cs typeface="Calibri"/>
              </a:rPr>
              <a:t>Try </a:t>
            </a:r>
            <a:r>
              <a:rPr sz="2400" spc="-20" dirty="0">
                <a:latin typeface="Calibri"/>
                <a:cs typeface="Calibri"/>
              </a:rPr>
              <a:t>Bayes’</a:t>
            </a:r>
            <a:r>
              <a:rPr sz="2400" spc="-105" dirty="0">
                <a:latin typeface="Calibri"/>
                <a:cs typeface="Calibri"/>
              </a:rPr>
              <a:t> </a:t>
            </a:r>
            <a:r>
              <a:rPr sz="2400" spc="-10" dirty="0">
                <a:latin typeface="Calibri"/>
                <a:cs typeface="Calibri"/>
              </a:rPr>
              <a:t>Rule:</a:t>
            </a:r>
            <a:endParaRPr sz="2400">
              <a:latin typeface="Calibri"/>
              <a:cs typeface="Calibri"/>
            </a:endParaRPr>
          </a:p>
        </p:txBody>
      </p:sp>
      <p:sp>
        <p:nvSpPr>
          <p:cNvPr id="26" name="object 26"/>
          <p:cNvSpPr/>
          <p:nvPr/>
        </p:nvSpPr>
        <p:spPr>
          <a:xfrm>
            <a:off x="8075294" y="193039"/>
            <a:ext cx="93345" cy="284480"/>
          </a:xfrm>
          <a:custGeom>
            <a:avLst/>
            <a:gdLst/>
            <a:ahLst/>
            <a:cxnLst/>
            <a:rect l="l" t="t" r="r" b="b"/>
            <a:pathLst>
              <a:path w="93345" h="284480">
                <a:moveTo>
                  <a:pt x="4063" y="0"/>
                </a:moveTo>
                <a:lnTo>
                  <a:pt x="0" y="11556"/>
                </a:lnTo>
                <a:lnTo>
                  <a:pt x="16255" y="18668"/>
                </a:lnTo>
                <a:lnTo>
                  <a:pt x="30099" y="28575"/>
                </a:lnTo>
                <a:lnTo>
                  <a:pt x="58420" y="74421"/>
                </a:lnTo>
                <a:lnTo>
                  <a:pt x="66675" y="116458"/>
                </a:lnTo>
                <a:lnTo>
                  <a:pt x="67690" y="140715"/>
                </a:lnTo>
                <a:lnTo>
                  <a:pt x="66675" y="165734"/>
                </a:lnTo>
                <a:lnTo>
                  <a:pt x="58420" y="209041"/>
                </a:lnTo>
                <a:lnTo>
                  <a:pt x="30225" y="255523"/>
                </a:lnTo>
                <a:lnTo>
                  <a:pt x="507" y="272668"/>
                </a:lnTo>
                <a:lnTo>
                  <a:pt x="4063" y="284225"/>
                </a:lnTo>
                <a:lnTo>
                  <a:pt x="42163" y="266064"/>
                </a:lnTo>
                <a:lnTo>
                  <a:pt x="70230" y="234568"/>
                </a:lnTo>
                <a:lnTo>
                  <a:pt x="87375" y="192404"/>
                </a:lnTo>
                <a:lnTo>
                  <a:pt x="93218" y="142239"/>
                </a:lnTo>
                <a:lnTo>
                  <a:pt x="91694" y="116077"/>
                </a:lnTo>
                <a:lnTo>
                  <a:pt x="80263" y="69976"/>
                </a:lnTo>
                <a:lnTo>
                  <a:pt x="57403" y="32384"/>
                </a:lnTo>
                <a:lnTo>
                  <a:pt x="24256" y="7492"/>
                </a:lnTo>
                <a:lnTo>
                  <a:pt x="4063" y="0"/>
                </a:lnTo>
                <a:close/>
              </a:path>
            </a:pathLst>
          </a:custGeom>
          <a:solidFill>
            <a:srgbClr val="000000"/>
          </a:solidFill>
        </p:spPr>
        <p:txBody>
          <a:bodyPr wrap="square" lIns="0" tIns="0" rIns="0" bIns="0" rtlCol="0"/>
          <a:lstStyle/>
          <a:p>
            <a:endParaRPr/>
          </a:p>
        </p:txBody>
      </p:sp>
      <p:sp>
        <p:nvSpPr>
          <p:cNvPr id="27" name="object 27"/>
          <p:cNvSpPr/>
          <p:nvPr/>
        </p:nvSpPr>
        <p:spPr>
          <a:xfrm>
            <a:off x="7538719" y="193039"/>
            <a:ext cx="93345" cy="284480"/>
          </a:xfrm>
          <a:custGeom>
            <a:avLst/>
            <a:gdLst/>
            <a:ahLst/>
            <a:cxnLst/>
            <a:rect l="l" t="t" r="r" b="b"/>
            <a:pathLst>
              <a:path w="93345" h="284480">
                <a:moveTo>
                  <a:pt x="89153" y="0"/>
                </a:moveTo>
                <a:lnTo>
                  <a:pt x="51053" y="18160"/>
                </a:lnTo>
                <a:lnTo>
                  <a:pt x="23113" y="49783"/>
                </a:lnTo>
                <a:lnTo>
                  <a:pt x="5714" y="92075"/>
                </a:lnTo>
                <a:lnTo>
                  <a:pt x="0" y="142239"/>
                </a:lnTo>
                <a:lnTo>
                  <a:pt x="1397" y="168274"/>
                </a:lnTo>
                <a:lnTo>
                  <a:pt x="12953" y="214502"/>
                </a:lnTo>
                <a:lnTo>
                  <a:pt x="35686" y="251967"/>
                </a:lnTo>
                <a:lnTo>
                  <a:pt x="68833" y="276859"/>
                </a:lnTo>
                <a:lnTo>
                  <a:pt x="89153" y="284225"/>
                </a:lnTo>
                <a:lnTo>
                  <a:pt x="92709" y="272668"/>
                </a:lnTo>
                <a:lnTo>
                  <a:pt x="76707" y="265556"/>
                </a:lnTo>
                <a:lnTo>
                  <a:pt x="62991" y="255523"/>
                </a:lnTo>
                <a:lnTo>
                  <a:pt x="34798" y="209041"/>
                </a:lnTo>
                <a:lnTo>
                  <a:pt x="26543" y="165734"/>
                </a:lnTo>
                <a:lnTo>
                  <a:pt x="25526" y="140715"/>
                </a:lnTo>
                <a:lnTo>
                  <a:pt x="26543" y="116458"/>
                </a:lnTo>
                <a:lnTo>
                  <a:pt x="34798" y="74421"/>
                </a:lnTo>
                <a:lnTo>
                  <a:pt x="63119" y="28575"/>
                </a:lnTo>
                <a:lnTo>
                  <a:pt x="93090" y="11556"/>
                </a:lnTo>
                <a:lnTo>
                  <a:pt x="89153" y="0"/>
                </a:lnTo>
                <a:close/>
              </a:path>
            </a:pathLst>
          </a:custGeom>
          <a:solidFill>
            <a:srgbClr val="000000"/>
          </a:solidFill>
        </p:spPr>
        <p:txBody>
          <a:bodyPr wrap="square" lIns="0" tIns="0" rIns="0" bIns="0" rtlCol="0"/>
          <a:lstStyle/>
          <a:p>
            <a:endParaRPr/>
          </a:p>
        </p:txBody>
      </p:sp>
      <p:sp>
        <p:nvSpPr>
          <p:cNvPr id="28" name="object 28"/>
          <p:cNvSpPr txBox="1"/>
          <p:nvPr/>
        </p:nvSpPr>
        <p:spPr>
          <a:xfrm>
            <a:off x="6535166" y="83248"/>
            <a:ext cx="1555750" cy="391795"/>
          </a:xfrm>
          <a:prstGeom prst="rect">
            <a:avLst/>
          </a:prstGeom>
        </p:spPr>
        <p:txBody>
          <a:bodyPr vert="horz" wrap="square" lIns="0" tIns="12700" rIns="0" bIns="0" rtlCol="0">
            <a:spAutoFit/>
          </a:bodyPr>
          <a:lstStyle/>
          <a:p>
            <a:pPr marL="12700">
              <a:lnSpc>
                <a:spcPct val="100000"/>
              </a:lnSpc>
              <a:spcBef>
                <a:spcPts val="100"/>
              </a:spcBef>
              <a:tabLst>
                <a:tab pos="1109980" algn="l"/>
              </a:tabLst>
            </a:pPr>
            <a:r>
              <a:rPr sz="2400" spc="-10" dirty="0">
                <a:latin typeface="Calibri"/>
                <a:cs typeface="Calibri"/>
              </a:rPr>
              <a:t>Recall</a:t>
            </a:r>
            <a:r>
              <a:rPr sz="2400" spc="-105" dirty="0">
                <a:latin typeface="Calibri"/>
                <a:cs typeface="Calibri"/>
              </a:rPr>
              <a:t> </a:t>
            </a:r>
            <a:r>
              <a:rPr sz="2400" spc="-50" dirty="0">
                <a:latin typeface="Cambria Math"/>
                <a:cs typeface="Cambria Math"/>
              </a:rPr>
              <a:t>𝑝</a:t>
            </a:r>
            <a:r>
              <a:rPr sz="2400" dirty="0">
                <a:latin typeface="Cambria Math"/>
                <a:cs typeface="Cambria Math"/>
              </a:rPr>
              <a:t>	𝑥,</a:t>
            </a:r>
            <a:r>
              <a:rPr sz="2400" spc="-75"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29" name="object 29"/>
          <p:cNvSpPr/>
          <p:nvPr/>
        </p:nvSpPr>
        <p:spPr>
          <a:xfrm>
            <a:off x="9171940" y="195757"/>
            <a:ext cx="22860" cy="279400"/>
          </a:xfrm>
          <a:custGeom>
            <a:avLst/>
            <a:gdLst/>
            <a:ahLst/>
            <a:cxnLst/>
            <a:rect l="l" t="t" r="r" b="b"/>
            <a:pathLst>
              <a:path w="22859" h="279400">
                <a:moveTo>
                  <a:pt x="22859" y="0"/>
                </a:moveTo>
                <a:lnTo>
                  <a:pt x="0" y="0"/>
                </a:lnTo>
                <a:lnTo>
                  <a:pt x="0" y="278841"/>
                </a:lnTo>
                <a:lnTo>
                  <a:pt x="22859" y="278841"/>
                </a:lnTo>
                <a:lnTo>
                  <a:pt x="22859" y="0"/>
                </a:lnTo>
                <a:close/>
              </a:path>
            </a:pathLst>
          </a:custGeom>
          <a:solidFill>
            <a:srgbClr val="000000"/>
          </a:solidFill>
        </p:spPr>
        <p:txBody>
          <a:bodyPr wrap="square" lIns="0" tIns="0" rIns="0" bIns="0" rtlCol="0"/>
          <a:lstStyle/>
          <a:p>
            <a:endParaRPr/>
          </a:p>
        </p:txBody>
      </p:sp>
      <p:sp>
        <p:nvSpPr>
          <p:cNvPr id="30" name="object 30"/>
          <p:cNvSpPr/>
          <p:nvPr/>
        </p:nvSpPr>
        <p:spPr>
          <a:xfrm>
            <a:off x="9456039" y="193039"/>
            <a:ext cx="93980" cy="284480"/>
          </a:xfrm>
          <a:custGeom>
            <a:avLst/>
            <a:gdLst/>
            <a:ahLst/>
            <a:cxnLst/>
            <a:rect l="l" t="t" r="r" b="b"/>
            <a:pathLst>
              <a:path w="93979" h="284480">
                <a:moveTo>
                  <a:pt x="4063" y="0"/>
                </a:moveTo>
                <a:lnTo>
                  <a:pt x="0" y="11556"/>
                </a:lnTo>
                <a:lnTo>
                  <a:pt x="16255" y="18668"/>
                </a:lnTo>
                <a:lnTo>
                  <a:pt x="30352" y="28575"/>
                </a:lnTo>
                <a:lnTo>
                  <a:pt x="58800" y="74421"/>
                </a:lnTo>
                <a:lnTo>
                  <a:pt x="67055" y="116458"/>
                </a:lnTo>
                <a:lnTo>
                  <a:pt x="68199" y="140715"/>
                </a:lnTo>
                <a:lnTo>
                  <a:pt x="67055" y="165734"/>
                </a:lnTo>
                <a:lnTo>
                  <a:pt x="58800" y="209041"/>
                </a:lnTo>
                <a:lnTo>
                  <a:pt x="30352" y="255523"/>
                </a:lnTo>
                <a:lnTo>
                  <a:pt x="380" y="272668"/>
                </a:lnTo>
                <a:lnTo>
                  <a:pt x="4063" y="284225"/>
                </a:lnTo>
                <a:lnTo>
                  <a:pt x="42417" y="266064"/>
                </a:lnTo>
                <a:lnTo>
                  <a:pt x="70611" y="234568"/>
                </a:lnTo>
                <a:lnTo>
                  <a:pt x="88010" y="192404"/>
                </a:lnTo>
                <a:lnTo>
                  <a:pt x="93852" y="142239"/>
                </a:lnTo>
                <a:lnTo>
                  <a:pt x="92328" y="116077"/>
                </a:lnTo>
                <a:lnTo>
                  <a:pt x="80771" y="69976"/>
                </a:lnTo>
                <a:lnTo>
                  <a:pt x="57657" y="32384"/>
                </a:lnTo>
                <a:lnTo>
                  <a:pt x="24383" y="7492"/>
                </a:lnTo>
                <a:lnTo>
                  <a:pt x="4063" y="0"/>
                </a:lnTo>
                <a:close/>
              </a:path>
            </a:pathLst>
          </a:custGeom>
          <a:solidFill>
            <a:srgbClr val="000000"/>
          </a:solidFill>
        </p:spPr>
        <p:txBody>
          <a:bodyPr wrap="square" lIns="0" tIns="0" rIns="0" bIns="0" rtlCol="0"/>
          <a:lstStyle/>
          <a:p>
            <a:endParaRPr/>
          </a:p>
        </p:txBody>
      </p:sp>
      <p:sp>
        <p:nvSpPr>
          <p:cNvPr id="31" name="object 31"/>
          <p:cNvSpPr/>
          <p:nvPr/>
        </p:nvSpPr>
        <p:spPr>
          <a:xfrm>
            <a:off x="8798559" y="193039"/>
            <a:ext cx="93980" cy="284480"/>
          </a:xfrm>
          <a:custGeom>
            <a:avLst/>
            <a:gdLst/>
            <a:ahLst/>
            <a:cxnLst/>
            <a:rect l="l" t="t" r="r" b="b"/>
            <a:pathLst>
              <a:path w="93979" h="284480">
                <a:moveTo>
                  <a:pt x="89789" y="0"/>
                </a:moveTo>
                <a:lnTo>
                  <a:pt x="51435" y="18160"/>
                </a:lnTo>
                <a:lnTo>
                  <a:pt x="23241" y="49783"/>
                </a:lnTo>
                <a:lnTo>
                  <a:pt x="5842" y="92075"/>
                </a:lnTo>
                <a:lnTo>
                  <a:pt x="0" y="142239"/>
                </a:lnTo>
                <a:lnTo>
                  <a:pt x="1397" y="168274"/>
                </a:lnTo>
                <a:lnTo>
                  <a:pt x="13081" y="214502"/>
                </a:lnTo>
                <a:lnTo>
                  <a:pt x="36068" y="251967"/>
                </a:lnTo>
                <a:lnTo>
                  <a:pt x="69342" y="276859"/>
                </a:lnTo>
                <a:lnTo>
                  <a:pt x="89789" y="284225"/>
                </a:lnTo>
                <a:lnTo>
                  <a:pt x="93345" y="272668"/>
                </a:lnTo>
                <a:lnTo>
                  <a:pt x="77343" y="265556"/>
                </a:lnTo>
                <a:lnTo>
                  <a:pt x="63500" y="255523"/>
                </a:lnTo>
                <a:lnTo>
                  <a:pt x="35051" y="209041"/>
                </a:lnTo>
                <a:lnTo>
                  <a:pt x="26670" y="165734"/>
                </a:lnTo>
                <a:lnTo>
                  <a:pt x="25654" y="140715"/>
                </a:lnTo>
                <a:lnTo>
                  <a:pt x="26670" y="116458"/>
                </a:lnTo>
                <a:lnTo>
                  <a:pt x="35051" y="74421"/>
                </a:lnTo>
                <a:lnTo>
                  <a:pt x="63626" y="28575"/>
                </a:lnTo>
                <a:lnTo>
                  <a:pt x="93853" y="11556"/>
                </a:lnTo>
                <a:lnTo>
                  <a:pt x="89789" y="0"/>
                </a:lnTo>
                <a:close/>
              </a:path>
            </a:pathLst>
          </a:custGeom>
          <a:solidFill>
            <a:srgbClr val="000000"/>
          </a:solidFill>
        </p:spPr>
        <p:txBody>
          <a:bodyPr wrap="square" lIns="0" tIns="0" rIns="0" bIns="0" rtlCol="0"/>
          <a:lstStyle/>
          <a:p>
            <a:endParaRPr/>
          </a:p>
        </p:txBody>
      </p:sp>
      <p:sp>
        <p:nvSpPr>
          <p:cNvPr id="32" name="object 32"/>
          <p:cNvSpPr txBox="1"/>
          <p:nvPr/>
        </p:nvSpPr>
        <p:spPr>
          <a:xfrm>
            <a:off x="8276590" y="93281"/>
            <a:ext cx="79819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33" name="object 33"/>
          <p:cNvSpPr/>
          <p:nvPr/>
        </p:nvSpPr>
        <p:spPr>
          <a:xfrm>
            <a:off x="10034396" y="193039"/>
            <a:ext cx="95250" cy="284480"/>
          </a:xfrm>
          <a:custGeom>
            <a:avLst/>
            <a:gdLst/>
            <a:ahLst/>
            <a:cxnLst/>
            <a:rect l="l" t="t" r="r" b="b"/>
            <a:pathLst>
              <a:path w="95250" h="284480">
                <a:moveTo>
                  <a:pt x="4063" y="0"/>
                </a:moveTo>
                <a:lnTo>
                  <a:pt x="0" y="11556"/>
                </a:lnTo>
                <a:lnTo>
                  <a:pt x="16509" y="18668"/>
                </a:lnTo>
                <a:lnTo>
                  <a:pt x="30733" y="28575"/>
                </a:lnTo>
                <a:lnTo>
                  <a:pt x="59562" y="74421"/>
                </a:lnTo>
                <a:lnTo>
                  <a:pt x="67945" y="116458"/>
                </a:lnTo>
                <a:lnTo>
                  <a:pt x="68960" y="140715"/>
                </a:lnTo>
                <a:lnTo>
                  <a:pt x="67945" y="165734"/>
                </a:lnTo>
                <a:lnTo>
                  <a:pt x="59435" y="209041"/>
                </a:lnTo>
                <a:lnTo>
                  <a:pt x="30733" y="255523"/>
                </a:lnTo>
                <a:lnTo>
                  <a:pt x="507" y="272668"/>
                </a:lnTo>
                <a:lnTo>
                  <a:pt x="4063" y="284225"/>
                </a:lnTo>
                <a:lnTo>
                  <a:pt x="42925" y="266064"/>
                </a:lnTo>
                <a:lnTo>
                  <a:pt x="71500" y="234568"/>
                </a:lnTo>
                <a:lnTo>
                  <a:pt x="89153" y="192404"/>
                </a:lnTo>
                <a:lnTo>
                  <a:pt x="94996" y="142239"/>
                </a:lnTo>
                <a:lnTo>
                  <a:pt x="93472" y="116077"/>
                </a:lnTo>
                <a:lnTo>
                  <a:pt x="81787" y="69976"/>
                </a:lnTo>
                <a:lnTo>
                  <a:pt x="58420" y="32384"/>
                </a:lnTo>
                <a:lnTo>
                  <a:pt x="24764" y="7492"/>
                </a:lnTo>
                <a:lnTo>
                  <a:pt x="4063" y="0"/>
                </a:lnTo>
                <a:close/>
              </a:path>
            </a:pathLst>
          </a:custGeom>
          <a:solidFill>
            <a:srgbClr val="000000"/>
          </a:solidFill>
        </p:spPr>
        <p:txBody>
          <a:bodyPr wrap="square" lIns="0" tIns="0" rIns="0" bIns="0" rtlCol="0"/>
          <a:lstStyle/>
          <a:p>
            <a:endParaRPr/>
          </a:p>
        </p:txBody>
      </p:sp>
      <p:sp>
        <p:nvSpPr>
          <p:cNvPr id="34" name="object 34"/>
          <p:cNvSpPr/>
          <p:nvPr/>
        </p:nvSpPr>
        <p:spPr>
          <a:xfrm>
            <a:off x="9773919" y="193039"/>
            <a:ext cx="95250" cy="284480"/>
          </a:xfrm>
          <a:custGeom>
            <a:avLst/>
            <a:gdLst/>
            <a:ahLst/>
            <a:cxnLst/>
            <a:rect l="l" t="t" r="r" b="b"/>
            <a:pathLst>
              <a:path w="95250" h="284480">
                <a:moveTo>
                  <a:pt x="90804" y="0"/>
                </a:moveTo>
                <a:lnTo>
                  <a:pt x="52070" y="18160"/>
                </a:lnTo>
                <a:lnTo>
                  <a:pt x="23495" y="49783"/>
                </a:lnTo>
                <a:lnTo>
                  <a:pt x="5841" y="92075"/>
                </a:lnTo>
                <a:lnTo>
                  <a:pt x="0" y="142239"/>
                </a:lnTo>
                <a:lnTo>
                  <a:pt x="1524" y="168274"/>
                </a:lnTo>
                <a:lnTo>
                  <a:pt x="13207" y="214502"/>
                </a:lnTo>
                <a:lnTo>
                  <a:pt x="36449" y="251967"/>
                </a:lnTo>
                <a:lnTo>
                  <a:pt x="70103" y="276859"/>
                </a:lnTo>
                <a:lnTo>
                  <a:pt x="90804" y="284225"/>
                </a:lnTo>
                <a:lnTo>
                  <a:pt x="94487" y="272668"/>
                </a:lnTo>
                <a:lnTo>
                  <a:pt x="78231" y="265556"/>
                </a:lnTo>
                <a:lnTo>
                  <a:pt x="64261" y="255523"/>
                </a:lnTo>
                <a:lnTo>
                  <a:pt x="35432" y="209041"/>
                </a:lnTo>
                <a:lnTo>
                  <a:pt x="27050" y="165734"/>
                </a:lnTo>
                <a:lnTo>
                  <a:pt x="26034" y="140715"/>
                </a:lnTo>
                <a:lnTo>
                  <a:pt x="27050" y="116458"/>
                </a:lnTo>
                <a:lnTo>
                  <a:pt x="35432" y="74421"/>
                </a:lnTo>
                <a:lnTo>
                  <a:pt x="64388" y="28575"/>
                </a:lnTo>
                <a:lnTo>
                  <a:pt x="94869" y="11556"/>
                </a:lnTo>
                <a:lnTo>
                  <a:pt x="90804" y="0"/>
                </a:lnTo>
                <a:close/>
              </a:path>
            </a:pathLst>
          </a:custGeom>
          <a:solidFill>
            <a:srgbClr val="000000"/>
          </a:solidFill>
        </p:spPr>
        <p:txBody>
          <a:bodyPr wrap="square" lIns="0" tIns="0" rIns="0" bIns="0" rtlCol="0"/>
          <a:lstStyle/>
          <a:p>
            <a:endParaRPr/>
          </a:p>
        </p:txBody>
      </p:sp>
      <p:sp>
        <p:nvSpPr>
          <p:cNvPr id="35" name="object 35"/>
          <p:cNvSpPr txBox="1"/>
          <p:nvPr/>
        </p:nvSpPr>
        <p:spPr>
          <a:xfrm>
            <a:off x="9290050" y="93281"/>
            <a:ext cx="753110" cy="391795"/>
          </a:xfrm>
          <a:prstGeom prst="rect">
            <a:avLst/>
          </a:prstGeom>
        </p:spPr>
        <p:txBody>
          <a:bodyPr vert="horz" wrap="square" lIns="0" tIns="12700" rIns="0" bIns="0" rtlCol="0">
            <a:spAutoFit/>
          </a:bodyPr>
          <a:lstStyle/>
          <a:p>
            <a:pPr marL="12700">
              <a:lnSpc>
                <a:spcPct val="100000"/>
              </a:lnSpc>
              <a:spcBef>
                <a:spcPts val="100"/>
              </a:spcBef>
              <a:tabLst>
                <a:tab pos="297180" algn="l"/>
              </a:tabLst>
            </a:pPr>
            <a:r>
              <a:rPr sz="2400" spc="-50" dirty="0">
                <a:latin typeface="Cambria Math"/>
                <a:cs typeface="Cambria Math"/>
              </a:rPr>
              <a:t>𝑧</a:t>
            </a:r>
            <a:r>
              <a:rPr sz="2400" dirty="0">
                <a:latin typeface="Cambria Math"/>
                <a:cs typeface="Cambria Math"/>
              </a:rPr>
              <a:t>	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36" name="object 36"/>
          <p:cNvSpPr/>
          <p:nvPr/>
        </p:nvSpPr>
        <p:spPr>
          <a:xfrm>
            <a:off x="11109197" y="195757"/>
            <a:ext cx="23495" cy="279400"/>
          </a:xfrm>
          <a:custGeom>
            <a:avLst/>
            <a:gdLst/>
            <a:ahLst/>
            <a:cxnLst/>
            <a:rect l="l" t="t" r="r" b="b"/>
            <a:pathLst>
              <a:path w="23495" h="279400">
                <a:moveTo>
                  <a:pt x="23171" y="0"/>
                </a:moveTo>
                <a:lnTo>
                  <a:pt x="0" y="0"/>
                </a:lnTo>
                <a:lnTo>
                  <a:pt x="0" y="278841"/>
                </a:lnTo>
                <a:lnTo>
                  <a:pt x="23171" y="278841"/>
                </a:lnTo>
                <a:lnTo>
                  <a:pt x="23171" y="0"/>
                </a:lnTo>
                <a:close/>
              </a:path>
            </a:pathLst>
          </a:custGeom>
          <a:solidFill>
            <a:srgbClr val="000000"/>
          </a:solidFill>
        </p:spPr>
        <p:txBody>
          <a:bodyPr wrap="square" lIns="0" tIns="0" rIns="0" bIns="0" rtlCol="0"/>
          <a:lstStyle/>
          <a:p>
            <a:endParaRPr/>
          </a:p>
        </p:txBody>
      </p:sp>
      <p:sp>
        <p:nvSpPr>
          <p:cNvPr id="37" name="object 37"/>
          <p:cNvSpPr/>
          <p:nvPr/>
        </p:nvSpPr>
        <p:spPr>
          <a:xfrm>
            <a:off x="11415648" y="193039"/>
            <a:ext cx="95250" cy="284480"/>
          </a:xfrm>
          <a:custGeom>
            <a:avLst/>
            <a:gdLst/>
            <a:ahLst/>
            <a:cxnLst/>
            <a:rect l="l" t="t" r="r" b="b"/>
            <a:pathLst>
              <a:path w="95250" h="284480">
                <a:moveTo>
                  <a:pt x="4064" y="0"/>
                </a:moveTo>
                <a:lnTo>
                  <a:pt x="0" y="11556"/>
                </a:lnTo>
                <a:lnTo>
                  <a:pt x="16509" y="18668"/>
                </a:lnTo>
                <a:lnTo>
                  <a:pt x="30733" y="28575"/>
                </a:lnTo>
                <a:lnTo>
                  <a:pt x="59562" y="74421"/>
                </a:lnTo>
                <a:lnTo>
                  <a:pt x="67945" y="116458"/>
                </a:lnTo>
                <a:lnTo>
                  <a:pt x="69087" y="140715"/>
                </a:lnTo>
                <a:lnTo>
                  <a:pt x="67945" y="165734"/>
                </a:lnTo>
                <a:lnTo>
                  <a:pt x="59562" y="209041"/>
                </a:lnTo>
                <a:lnTo>
                  <a:pt x="30733" y="255523"/>
                </a:lnTo>
                <a:lnTo>
                  <a:pt x="380" y="272668"/>
                </a:lnTo>
                <a:lnTo>
                  <a:pt x="4064" y="284225"/>
                </a:lnTo>
                <a:lnTo>
                  <a:pt x="42925" y="266064"/>
                </a:lnTo>
                <a:lnTo>
                  <a:pt x="71627" y="234568"/>
                </a:lnTo>
                <a:lnTo>
                  <a:pt x="89153" y="192404"/>
                </a:lnTo>
                <a:lnTo>
                  <a:pt x="95123" y="142239"/>
                </a:lnTo>
                <a:lnTo>
                  <a:pt x="93599" y="116077"/>
                </a:lnTo>
                <a:lnTo>
                  <a:pt x="81787" y="69976"/>
                </a:lnTo>
                <a:lnTo>
                  <a:pt x="58547" y="32384"/>
                </a:lnTo>
                <a:lnTo>
                  <a:pt x="24765" y="7492"/>
                </a:lnTo>
                <a:lnTo>
                  <a:pt x="4064" y="0"/>
                </a:lnTo>
                <a:close/>
              </a:path>
            </a:pathLst>
          </a:custGeom>
          <a:solidFill>
            <a:srgbClr val="000000"/>
          </a:solidFill>
        </p:spPr>
        <p:txBody>
          <a:bodyPr wrap="square" lIns="0" tIns="0" rIns="0" bIns="0" rtlCol="0"/>
          <a:lstStyle/>
          <a:p>
            <a:endParaRPr/>
          </a:p>
        </p:txBody>
      </p:sp>
      <p:sp>
        <p:nvSpPr>
          <p:cNvPr id="38" name="object 38"/>
          <p:cNvSpPr/>
          <p:nvPr/>
        </p:nvSpPr>
        <p:spPr>
          <a:xfrm>
            <a:off x="10749280" y="193039"/>
            <a:ext cx="95250" cy="284480"/>
          </a:xfrm>
          <a:custGeom>
            <a:avLst/>
            <a:gdLst/>
            <a:ahLst/>
            <a:cxnLst/>
            <a:rect l="l" t="t" r="r" b="b"/>
            <a:pathLst>
              <a:path w="95250" h="284480">
                <a:moveTo>
                  <a:pt x="91059" y="0"/>
                </a:moveTo>
                <a:lnTo>
                  <a:pt x="52197" y="18160"/>
                </a:lnTo>
                <a:lnTo>
                  <a:pt x="23495" y="49783"/>
                </a:lnTo>
                <a:lnTo>
                  <a:pt x="5842" y="92075"/>
                </a:lnTo>
                <a:lnTo>
                  <a:pt x="0" y="142239"/>
                </a:lnTo>
                <a:lnTo>
                  <a:pt x="1524" y="168274"/>
                </a:lnTo>
                <a:lnTo>
                  <a:pt x="13208" y="214502"/>
                </a:lnTo>
                <a:lnTo>
                  <a:pt x="36449" y="251967"/>
                </a:lnTo>
                <a:lnTo>
                  <a:pt x="70230" y="276859"/>
                </a:lnTo>
                <a:lnTo>
                  <a:pt x="91059" y="284225"/>
                </a:lnTo>
                <a:lnTo>
                  <a:pt x="94615" y="272668"/>
                </a:lnTo>
                <a:lnTo>
                  <a:pt x="78359" y="265556"/>
                </a:lnTo>
                <a:lnTo>
                  <a:pt x="64389" y="255523"/>
                </a:lnTo>
                <a:lnTo>
                  <a:pt x="35560" y="209041"/>
                </a:lnTo>
                <a:lnTo>
                  <a:pt x="27050" y="165734"/>
                </a:lnTo>
                <a:lnTo>
                  <a:pt x="26035" y="140715"/>
                </a:lnTo>
                <a:lnTo>
                  <a:pt x="27050" y="116458"/>
                </a:lnTo>
                <a:lnTo>
                  <a:pt x="35560" y="74421"/>
                </a:lnTo>
                <a:lnTo>
                  <a:pt x="64389" y="28575"/>
                </a:lnTo>
                <a:lnTo>
                  <a:pt x="95123" y="11556"/>
                </a:lnTo>
                <a:lnTo>
                  <a:pt x="91059" y="0"/>
                </a:lnTo>
                <a:close/>
              </a:path>
            </a:pathLst>
          </a:custGeom>
          <a:solidFill>
            <a:srgbClr val="000000"/>
          </a:solidFill>
        </p:spPr>
        <p:txBody>
          <a:bodyPr wrap="square" lIns="0" tIns="0" rIns="0" bIns="0" rtlCol="0"/>
          <a:lstStyle/>
          <a:p>
            <a:endParaRPr/>
          </a:p>
        </p:txBody>
      </p:sp>
      <p:sp>
        <p:nvSpPr>
          <p:cNvPr id="39" name="object 39"/>
          <p:cNvSpPr txBox="1"/>
          <p:nvPr/>
        </p:nvSpPr>
        <p:spPr>
          <a:xfrm>
            <a:off x="10234294" y="93281"/>
            <a:ext cx="78359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40" name="object 40"/>
          <p:cNvSpPr/>
          <p:nvPr/>
        </p:nvSpPr>
        <p:spPr>
          <a:xfrm>
            <a:off x="12007468" y="193039"/>
            <a:ext cx="93345" cy="284480"/>
          </a:xfrm>
          <a:custGeom>
            <a:avLst/>
            <a:gdLst/>
            <a:ahLst/>
            <a:cxnLst/>
            <a:rect l="l" t="t" r="r" b="b"/>
            <a:pathLst>
              <a:path w="93345" h="284480">
                <a:moveTo>
                  <a:pt x="3936" y="0"/>
                </a:moveTo>
                <a:lnTo>
                  <a:pt x="0" y="11556"/>
                </a:lnTo>
                <a:lnTo>
                  <a:pt x="16128" y="18668"/>
                </a:lnTo>
                <a:lnTo>
                  <a:pt x="29972" y="28575"/>
                </a:lnTo>
                <a:lnTo>
                  <a:pt x="58165" y="74421"/>
                </a:lnTo>
                <a:lnTo>
                  <a:pt x="66421" y="116458"/>
                </a:lnTo>
                <a:lnTo>
                  <a:pt x="67436" y="140715"/>
                </a:lnTo>
                <a:lnTo>
                  <a:pt x="66421" y="165734"/>
                </a:lnTo>
                <a:lnTo>
                  <a:pt x="58165" y="209041"/>
                </a:lnTo>
                <a:lnTo>
                  <a:pt x="29972" y="255523"/>
                </a:lnTo>
                <a:lnTo>
                  <a:pt x="507" y="272668"/>
                </a:lnTo>
                <a:lnTo>
                  <a:pt x="3936" y="284225"/>
                </a:lnTo>
                <a:lnTo>
                  <a:pt x="42036" y="266064"/>
                </a:lnTo>
                <a:lnTo>
                  <a:pt x="69850" y="234568"/>
                </a:lnTo>
                <a:lnTo>
                  <a:pt x="87122" y="192404"/>
                </a:lnTo>
                <a:lnTo>
                  <a:pt x="92836" y="142239"/>
                </a:lnTo>
                <a:lnTo>
                  <a:pt x="91312" y="116077"/>
                </a:lnTo>
                <a:lnTo>
                  <a:pt x="79882" y="69976"/>
                </a:lnTo>
                <a:lnTo>
                  <a:pt x="57150" y="32384"/>
                </a:lnTo>
                <a:lnTo>
                  <a:pt x="24129" y="7492"/>
                </a:lnTo>
                <a:lnTo>
                  <a:pt x="3936" y="0"/>
                </a:lnTo>
                <a:close/>
              </a:path>
            </a:pathLst>
          </a:custGeom>
          <a:solidFill>
            <a:srgbClr val="000000"/>
          </a:solidFill>
        </p:spPr>
        <p:txBody>
          <a:bodyPr wrap="square" lIns="0" tIns="0" rIns="0" bIns="0" rtlCol="0"/>
          <a:lstStyle/>
          <a:p>
            <a:endParaRPr/>
          </a:p>
        </p:txBody>
      </p:sp>
      <p:sp>
        <p:nvSpPr>
          <p:cNvPr id="41" name="object 41"/>
          <p:cNvSpPr/>
          <p:nvPr/>
        </p:nvSpPr>
        <p:spPr>
          <a:xfrm>
            <a:off x="11734800" y="193039"/>
            <a:ext cx="92710" cy="284480"/>
          </a:xfrm>
          <a:custGeom>
            <a:avLst/>
            <a:gdLst/>
            <a:ahLst/>
            <a:cxnLst/>
            <a:rect l="l" t="t" r="r" b="b"/>
            <a:pathLst>
              <a:path w="92709" h="284480">
                <a:moveTo>
                  <a:pt x="88773" y="0"/>
                </a:moveTo>
                <a:lnTo>
                  <a:pt x="50926" y="18160"/>
                </a:lnTo>
                <a:lnTo>
                  <a:pt x="22986" y="49783"/>
                </a:lnTo>
                <a:lnTo>
                  <a:pt x="5715" y="92075"/>
                </a:lnTo>
                <a:lnTo>
                  <a:pt x="0" y="142239"/>
                </a:lnTo>
                <a:lnTo>
                  <a:pt x="1397" y="168274"/>
                </a:lnTo>
                <a:lnTo>
                  <a:pt x="12826" y="214502"/>
                </a:lnTo>
                <a:lnTo>
                  <a:pt x="35559" y="251967"/>
                </a:lnTo>
                <a:lnTo>
                  <a:pt x="68579" y="276859"/>
                </a:lnTo>
                <a:lnTo>
                  <a:pt x="88773" y="284225"/>
                </a:lnTo>
                <a:lnTo>
                  <a:pt x="92328" y="272668"/>
                </a:lnTo>
                <a:lnTo>
                  <a:pt x="76453" y="265556"/>
                </a:lnTo>
                <a:lnTo>
                  <a:pt x="62738" y="255523"/>
                </a:lnTo>
                <a:lnTo>
                  <a:pt x="34671" y="209041"/>
                </a:lnTo>
                <a:lnTo>
                  <a:pt x="26416" y="165734"/>
                </a:lnTo>
                <a:lnTo>
                  <a:pt x="25400" y="140715"/>
                </a:lnTo>
                <a:lnTo>
                  <a:pt x="26416" y="116458"/>
                </a:lnTo>
                <a:lnTo>
                  <a:pt x="34671" y="74421"/>
                </a:lnTo>
                <a:lnTo>
                  <a:pt x="62865" y="28575"/>
                </a:lnTo>
                <a:lnTo>
                  <a:pt x="92709" y="11556"/>
                </a:lnTo>
                <a:lnTo>
                  <a:pt x="88773" y="0"/>
                </a:lnTo>
                <a:close/>
              </a:path>
            </a:pathLst>
          </a:custGeom>
          <a:solidFill>
            <a:srgbClr val="000000"/>
          </a:solidFill>
        </p:spPr>
        <p:txBody>
          <a:bodyPr wrap="square" lIns="0" tIns="0" rIns="0" bIns="0" rtlCol="0"/>
          <a:lstStyle/>
          <a:p>
            <a:endParaRPr/>
          </a:p>
        </p:txBody>
      </p:sp>
      <p:sp>
        <p:nvSpPr>
          <p:cNvPr id="42" name="object 42"/>
          <p:cNvSpPr txBox="1"/>
          <p:nvPr/>
        </p:nvSpPr>
        <p:spPr>
          <a:xfrm>
            <a:off x="11229593" y="93281"/>
            <a:ext cx="788035" cy="391795"/>
          </a:xfrm>
          <a:prstGeom prst="rect">
            <a:avLst/>
          </a:prstGeom>
        </p:spPr>
        <p:txBody>
          <a:bodyPr vert="horz" wrap="square" lIns="0" tIns="12700" rIns="0" bIns="0" rtlCol="0">
            <a:spAutoFit/>
          </a:bodyPr>
          <a:lstStyle/>
          <a:p>
            <a:pPr marL="12700">
              <a:lnSpc>
                <a:spcPct val="100000"/>
              </a:lnSpc>
              <a:spcBef>
                <a:spcPts val="100"/>
              </a:spcBef>
              <a:tabLst>
                <a:tab pos="317500" algn="l"/>
              </a:tabLst>
            </a:pPr>
            <a:r>
              <a:rPr sz="2400" spc="-50" dirty="0">
                <a:latin typeface="Cambria Math"/>
                <a:cs typeface="Cambria Math"/>
              </a:rPr>
              <a:t>𝑥</a:t>
            </a:r>
            <a:r>
              <a:rPr sz="2400" dirty="0">
                <a:latin typeface="Cambria Math"/>
                <a:cs typeface="Cambria Math"/>
              </a:rPr>
              <a:t>	𝑝</a:t>
            </a:r>
            <a:r>
              <a:rPr sz="2400" spc="445"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43" name="object 43"/>
          <p:cNvSpPr txBox="1"/>
          <p:nvPr/>
        </p:nvSpPr>
        <p:spPr>
          <a:xfrm>
            <a:off x="9612376" y="4923218"/>
            <a:ext cx="2219960" cy="768350"/>
          </a:xfrm>
          <a:prstGeom prst="rect">
            <a:avLst/>
          </a:prstGeom>
        </p:spPr>
        <p:txBody>
          <a:bodyPr vert="horz" wrap="square" lIns="0" tIns="1905" rIns="0" bIns="0" rtlCol="0">
            <a:spAutoFit/>
          </a:bodyPr>
          <a:lstStyle/>
          <a:p>
            <a:pPr marL="12700" marR="5080">
              <a:lnSpc>
                <a:spcPct val="102899"/>
              </a:lnSpc>
              <a:spcBef>
                <a:spcPts val="15"/>
              </a:spcBef>
            </a:pPr>
            <a:r>
              <a:rPr sz="2400" dirty="0">
                <a:solidFill>
                  <a:srgbClr val="6FAC46"/>
                </a:solidFill>
                <a:latin typeface="Calibri"/>
                <a:cs typeface="Calibri"/>
              </a:rPr>
              <a:t>Ok,</a:t>
            </a:r>
            <a:r>
              <a:rPr sz="2400" spc="-50" dirty="0">
                <a:solidFill>
                  <a:srgbClr val="6FAC46"/>
                </a:solidFill>
                <a:latin typeface="Calibri"/>
                <a:cs typeface="Calibri"/>
              </a:rPr>
              <a:t> </a:t>
            </a:r>
            <a:r>
              <a:rPr sz="2400" dirty="0">
                <a:solidFill>
                  <a:srgbClr val="6FAC46"/>
                </a:solidFill>
                <a:latin typeface="Calibri"/>
                <a:cs typeface="Calibri"/>
              </a:rPr>
              <a:t>compute</a:t>
            </a:r>
            <a:r>
              <a:rPr sz="2400" spc="-90" dirty="0">
                <a:solidFill>
                  <a:srgbClr val="6FAC46"/>
                </a:solidFill>
                <a:latin typeface="Calibri"/>
                <a:cs typeface="Calibri"/>
              </a:rPr>
              <a:t> </a:t>
            </a:r>
            <a:r>
              <a:rPr sz="2400" spc="-20" dirty="0">
                <a:solidFill>
                  <a:srgbClr val="6FAC46"/>
                </a:solidFill>
                <a:latin typeface="Calibri"/>
                <a:cs typeface="Calibri"/>
              </a:rPr>
              <a:t>with </a:t>
            </a:r>
            <a:r>
              <a:rPr sz="2400" dirty="0">
                <a:solidFill>
                  <a:srgbClr val="6FAC46"/>
                </a:solidFill>
                <a:latin typeface="Calibri"/>
                <a:cs typeface="Calibri"/>
              </a:rPr>
              <a:t>decoder</a:t>
            </a:r>
            <a:r>
              <a:rPr sz="2400" spc="-25" dirty="0">
                <a:solidFill>
                  <a:srgbClr val="6FAC46"/>
                </a:solidFill>
                <a:latin typeface="Calibri"/>
                <a:cs typeface="Calibri"/>
              </a:rPr>
              <a:t> </a:t>
            </a:r>
            <a:r>
              <a:rPr sz="2400" spc="-10" dirty="0">
                <a:solidFill>
                  <a:srgbClr val="6FAC46"/>
                </a:solidFill>
                <a:latin typeface="Calibri"/>
                <a:cs typeface="Calibri"/>
              </a:rPr>
              <a:t>network</a:t>
            </a:r>
            <a:endParaRPr sz="2400">
              <a:latin typeface="Calibri"/>
              <a:cs typeface="Calibri"/>
            </a:endParaRPr>
          </a:p>
        </p:txBody>
      </p:sp>
      <p:sp>
        <p:nvSpPr>
          <p:cNvPr id="44" name="object 44"/>
          <p:cNvSpPr txBox="1"/>
          <p:nvPr/>
        </p:nvSpPr>
        <p:spPr>
          <a:xfrm>
            <a:off x="5988684" y="5350764"/>
            <a:ext cx="120014" cy="233045"/>
          </a:xfrm>
          <a:prstGeom prst="rect">
            <a:avLst/>
          </a:prstGeom>
        </p:spPr>
        <p:txBody>
          <a:bodyPr vert="horz" wrap="square" lIns="0" tIns="13970" rIns="0" bIns="0" rtlCol="0">
            <a:spAutoFit/>
          </a:bodyPr>
          <a:lstStyle/>
          <a:p>
            <a:pPr marL="12700">
              <a:lnSpc>
                <a:spcPct val="100000"/>
              </a:lnSpc>
              <a:spcBef>
                <a:spcPts val="110"/>
              </a:spcBef>
            </a:pPr>
            <a:r>
              <a:rPr sz="1350" spc="5" dirty="0">
                <a:latin typeface="Cambria Math"/>
                <a:cs typeface="Cambria Math"/>
              </a:rPr>
              <a:t>θ</a:t>
            </a:r>
            <a:endParaRPr sz="1350">
              <a:latin typeface="Cambria Math"/>
              <a:cs typeface="Cambria Math"/>
            </a:endParaRPr>
          </a:p>
        </p:txBody>
      </p:sp>
      <p:sp>
        <p:nvSpPr>
          <p:cNvPr id="45" name="object 45"/>
          <p:cNvSpPr/>
          <p:nvPr/>
        </p:nvSpPr>
        <p:spPr>
          <a:xfrm>
            <a:off x="6543802" y="5171440"/>
            <a:ext cx="111125" cy="325120"/>
          </a:xfrm>
          <a:custGeom>
            <a:avLst/>
            <a:gdLst/>
            <a:ahLst/>
            <a:cxnLst/>
            <a:rect l="l" t="t" r="r" b="b"/>
            <a:pathLst>
              <a:path w="111125" h="325120">
                <a:moveTo>
                  <a:pt x="4825" y="0"/>
                </a:moveTo>
                <a:lnTo>
                  <a:pt x="0" y="13208"/>
                </a:lnTo>
                <a:lnTo>
                  <a:pt x="19303" y="21336"/>
                </a:lnTo>
                <a:lnTo>
                  <a:pt x="35941" y="32639"/>
                </a:lnTo>
                <a:lnTo>
                  <a:pt x="60959" y="64643"/>
                </a:lnTo>
                <a:lnTo>
                  <a:pt x="75692" y="107823"/>
                </a:lnTo>
                <a:lnTo>
                  <a:pt x="80518" y="160782"/>
                </a:lnTo>
                <a:lnTo>
                  <a:pt x="79375" y="189484"/>
                </a:lnTo>
                <a:lnTo>
                  <a:pt x="69469" y="238887"/>
                </a:lnTo>
                <a:lnTo>
                  <a:pt x="49656" y="277495"/>
                </a:lnTo>
                <a:lnTo>
                  <a:pt x="19557" y="303530"/>
                </a:lnTo>
                <a:lnTo>
                  <a:pt x="634" y="311785"/>
                </a:lnTo>
                <a:lnTo>
                  <a:pt x="4825" y="324993"/>
                </a:lnTo>
                <a:lnTo>
                  <a:pt x="50165" y="304165"/>
                </a:lnTo>
                <a:lnTo>
                  <a:pt x="83566" y="268097"/>
                </a:lnTo>
                <a:lnTo>
                  <a:pt x="104140" y="219964"/>
                </a:lnTo>
                <a:lnTo>
                  <a:pt x="110871" y="162560"/>
                </a:lnTo>
                <a:lnTo>
                  <a:pt x="109220" y="132715"/>
                </a:lnTo>
                <a:lnTo>
                  <a:pt x="95503" y="80010"/>
                </a:lnTo>
                <a:lnTo>
                  <a:pt x="68199" y="36957"/>
                </a:lnTo>
                <a:lnTo>
                  <a:pt x="28955" y="8509"/>
                </a:lnTo>
                <a:lnTo>
                  <a:pt x="4825" y="0"/>
                </a:lnTo>
                <a:close/>
              </a:path>
            </a:pathLst>
          </a:custGeom>
          <a:solidFill>
            <a:srgbClr val="000000"/>
          </a:solidFill>
        </p:spPr>
        <p:txBody>
          <a:bodyPr wrap="square" lIns="0" tIns="0" rIns="0" bIns="0" rtlCol="0"/>
          <a:lstStyle/>
          <a:p>
            <a:endParaRPr/>
          </a:p>
        </p:txBody>
      </p:sp>
      <p:sp>
        <p:nvSpPr>
          <p:cNvPr id="46" name="object 46"/>
          <p:cNvSpPr/>
          <p:nvPr/>
        </p:nvSpPr>
        <p:spPr>
          <a:xfrm>
            <a:off x="6217920" y="5171440"/>
            <a:ext cx="111125" cy="325120"/>
          </a:xfrm>
          <a:custGeom>
            <a:avLst/>
            <a:gdLst/>
            <a:ahLst/>
            <a:cxnLst/>
            <a:rect l="l" t="t" r="r" b="b"/>
            <a:pathLst>
              <a:path w="111125" h="325120">
                <a:moveTo>
                  <a:pt x="106171" y="0"/>
                </a:moveTo>
                <a:lnTo>
                  <a:pt x="60832" y="20828"/>
                </a:lnTo>
                <a:lnTo>
                  <a:pt x="27431" y="56896"/>
                </a:lnTo>
                <a:lnTo>
                  <a:pt x="6857" y="105283"/>
                </a:lnTo>
                <a:lnTo>
                  <a:pt x="0" y="162560"/>
                </a:lnTo>
                <a:lnTo>
                  <a:pt x="1650" y="192405"/>
                </a:lnTo>
                <a:lnTo>
                  <a:pt x="15366" y="245237"/>
                </a:lnTo>
                <a:lnTo>
                  <a:pt x="42544" y="288036"/>
                </a:lnTo>
                <a:lnTo>
                  <a:pt x="81914" y="316484"/>
                </a:lnTo>
                <a:lnTo>
                  <a:pt x="106171" y="324993"/>
                </a:lnTo>
                <a:lnTo>
                  <a:pt x="110362" y="311785"/>
                </a:lnTo>
                <a:lnTo>
                  <a:pt x="91312" y="303530"/>
                </a:lnTo>
                <a:lnTo>
                  <a:pt x="75056" y="292100"/>
                </a:lnTo>
                <a:lnTo>
                  <a:pt x="50037" y="259715"/>
                </a:lnTo>
                <a:lnTo>
                  <a:pt x="35305" y="215519"/>
                </a:lnTo>
                <a:lnTo>
                  <a:pt x="30352" y="160782"/>
                </a:lnTo>
                <a:lnTo>
                  <a:pt x="31622" y="133096"/>
                </a:lnTo>
                <a:lnTo>
                  <a:pt x="41401" y="85090"/>
                </a:lnTo>
                <a:lnTo>
                  <a:pt x="61340" y="47117"/>
                </a:lnTo>
                <a:lnTo>
                  <a:pt x="91693" y="21336"/>
                </a:lnTo>
                <a:lnTo>
                  <a:pt x="110870" y="13208"/>
                </a:lnTo>
                <a:lnTo>
                  <a:pt x="106171" y="0"/>
                </a:lnTo>
                <a:close/>
              </a:path>
            </a:pathLst>
          </a:custGeom>
          <a:solidFill>
            <a:srgbClr val="000000"/>
          </a:solidFill>
        </p:spPr>
        <p:txBody>
          <a:bodyPr wrap="square" lIns="0" tIns="0" rIns="0" bIns="0" rtlCol="0"/>
          <a:lstStyle/>
          <a:p>
            <a:endParaRPr/>
          </a:p>
        </p:txBody>
      </p:sp>
      <p:sp>
        <p:nvSpPr>
          <p:cNvPr id="47" name="object 47"/>
          <p:cNvSpPr txBox="1"/>
          <p:nvPr/>
        </p:nvSpPr>
        <p:spPr>
          <a:xfrm>
            <a:off x="5801359" y="5066284"/>
            <a:ext cx="1268095" cy="453390"/>
          </a:xfrm>
          <a:prstGeom prst="rect">
            <a:avLst/>
          </a:prstGeom>
        </p:spPr>
        <p:txBody>
          <a:bodyPr vert="horz" wrap="square" lIns="0" tIns="13335" rIns="0" bIns="0" rtlCol="0">
            <a:spAutoFit/>
          </a:bodyPr>
          <a:lstStyle/>
          <a:p>
            <a:pPr marL="12700">
              <a:lnSpc>
                <a:spcPct val="100000"/>
              </a:lnSpc>
              <a:spcBef>
                <a:spcPts val="105"/>
              </a:spcBef>
              <a:tabLst>
                <a:tab pos="541020" algn="l"/>
                <a:tab pos="988694" algn="l"/>
              </a:tabLst>
            </a:pPr>
            <a:r>
              <a:rPr sz="2800" spc="-50" dirty="0">
                <a:latin typeface="Cambria Math"/>
                <a:cs typeface="Cambria Math"/>
              </a:rPr>
              <a:t>𝑝</a:t>
            </a:r>
            <a:r>
              <a:rPr sz="2800" dirty="0">
                <a:latin typeface="Cambria Math"/>
                <a:cs typeface="Cambria Math"/>
              </a:rPr>
              <a:t>	</a:t>
            </a:r>
            <a:r>
              <a:rPr sz="2800" spc="-50" dirty="0">
                <a:latin typeface="Cambria Math"/>
                <a:cs typeface="Cambria Math"/>
              </a:rPr>
              <a:t>𝑥</a:t>
            </a:r>
            <a:r>
              <a:rPr sz="2800" dirty="0">
                <a:latin typeface="Cambria Math"/>
                <a:cs typeface="Cambria Math"/>
              </a:rPr>
              <a:t>	</a:t>
            </a:r>
            <a:r>
              <a:rPr sz="2800" spc="-50" dirty="0">
                <a:latin typeface="Cambria Math"/>
                <a:cs typeface="Cambria Math"/>
              </a:rPr>
              <a:t>=</a:t>
            </a:r>
            <a:endParaRPr sz="2800">
              <a:latin typeface="Cambria Math"/>
              <a:cs typeface="Cambria Math"/>
            </a:endParaRPr>
          </a:p>
        </p:txBody>
      </p:sp>
      <p:sp>
        <p:nvSpPr>
          <p:cNvPr id="48" name="object 48"/>
          <p:cNvSpPr/>
          <p:nvPr/>
        </p:nvSpPr>
        <p:spPr>
          <a:xfrm>
            <a:off x="7142480" y="4897120"/>
            <a:ext cx="2153920" cy="447040"/>
          </a:xfrm>
          <a:custGeom>
            <a:avLst/>
            <a:gdLst/>
            <a:ahLst/>
            <a:cxnLst/>
            <a:rect l="l" t="t" r="r" b="b"/>
            <a:pathLst>
              <a:path w="2153920" h="447039">
                <a:moveTo>
                  <a:pt x="519938" y="13335"/>
                </a:moveTo>
                <a:lnTo>
                  <a:pt x="515239" y="0"/>
                </a:lnTo>
                <a:lnTo>
                  <a:pt x="491363" y="8636"/>
                </a:lnTo>
                <a:lnTo>
                  <a:pt x="470535" y="21082"/>
                </a:lnTo>
                <a:lnTo>
                  <a:pt x="437515" y="57785"/>
                </a:lnTo>
                <a:lnTo>
                  <a:pt x="417195" y="106680"/>
                </a:lnTo>
                <a:lnTo>
                  <a:pt x="410337" y="164719"/>
                </a:lnTo>
                <a:lnTo>
                  <a:pt x="412115" y="195072"/>
                </a:lnTo>
                <a:lnTo>
                  <a:pt x="425577" y="248539"/>
                </a:lnTo>
                <a:lnTo>
                  <a:pt x="452374" y="291973"/>
                </a:lnTo>
                <a:lnTo>
                  <a:pt x="491363" y="320814"/>
                </a:lnTo>
                <a:lnTo>
                  <a:pt x="515239" y="329311"/>
                </a:lnTo>
                <a:lnTo>
                  <a:pt x="519303" y="315976"/>
                </a:lnTo>
                <a:lnTo>
                  <a:pt x="500634" y="307733"/>
                </a:lnTo>
                <a:lnTo>
                  <a:pt x="484505" y="296164"/>
                </a:lnTo>
                <a:lnTo>
                  <a:pt x="459867" y="263271"/>
                </a:lnTo>
                <a:lnTo>
                  <a:pt x="445262" y="218440"/>
                </a:lnTo>
                <a:lnTo>
                  <a:pt x="440309" y="163068"/>
                </a:lnTo>
                <a:lnTo>
                  <a:pt x="441579" y="134874"/>
                </a:lnTo>
                <a:lnTo>
                  <a:pt x="451358" y="86233"/>
                </a:lnTo>
                <a:lnTo>
                  <a:pt x="470916" y="47752"/>
                </a:lnTo>
                <a:lnTo>
                  <a:pt x="500888" y="21590"/>
                </a:lnTo>
                <a:lnTo>
                  <a:pt x="519938" y="13335"/>
                </a:lnTo>
                <a:close/>
              </a:path>
              <a:path w="2153920" h="447039">
                <a:moveTo>
                  <a:pt x="872744" y="3124"/>
                </a:moveTo>
                <a:lnTo>
                  <a:pt x="846074" y="3124"/>
                </a:lnTo>
                <a:lnTo>
                  <a:pt x="846074" y="326263"/>
                </a:lnTo>
                <a:lnTo>
                  <a:pt x="872744" y="326263"/>
                </a:lnTo>
                <a:lnTo>
                  <a:pt x="872744" y="3124"/>
                </a:lnTo>
                <a:close/>
              </a:path>
              <a:path w="2153920" h="447039">
                <a:moveTo>
                  <a:pt x="2153920" y="421132"/>
                </a:moveTo>
                <a:lnTo>
                  <a:pt x="0" y="421132"/>
                </a:lnTo>
                <a:lnTo>
                  <a:pt x="0" y="446532"/>
                </a:lnTo>
                <a:lnTo>
                  <a:pt x="2153920" y="446532"/>
                </a:lnTo>
                <a:lnTo>
                  <a:pt x="2153920" y="421132"/>
                </a:lnTo>
                <a:close/>
              </a:path>
            </a:pathLst>
          </a:custGeom>
          <a:solidFill>
            <a:srgbClr val="000000"/>
          </a:solidFill>
        </p:spPr>
        <p:txBody>
          <a:bodyPr wrap="square" lIns="0" tIns="0" rIns="0" bIns="0" rtlCol="0"/>
          <a:lstStyle/>
          <a:p>
            <a:endParaRPr/>
          </a:p>
        </p:txBody>
      </p:sp>
      <p:sp>
        <p:nvSpPr>
          <p:cNvPr id="49" name="object 49"/>
          <p:cNvSpPr/>
          <p:nvPr/>
        </p:nvSpPr>
        <p:spPr>
          <a:xfrm>
            <a:off x="9167368" y="4897120"/>
            <a:ext cx="109220" cy="335280"/>
          </a:xfrm>
          <a:custGeom>
            <a:avLst/>
            <a:gdLst/>
            <a:ahLst/>
            <a:cxnLst/>
            <a:rect l="l" t="t" r="r" b="b"/>
            <a:pathLst>
              <a:path w="109220" h="335279">
                <a:moveTo>
                  <a:pt x="4572" y="0"/>
                </a:moveTo>
                <a:lnTo>
                  <a:pt x="0" y="13588"/>
                </a:lnTo>
                <a:lnTo>
                  <a:pt x="18923" y="21970"/>
                </a:lnTo>
                <a:lnTo>
                  <a:pt x="35178" y="33654"/>
                </a:lnTo>
                <a:lnTo>
                  <a:pt x="59689" y="66674"/>
                </a:lnTo>
                <a:lnTo>
                  <a:pt x="74167" y="111251"/>
                </a:lnTo>
                <a:lnTo>
                  <a:pt x="78993" y="165861"/>
                </a:lnTo>
                <a:lnTo>
                  <a:pt x="77724" y="195452"/>
                </a:lnTo>
                <a:lnTo>
                  <a:pt x="68072" y="246379"/>
                </a:lnTo>
                <a:lnTo>
                  <a:pt x="48640" y="286130"/>
                </a:lnTo>
                <a:lnTo>
                  <a:pt x="19050" y="313054"/>
                </a:lnTo>
                <a:lnTo>
                  <a:pt x="507" y="321436"/>
                </a:lnTo>
                <a:lnTo>
                  <a:pt x="4572" y="335152"/>
                </a:lnTo>
                <a:lnTo>
                  <a:pt x="49149" y="313689"/>
                </a:lnTo>
                <a:lnTo>
                  <a:pt x="81914" y="276478"/>
                </a:lnTo>
                <a:lnTo>
                  <a:pt x="101980" y="226821"/>
                </a:lnTo>
                <a:lnTo>
                  <a:pt x="108711" y="167639"/>
                </a:lnTo>
                <a:lnTo>
                  <a:pt x="107060" y="136905"/>
                </a:lnTo>
                <a:lnTo>
                  <a:pt x="93599" y="82422"/>
                </a:lnTo>
                <a:lnTo>
                  <a:pt x="66801" y="38099"/>
                </a:lnTo>
                <a:lnTo>
                  <a:pt x="28321" y="8762"/>
                </a:lnTo>
                <a:lnTo>
                  <a:pt x="4572" y="0"/>
                </a:lnTo>
                <a:close/>
              </a:path>
            </a:pathLst>
          </a:custGeom>
          <a:solidFill>
            <a:srgbClr val="000000"/>
          </a:solidFill>
        </p:spPr>
        <p:txBody>
          <a:bodyPr wrap="square" lIns="0" tIns="0" rIns="0" bIns="0" rtlCol="0"/>
          <a:lstStyle/>
          <a:p>
            <a:endParaRPr/>
          </a:p>
        </p:txBody>
      </p:sp>
      <p:sp>
        <p:nvSpPr>
          <p:cNvPr id="50" name="object 50"/>
          <p:cNvSpPr/>
          <p:nvPr/>
        </p:nvSpPr>
        <p:spPr>
          <a:xfrm>
            <a:off x="8869680" y="4897120"/>
            <a:ext cx="109220" cy="335280"/>
          </a:xfrm>
          <a:custGeom>
            <a:avLst/>
            <a:gdLst/>
            <a:ahLst/>
            <a:cxnLst/>
            <a:rect l="l" t="t" r="r" b="b"/>
            <a:pathLst>
              <a:path w="109220" h="335279">
                <a:moveTo>
                  <a:pt x="104013" y="0"/>
                </a:moveTo>
                <a:lnTo>
                  <a:pt x="59690" y="21462"/>
                </a:lnTo>
                <a:lnTo>
                  <a:pt x="26924" y="58673"/>
                </a:lnTo>
                <a:lnTo>
                  <a:pt x="6730" y="108584"/>
                </a:lnTo>
                <a:lnTo>
                  <a:pt x="0" y="167639"/>
                </a:lnTo>
                <a:lnTo>
                  <a:pt x="1650" y="198373"/>
                </a:lnTo>
                <a:lnTo>
                  <a:pt x="15113" y="252856"/>
                </a:lnTo>
                <a:lnTo>
                  <a:pt x="41783" y="297052"/>
                </a:lnTo>
                <a:lnTo>
                  <a:pt x="80391" y="326389"/>
                </a:lnTo>
                <a:lnTo>
                  <a:pt x="104013" y="335152"/>
                </a:lnTo>
                <a:lnTo>
                  <a:pt x="108203" y="321436"/>
                </a:lnTo>
                <a:lnTo>
                  <a:pt x="89662" y="313054"/>
                </a:lnTo>
                <a:lnTo>
                  <a:pt x="73533" y="301243"/>
                </a:lnTo>
                <a:lnTo>
                  <a:pt x="49149" y="267842"/>
                </a:lnTo>
                <a:lnTo>
                  <a:pt x="34544" y="222249"/>
                </a:lnTo>
                <a:lnTo>
                  <a:pt x="29718" y="165861"/>
                </a:lnTo>
                <a:lnTo>
                  <a:pt x="30988" y="137286"/>
                </a:lnTo>
                <a:lnTo>
                  <a:pt x="40640" y="87629"/>
                </a:lnTo>
                <a:lnTo>
                  <a:pt x="60071" y="48513"/>
                </a:lnTo>
                <a:lnTo>
                  <a:pt x="89916" y="21970"/>
                </a:lnTo>
                <a:lnTo>
                  <a:pt x="108712" y="13588"/>
                </a:lnTo>
                <a:lnTo>
                  <a:pt x="104013" y="0"/>
                </a:lnTo>
                <a:close/>
              </a:path>
            </a:pathLst>
          </a:custGeom>
          <a:solidFill>
            <a:srgbClr val="000000"/>
          </a:solidFill>
        </p:spPr>
        <p:txBody>
          <a:bodyPr wrap="square" lIns="0" tIns="0" rIns="0" bIns="0" rtlCol="0"/>
          <a:lstStyle/>
          <a:p>
            <a:endParaRPr/>
          </a:p>
        </p:txBody>
      </p:sp>
      <p:sp>
        <p:nvSpPr>
          <p:cNvPr id="51" name="object 51"/>
          <p:cNvSpPr/>
          <p:nvPr/>
        </p:nvSpPr>
        <p:spPr>
          <a:xfrm>
            <a:off x="8385936" y="5408295"/>
            <a:ext cx="26670" cy="328930"/>
          </a:xfrm>
          <a:custGeom>
            <a:avLst/>
            <a:gdLst/>
            <a:ahLst/>
            <a:cxnLst/>
            <a:rect l="l" t="t" r="r" b="b"/>
            <a:pathLst>
              <a:path w="26670" h="328929">
                <a:moveTo>
                  <a:pt x="26470" y="0"/>
                </a:moveTo>
                <a:lnTo>
                  <a:pt x="0" y="0"/>
                </a:lnTo>
                <a:lnTo>
                  <a:pt x="0" y="328739"/>
                </a:lnTo>
                <a:lnTo>
                  <a:pt x="26470" y="328739"/>
                </a:lnTo>
                <a:lnTo>
                  <a:pt x="26470" y="0"/>
                </a:lnTo>
                <a:close/>
              </a:path>
            </a:pathLst>
          </a:custGeom>
          <a:solidFill>
            <a:srgbClr val="000000"/>
          </a:solidFill>
        </p:spPr>
        <p:txBody>
          <a:bodyPr wrap="square" lIns="0" tIns="0" rIns="0" bIns="0" rtlCol="0"/>
          <a:lstStyle/>
          <a:p>
            <a:endParaRPr/>
          </a:p>
        </p:txBody>
      </p:sp>
      <p:sp>
        <p:nvSpPr>
          <p:cNvPr id="52" name="object 52"/>
          <p:cNvSpPr/>
          <p:nvPr/>
        </p:nvSpPr>
        <p:spPr>
          <a:xfrm>
            <a:off x="7975600" y="5405120"/>
            <a:ext cx="108585" cy="335280"/>
          </a:xfrm>
          <a:custGeom>
            <a:avLst/>
            <a:gdLst/>
            <a:ahLst/>
            <a:cxnLst/>
            <a:rect l="l" t="t" r="r" b="b"/>
            <a:pathLst>
              <a:path w="108584" h="335279">
                <a:moveTo>
                  <a:pt x="104013" y="0"/>
                </a:moveTo>
                <a:lnTo>
                  <a:pt x="59563" y="21462"/>
                </a:lnTo>
                <a:lnTo>
                  <a:pt x="26924" y="58673"/>
                </a:lnTo>
                <a:lnTo>
                  <a:pt x="6730" y="108584"/>
                </a:lnTo>
                <a:lnTo>
                  <a:pt x="0" y="167639"/>
                </a:lnTo>
                <a:lnTo>
                  <a:pt x="1650" y="198424"/>
                </a:lnTo>
                <a:lnTo>
                  <a:pt x="15113" y="252869"/>
                </a:lnTo>
                <a:lnTo>
                  <a:pt x="41655" y="297052"/>
                </a:lnTo>
                <a:lnTo>
                  <a:pt x="80264" y="326339"/>
                </a:lnTo>
                <a:lnTo>
                  <a:pt x="104013" y="335089"/>
                </a:lnTo>
                <a:lnTo>
                  <a:pt x="108076" y="321487"/>
                </a:lnTo>
                <a:lnTo>
                  <a:pt x="89534" y="313042"/>
                </a:lnTo>
                <a:lnTo>
                  <a:pt x="73532" y="301269"/>
                </a:lnTo>
                <a:lnTo>
                  <a:pt x="49022" y="267792"/>
                </a:lnTo>
                <a:lnTo>
                  <a:pt x="34544" y="222262"/>
                </a:lnTo>
                <a:lnTo>
                  <a:pt x="29718" y="165861"/>
                </a:lnTo>
                <a:lnTo>
                  <a:pt x="30988" y="137286"/>
                </a:lnTo>
                <a:lnTo>
                  <a:pt x="40640" y="87629"/>
                </a:lnTo>
                <a:lnTo>
                  <a:pt x="60071" y="48513"/>
                </a:lnTo>
                <a:lnTo>
                  <a:pt x="89789" y="21970"/>
                </a:lnTo>
                <a:lnTo>
                  <a:pt x="108584" y="13588"/>
                </a:lnTo>
                <a:lnTo>
                  <a:pt x="104013" y="0"/>
                </a:lnTo>
                <a:close/>
              </a:path>
            </a:pathLst>
          </a:custGeom>
          <a:solidFill>
            <a:srgbClr val="000000"/>
          </a:solidFill>
        </p:spPr>
        <p:txBody>
          <a:bodyPr wrap="square" lIns="0" tIns="0" rIns="0" bIns="0" rtlCol="0"/>
          <a:lstStyle/>
          <a:p>
            <a:endParaRPr/>
          </a:p>
        </p:txBody>
      </p:sp>
      <p:sp>
        <p:nvSpPr>
          <p:cNvPr id="53" name="object 53"/>
          <p:cNvSpPr txBox="1"/>
          <p:nvPr/>
        </p:nvSpPr>
        <p:spPr>
          <a:xfrm>
            <a:off x="7073518" y="4703463"/>
            <a:ext cx="2149475" cy="1062990"/>
          </a:xfrm>
          <a:prstGeom prst="rect">
            <a:avLst/>
          </a:prstGeom>
        </p:spPr>
        <p:txBody>
          <a:bodyPr vert="horz" wrap="square" lIns="0" tIns="104139" rIns="0" bIns="0" rtlCol="0">
            <a:spAutoFit/>
          </a:bodyPr>
          <a:lstStyle/>
          <a:p>
            <a:pPr marL="76200">
              <a:lnSpc>
                <a:spcPct val="100000"/>
              </a:lnSpc>
              <a:spcBef>
                <a:spcPts val="819"/>
              </a:spcBef>
              <a:tabLst>
                <a:tab pos="594995" algn="l"/>
                <a:tab pos="1062355" algn="l"/>
                <a:tab pos="1913255" algn="l"/>
              </a:tabLst>
            </a:pPr>
            <a:r>
              <a:rPr sz="2800" dirty="0">
                <a:latin typeface="Cambria Math"/>
                <a:cs typeface="Cambria Math"/>
              </a:rPr>
              <a:t>𝑝</a:t>
            </a:r>
            <a:r>
              <a:rPr sz="2800" spc="-260" dirty="0">
                <a:latin typeface="Cambria Math"/>
                <a:cs typeface="Cambria Math"/>
              </a:rPr>
              <a:t> </a:t>
            </a:r>
            <a:r>
              <a:rPr sz="3000" spc="-89" baseline="-11111" dirty="0">
                <a:latin typeface="Cambria Math"/>
                <a:cs typeface="Cambria Math"/>
              </a:rPr>
              <a:t>θ</a:t>
            </a:r>
            <a:r>
              <a:rPr sz="3000" baseline="-11111" dirty="0">
                <a:latin typeface="Cambria Math"/>
                <a:cs typeface="Cambria Math"/>
              </a:rPr>
              <a:t>	</a:t>
            </a:r>
            <a:r>
              <a:rPr sz="2800" spc="-60" dirty="0">
                <a:latin typeface="Cambria Math"/>
                <a:cs typeface="Cambria Math"/>
              </a:rPr>
              <a:t>𝑥</a:t>
            </a:r>
            <a:r>
              <a:rPr sz="2800" dirty="0">
                <a:latin typeface="Cambria Math"/>
                <a:cs typeface="Cambria Math"/>
              </a:rPr>
              <a:t>	𝑧)𝑝</a:t>
            </a:r>
            <a:r>
              <a:rPr sz="2800" spc="-175"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endParaRPr sz="2800">
              <a:latin typeface="Cambria Math"/>
              <a:cs typeface="Cambria Math"/>
            </a:endParaRPr>
          </a:p>
          <a:p>
            <a:pPr marL="503555">
              <a:lnSpc>
                <a:spcPct val="100000"/>
              </a:lnSpc>
              <a:spcBef>
                <a:spcPts val="725"/>
              </a:spcBef>
              <a:tabLst>
                <a:tab pos="1021715" algn="l"/>
                <a:tab pos="1465580" algn="l"/>
              </a:tabLst>
            </a:pPr>
            <a:r>
              <a:rPr sz="2800" dirty="0">
                <a:latin typeface="Cambria Math"/>
                <a:cs typeface="Cambria Math"/>
              </a:rPr>
              <a:t>𝑝</a:t>
            </a:r>
            <a:r>
              <a:rPr sz="2800" spc="-265"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r>
              <a:rPr sz="2800" dirty="0">
                <a:latin typeface="Cambria Math"/>
                <a:cs typeface="Cambria Math"/>
              </a:rPr>
              <a:t>	</a:t>
            </a:r>
            <a:r>
              <a:rPr sz="2800" spc="-25" dirty="0">
                <a:latin typeface="Cambria Math"/>
                <a:cs typeface="Cambria Math"/>
              </a:rPr>
              <a:t>𝑥)</a:t>
            </a:r>
            <a:endParaRPr sz="2800">
              <a:latin typeface="Cambria Math"/>
              <a:cs typeface="Cambria Math"/>
            </a:endParaRPr>
          </a:p>
        </p:txBody>
      </p:sp>
      <p:sp>
        <p:nvSpPr>
          <p:cNvPr id="54" name="object 54"/>
          <p:cNvSpPr/>
          <p:nvPr/>
        </p:nvSpPr>
        <p:spPr>
          <a:xfrm>
            <a:off x="7106919" y="4831079"/>
            <a:ext cx="1351280" cy="477520"/>
          </a:xfrm>
          <a:custGeom>
            <a:avLst/>
            <a:gdLst/>
            <a:ahLst/>
            <a:cxnLst/>
            <a:rect l="l" t="t" r="r" b="b"/>
            <a:pathLst>
              <a:path w="1351279" h="477520">
                <a:moveTo>
                  <a:pt x="0" y="477520"/>
                </a:moveTo>
                <a:lnTo>
                  <a:pt x="1351026" y="477520"/>
                </a:lnTo>
                <a:lnTo>
                  <a:pt x="1351026" y="0"/>
                </a:lnTo>
                <a:lnTo>
                  <a:pt x="0" y="0"/>
                </a:lnTo>
                <a:lnTo>
                  <a:pt x="0" y="477520"/>
                </a:lnTo>
                <a:close/>
              </a:path>
            </a:pathLst>
          </a:custGeom>
          <a:ln w="25399">
            <a:solidFill>
              <a:srgbClr val="6FAC46"/>
            </a:solidFill>
          </a:ln>
        </p:spPr>
        <p:txBody>
          <a:bodyPr wrap="square" lIns="0" tIns="0" rIns="0" bIns="0" rtlCol="0"/>
          <a:lstStyle/>
          <a:p>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94714" y="-37176"/>
            <a:ext cx="5184775" cy="2278380"/>
          </a:xfrm>
          <a:prstGeom prst="rect">
            <a:avLst/>
          </a:prstGeom>
        </p:spPr>
        <p:txBody>
          <a:bodyPr vert="horz" wrap="square" lIns="0" tIns="353060" rIns="0" bIns="0" rtlCol="0">
            <a:spAutoFit/>
          </a:bodyPr>
          <a:lstStyle/>
          <a:p>
            <a:pPr marL="38100">
              <a:lnSpc>
                <a:spcPct val="100000"/>
              </a:lnSpc>
              <a:spcBef>
                <a:spcPts val="2780"/>
              </a:spcBef>
            </a:pPr>
            <a:r>
              <a:rPr sz="4000" b="0" spc="-25" dirty="0">
                <a:latin typeface="Calibri Light"/>
                <a:cs typeface="Calibri Light"/>
              </a:rPr>
              <a:t>Variational</a:t>
            </a:r>
            <a:r>
              <a:rPr sz="4000" b="0" spc="-280" dirty="0">
                <a:latin typeface="Calibri Light"/>
                <a:cs typeface="Calibri Light"/>
              </a:rPr>
              <a:t> </a:t>
            </a:r>
            <a:r>
              <a:rPr sz="4000" b="0" spc="-10" dirty="0">
                <a:latin typeface="Calibri Light"/>
                <a:cs typeface="Calibri Light"/>
              </a:rPr>
              <a:t>Autoencoders</a:t>
            </a:r>
            <a:endParaRPr sz="4000">
              <a:latin typeface="Calibri Light"/>
              <a:cs typeface="Calibri Light"/>
            </a:endParaRPr>
          </a:p>
          <a:p>
            <a:pPr marL="312420" marR="410209">
              <a:lnSpc>
                <a:spcPct val="100000"/>
              </a:lnSpc>
              <a:spcBef>
                <a:spcPts val="1605"/>
              </a:spcBef>
            </a:pPr>
            <a:r>
              <a:rPr sz="2400" dirty="0">
                <a:latin typeface="Calibri"/>
                <a:cs typeface="Calibri"/>
              </a:rPr>
              <a:t>Decoder</a:t>
            </a:r>
            <a:r>
              <a:rPr sz="2400" spc="-80" dirty="0">
                <a:latin typeface="Calibri"/>
                <a:cs typeface="Calibri"/>
              </a:rPr>
              <a:t> </a:t>
            </a:r>
            <a:r>
              <a:rPr sz="2400" dirty="0">
                <a:latin typeface="Calibri"/>
                <a:cs typeface="Calibri"/>
              </a:rPr>
              <a:t>must</a:t>
            </a:r>
            <a:r>
              <a:rPr sz="2400" spc="-45" dirty="0">
                <a:latin typeface="Calibri"/>
                <a:cs typeface="Calibri"/>
              </a:rPr>
              <a:t> </a:t>
            </a:r>
            <a:r>
              <a:rPr sz="2400" dirty="0">
                <a:latin typeface="Calibri"/>
                <a:cs typeface="Calibri"/>
              </a:rPr>
              <a:t>be</a:t>
            </a:r>
            <a:r>
              <a:rPr sz="2400" spc="-35" dirty="0">
                <a:latin typeface="Calibri"/>
                <a:cs typeface="Calibri"/>
              </a:rPr>
              <a:t> </a:t>
            </a:r>
            <a:r>
              <a:rPr sz="2400" b="1" spc="-10" dirty="0">
                <a:latin typeface="Calibri"/>
                <a:cs typeface="Calibri"/>
              </a:rPr>
              <a:t>probabilistic</a:t>
            </a:r>
            <a:r>
              <a:rPr sz="2400" spc="-10" dirty="0">
                <a:latin typeface="Calibri"/>
                <a:cs typeface="Calibri"/>
              </a:rPr>
              <a:t>: </a:t>
            </a:r>
            <a:r>
              <a:rPr sz="2400" dirty="0">
                <a:latin typeface="Calibri"/>
                <a:cs typeface="Calibri"/>
              </a:rPr>
              <a:t>Decoder</a:t>
            </a:r>
            <a:r>
              <a:rPr sz="2400" spc="-80" dirty="0">
                <a:latin typeface="Calibri"/>
                <a:cs typeface="Calibri"/>
              </a:rPr>
              <a:t> </a:t>
            </a:r>
            <a:r>
              <a:rPr sz="2400" dirty="0">
                <a:latin typeface="Calibri"/>
                <a:cs typeface="Calibri"/>
              </a:rPr>
              <a:t>inputs</a:t>
            </a:r>
            <a:r>
              <a:rPr sz="2400" spc="-30" dirty="0">
                <a:latin typeface="Calibri"/>
                <a:cs typeface="Calibri"/>
              </a:rPr>
              <a:t> </a:t>
            </a:r>
            <a:r>
              <a:rPr sz="2400" dirty="0">
                <a:latin typeface="Calibri"/>
                <a:cs typeface="Calibri"/>
              </a:rPr>
              <a:t>z,</a:t>
            </a:r>
            <a:r>
              <a:rPr sz="2400" spc="-5" dirty="0">
                <a:latin typeface="Calibri"/>
                <a:cs typeface="Calibri"/>
              </a:rPr>
              <a:t> </a:t>
            </a:r>
            <a:r>
              <a:rPr sz="2400" dirty="0">
                <a:latin typeface="Calibri"/>
                <a:cs typeface="Calibri"/>
              </a:rPr>
              <a:t>outputs</a:t>
            </a:r>
            <a:r>
              <a:rPr sz="2400" spc="-100" dirty="0">
                <a:latin typeface="Calibri"/>
                <a:cs typeface="Calibri"/>
              </a:rPr>
              <a:t> </a:t>
            </a:r>
            <a:r>
              <a:rPr sz="2400" dirty="0">
                <a:latin typeface="Calibri"/>
                <a:cs typeface="Calibri"/>
              </a:rPr>
              <a:t>mean</a:t>
            </a:r>
            <a:r>
              <a:rPr sz="2400" spc="65" dirty="0">
                <a:latin typeface="Calibri"/>
                <a:cs typeface="Calibri"/>
              </a:rPr>
              <a:t> </a:t>
            </a:r>
            <a:r>
              <a:rPr sz="2400" spc="-20" dirty="0">
                <a:latin typeface="Calibri"/>
                <a:cs typeface="Calibri"/>
              </a:rPr>
              <a:t>μ</a:t>
            </a:r>
            <a:r>
              <a:rPr sz="2400" spc="-30" baseline="-10416" dirty="0">
                <a:latin typeface="Calibri"/>
                <a:cs typeface="Calibri"/>
              </a:rPr>
              <a:t>x|z </a:t>
            </a:r>
            <a:r>
              <a:rPr sz="2400" dirty="0">
                <a:latin typeface="Calibri"/>
                <a:cs typeface="Calibri"/>
              </a:rPr>
              <a:t>and</a:t>
            </a:r>
            <a:r>
              <a:rPr sz="2400" spc="-50" dirty="0">
                <a:latin typeface="Calibri"/>
                <a:cs typeface="Calibri"/>
              </a:rPr>
              <a:t> </a:t>
            </a:r>
            <a:r>
              <a:rPr sz="2400" dirty="0">
                <a:latin typeface="Calibri"/>
                <a:cs typeface="Calibri"/>
              </a:rPr>
              <a:t>(diagonal)</a:t>
            </a:r>
            <a:r>
              <a:rPr sz="2400" spc="-55" dirty="0">
                <a:latin typeface="Calibri"/>
                <a:cs typeface="Calibri"/>
              </a:rPr>
              <a:t> </a:t>
            </a:r>
            <a:r>
              <a:rPr sz="2400" spc="-10" dirty="0">
                <a:latin typeface="Calibri"/>
                <a:cs typeface="Calibri"/>
              </a:rPr>
              <a:t>covariance</a:t>
            </a:r>
            <a:r>
              <a:rPr sz="2400" spc="-12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3" name="object 3"/>
          <p:cNvSpPr txBox="1"/>
          <p:nvPr/>
        </p:nvSpPr>
        <p:spPr>
          <a:xfrm>
            <a:off x="1169352" y="2581973"/>
            <a:ext cx="4405630" cy="748030"/>
          </a:xfrm>
          <a:prstGeom prst="rect">
            <a:avLst/>
          </a:prstGeom>
        </p:spPr>
        <p:txBody>
          <a:bodyPr vert="horz" wrap="square" lIns="0" tIns="12700" rIns="0" bIns="0" rtlCol="0">
            <a:spAutoFit/>
          </a:bodyPr>
          <a:lstStyle/>
          <a:p>
            <a:pPr marL="38100">
              <a:lnSpc>
                <a:spcPts val="2840"/>
              </a:lnSpc>
              <a:spcBef>
                <a:spcPts val="100"/>
              </a:spcBef>
            </a:pPr>
            <a:r>
              <a:rPr sz="2400" dirty="0">
                <a:latin typeface="Calibri"/>
                <a:cs typeface="Calibri"/>
              </a:rPr>
              <a:t>Sample</a:t>
            </a:r>
            <a:r>
              <a:rPr sz="2400" spc="-70" dirty="0">
                <a:latin typeface="Calibri"/>
                <a:cs typeface="Calibri"/>
              </a:rPr>
              <a:t> </a:t>
            </a:r>
            <a:r>
              <a:rPr sz="2400" dirty="0">
                <a:latin typeface="Calibri"/>
                <a:cs typeface="Calibri"/>
              </a:rPr>
              <a:t>x</a:t>
            </a:r>
            <a:r>
              <a:rPr sz="2400" spc="-80" dirty="0">
                <a:latin typeface="Calibri"/>
                <a:cs typeface="Calibri"/>
              </a:rPr>
              <a:t> </a:t>
            </a:r>
            <a:r>
              <a:rPr sz="2400" dirty="0">
                <a:latin typeface="Calibri"/>
                <a:cs typeface="Calibri"/>
              </a:rPr>
              <a:t>from</a:t>
            </a:r>
            <a:r>
              <a:rPr sz="2400" spc="-5" dirty="0">
                <a:latin typeface="Calibri"/>
                <a:cs typeface="Calibri"/>
              </a:rPr>
              <a:t> </a:t>
            </a:r>
            <a:r>
              <a:rPr sz="2400" dirty="0">
                <a:latin typeface="Calibri"/>
                <a:cs typeface="Calibri"/>
              </a:rPr>
              <a:t>Gaussian</a:t>
            </a:r>
            <a:r>
              <a:rPr sz="2400" spc="-50" dirty="0">
                <a:latin typeface="Calibri"/>
                <a:cs typeface="Calibri"/>
              </a:rPr>
              <a:t> </a:t>
            </a:r>
            <a:r>
              <a:rPr sz="2400" dirty="0">
                <a:latin typeface="Calibri"/>
                <a:cs typeface="Calibri"/>
              </a:rPr>
              <a:t>with</a:t>
            </a:r>
            <a:r>
              <a:rPr sz="2400" spc="-55" dirty="0">
                <a:latin typeface="Calibri"/>
                <a:cs typeface="Calibri"/>
              </a:rPr>
              <a:t> </a:t>
            </a:r>
            <a:r>
              <a:rPr sz="2400" spc="-20" dirty="0">
                <a:latin typeface="Calibri"/>
                <a:cs typeface="Calibri"/>
              </a:rPr>
              <a:t>mean</a:t>
            </a:r>
            <a:endParaRPr sz="2400">
              <a:latin typeface="Calibri"/>
              <a:cs typeface="Calibri"/>
            </a:endParaRPr>
          </a:p>
          <a:p>
            <a:pPr marL="38100">
              <a:lnSpc>
                <a:spcPts val="2840"/>
              </a:lnSpc>
            </a:pPr>
            <a:r>
              <a:rPr sz="2400" dirty="0">
                <a:latin typeface="Calibri"/>
                <a:cs typeface="Calibri"/>
              </a:rPr>
              <a:t>μ</a:t>
            </a:r>
            <a:r>
              <a:rPr sz="2400" baseline="-10416" dirty="0">
                <a:latin typeface="Calibri"/>
                <a:cs typeface="Calibri"/>
              </a:rPr>
              <a:t>x|z</a:t>
            </a:r>
            <a:r>
              <a:rPr sz="2400" spc="-82" baseline="-10416" dirty="0">
                <a:latin typeface="Calibri"/>
                <a:cs typeface="Calibri"/>
              </a:rPr>
              <a:t> </a:t>
            </a:r>
            <a:r>
              <a:rPr sz="2400" dirty="0">
                <a:latin typeface="Calibri"/>
                <a:cs typeface="Calibri"/>
              </a:rPr>
              <a:t>and</a:t>
            </a:r>
            <a:r>
              <a:rPr sz="2400" spc="-55" dirty="0">
                <a:latin typeface="Calibri"/>
                <a:cs typeface="Calibri"/>
              </a:rPr>
              <a:t> </a:t>
            </a:r>
            <a:r>
              <a:rPr sz="2400" dirty="0">
                <a:latin typeface="Calibri"/>
                <a:cs typeface="Calibri"/>
              </a:rPr>
              <a:t>(diagonal)</a:t>
            </a:r>
            <a:r>
              <a:rPr sz="2400" spc="-60" dirty="0">
                <a:latin typeface="Calibri"/>
                <a:cs typeface="Calibri"/>
              </a:rPr>
              <a:t> </a:t>
            </a:r>
            <a:r>
              <a:rPr sz="2400" dirty="0">
                <a:latin typeface="Calibri"/>
                <a:cs typeface="Calibri"/>
              </a:rPr>
              <a:t>covariance</a:t>
            </a:r>
            <a:r>
              <a:rPr sz="2400" spc="-14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4" name="object 4"/>
          <p:cNvSpPr txBox="1"/>
          <p:nvPr/>
        </p:nvSpPr>
        <p:spPr>
          <a:xfrm>
            <a:off x="6874509" y="1486217"/>
            <a:ext cx="4491990" cy="1134110"/>
          </a:xfrm>
          <a:prstGeom prst="rect">
            <a:avLst/>
          </a:prstGeom>
        </p:spPr>
        <p:txBody>
          <a:bodyPr vert="horz" wrap="square" lIns="0" tIns="7620" rIns="0" bIns="0" rtlCol="0">
            <a:spAutoFit/>
          </a:bodyPr>
          <a:lstStyle/>
          <a:p>
            <a:pPr marL="12700" marR="5080">
              <a:lnSpc>
                <a:spcPct val="101499"/>
              </a:lnSpc>
              <a:spcBef>
                <a:spcPts val="60"/>
              </a:spcBef>
              <a:tabLst>
                <a:tab pos="4191635"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p:txBody>
      </p:sp>
      <p:pic>
        <p:nvPicPr>
          <p:cNvPr id="5" name="object 5"/>
          <p:cNvPicPr/>
          <p:nvPr/>
        </p:nvPicPr>
        <p:blipFill>
          <a:blip r:embed="rId2" cstate="print"/>
          <a:stretch>
            <a:fillRect/>
          </a:stretch>
        </p:blipFill>
        <p:spPr>
          <a:xfrm>
            <a:off x="9611359" y="1432560"/>
            <a:ext cx="1361440" cy="497839"/>
          </a:xfrm>
          <a:prstGeom prst="rect">
            <a:avLst/>
          </a:prstGeom>
        </p:spPr>
      </p:pic>
      <p:sp>
        <p:nvSpPr>
          <p:cNvPr id="6" name="object 6"/>
          <p:cNvSpPr txBox="1"/>
          <p:nvPr/>
        </p:nvSpPr>
        <p:spPr>
          <a:xfrm>
            <a:off x="885825" y="5029453"/>
            <a:ext cx="129032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55" dirty="0">
                <a:latin typeface="Calibri"/>
                <a:cs typeface="Calibri"/>
              </a:rPr>
              <a:t> </a:t>
            </a:r>
            <a:r>
              <a:rPr sz="2400" spc="-50" dirty="0">
                <a:latin typeface="Calibri"/>
                <a:cs typeface="Calibri"/>
              </a:rPr>
              <a:t>z</a:t>
            </a:r>
            <a:endParaRPr sz="2400">
              <a:latin typeface="Calibri"/>
              <a:cs typeface="Calibri"/>
            </a:endParaRPr>
          </a:p>
          <a:p>
            <a:pPr marL="12700">
              <a:lnSpc>
                <a:spcPct val="100000"/>
              </a:lnSpc>
              <a:spcBef>
                <a:spcPts val="85"/>
              </a:spcBef>
            </a:pPr>
            <a:r>
              <a:rPr sz="2400" dirty="0">
                <a:latin typeface="Calibri"/>
                <a:cs typeface="Calibri"/>
              </a:rPr>
              <a:t>from</a:t>
            </a:r>
            <a:r>
              <a:rPr sz="2400" spc="-114" dirty="0">
                <a:latin typeface="Calibri"/>
                <a:cs typeface="Calibri"/>
              </a:rPr>
              <a:t> </a:t>
            </a:r>
            <a:r>
              <a:rPr sz="2400" spc="-20" dirty="0">
                <a:latin typeface="Calibri"/>
                <a:cs typeface="Calibri"/>
              </a:rPr>
              <a:t>prior</a:t>
            </a:r>
            <a:endParaRPr sz="2400">
              <a:latin typeface="Calibri"/>
              <a:cs typeface="Calibri"/>
            </a:endParaRPr>
          </a:p>
        </p:txBody>
      </p:sp>
      <p:pic>
        <p:nvPicPr>
          <p:cNvPr id="7" name="object 7"/>
          <p:cNvPicPr/>
          <p:nvPr/>
        </p:nvPicPr>
        <p:blipFill>
          <a:blip r:embed="rId3" cstate="print"/>
          <a:stretch>
            <a:fillRect/>
          </a:stretch>
        </p:blipFill>
        <p:spPr>
          <a:xfrm>
            <a:off x="1239519" y="5872479"/>
            <a:ext cx="792480" cy="304799"/>
          </a:xfrm>
          <a:prstGeom prst="rect">
            <a:avLst/>
          </a:prstGeom>
        </p:spPr>
      </p:pic>
      <p:pic>
        <p:nvPicPr>
          <p:cNvPr id="8" name="object 8"/>
          <p:cNvPicPr/>
          <p:nvPr/>
        </p:nvPicPr>
        <p:blipFill>
          <a:blip r:embed="rId4" cstate="print"/>
          <a:stretch>
            <a:fillRect/>
          </a:stretch>
        </p:blipFill>
        <p:spPr>
          <a:xfrm>
            <a:off x="934719" y="4460240"/>
            <a:ext cx="1727200" cy="396239"/>
          </a:xfrm>
          <a:prstGeom prst="rect">
            <a:avLst/>
          </a:prstGeom>
        </p:spPr>
      </p:pic>
      <p:grpSp>
        <p:nvGrpSpPr>
          <p:cNvPr id="9" name="object 9"/>
          <p:cNvGrpSpPr/>
          <p:nvPr/>
        </p:nvGrpSpPr>
        <p:grpSpPr>
          <a:xfrm>
            <a:off x="2692400" y="3830269"/>
            <a:ext cx="2935605" cy="2316480"/>
            <a:chOff x="2692400" y="3830269"/>
            <a:chExt cx="2935605" cy="2316480"/>
          </a:xfrm>
        </p:grpSpPr>
        <p:sp>
          <p:nvSpPr>
            <p:cNvPr id="10" name="object 10"/>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11" name="object 11"/>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4114800" y="5821680"/>
              <a:ext cx="233679" cy="243839"/>
            </a:xfrm>
            <a:prstGeom prst="rect">
              <a:avLst/>
            </a:prstGeom>
          </p:spPr>
        </p:pic>
        <p:sp>
          <p:nvSpPr>
            <p:cNvPr id="13" name="object 13"/>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4" name="object 14"/>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5" name="object 15"/>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2956559" y="3891280"/>
              <a:ext cx="619760" cy="304800"/>
            </a:xfrm>
            <a:prstGeom prst="rect">
              <a:avLst/>
            </a:prstGeom>
          </p:spPr>
        </p:pic>
        <p:sp>
          <p:nvSpPr>
            <p:cNvPr id="17" name="object 17"/>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8" name="object 18"/>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9" name="object 19"/>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4704079" y="3881120"/>
              <a:ext cx="670560" cy="386080"/>
            </a:xfrm>
            <a:prstGeom prst="rect">
              <a:avLst/>
            </a:prstGeom>
          </p:spPr>
        </p:pic>
        <p:sp>
          <p:nvSpPr>
            <p:cNvPr id="21" name="object 21"/>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22" name="object 22"/>
          <p:cNvSpPr txBox="1"/>
          <p:nvPr/>
        </p:nvSpPr>
        <p:spPr>
          <a:xfrm>
            <a:off x="762317" y="3622294"/>
            <a:ext cx="160147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65" dirty="0">
                <a:latin typeface="Calibri"/>
                <a:cs typeface="Calibri"/>
              </a:rPr>
              <a:t> </a:t>
            </a:r>
            <a:r>
              <a:rPr sz="2400" spc="-20" dirty="0">
                <a:latin typeface="Calibri"/>
                <a:cs typeface="Calibri"/>
              </a:rPr>
              <a:t>from</a:t>
            </a:r>
            <a:endParaRPr sz="2400">
              <a:latin typeface="Calibri"/>
              <a:cs typeface="Calibri"/>
            </a:endParaRPr>
          </a:p>
          <a:p>
            <a:pPr marL="12700">
              <a:lnSpc>
                <a:spcPct val="100000"/>
              </a:lnSpc>
              <a:spcBef>
                <a:spcPts val="85"/>
              </a:spcBef>
            </a:pPr>
            <a:r>
              <a:rPr sz="2400" spc="-10" dirty="0">
                <a:latin typeface="Calibri"/>
                <a:cs typeface="Calibri"/>
              </a:rPr>
              <a:t>conditional</a:t>
            </a:r>
            <a:endParaRPr sz="2400">
              <a:latin typeface="Calibri"/>
              <a:cs typeface="Calibri"/>
            </a:endParaRPr>
          </a:p>
        </p:txBody>
      </p:sp>
      <p:sp>
        <p:nvSpPr>
          <p:cNvPr id="23" name="object 23"/>
          <p:cNvSpPr txBox="1"/>
          <p:nvPr/>
        </p:nvSpPr>
        <p:spPr>
          <a:xfrm>
            <a:off x="6242050" y="2909188"/>
            <a:ext cx="307403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How</a:t>
            </a:r>
            <a:r>
              <a:rPr sz="2400" spc="-130" dirty="0">
                <a:latin typeface="Calibri"/>
                <a:cs typeface="Calibri"/>
              </a:rPr>
              <a:t> </a:t>
            </a:r>
            <a:r>
              <a:rPr sz="2400" dirty="0">
                <a:latin typeface="Calibri"/>
                <a:cs typeface="Calibri"/>
              </a:rPr>
              <a:t>to</a:t>
            </a:r>
            <a:r>
              <a:rPr sz="2400" spc="-85" dirty="0">
                <a:latin typeface="Calibri"/>
                <a:cs typeface="Calibri"/>
              </a:rPr>
              <a:t> </a:t>
            </a:r>
            <a:r>
              <a:rPr sz="2400" dirty="0">
                <a:latin typeface="Calibri"/>
                <a:cs typeface="Calibri"/>
              </a:rPr>
              <a:t>train</a:t>
            </a:r>
            <a:r>
              <a:rPr sz="2400" spc="5" dirty="0">
                <a:latin typeface="Calibri"/>
                <a:cs typeface="Calibri"/>
              </a:rPr>
              <a:t> </a:t>
            </a:r>
            <a:r>
              <a:rPr sz="2400" dirty="0">
                <a:latin typeface="Calibri"/>
                <a:cs typeface="Calibri"/>
              </a:rPr>
              <a:t>this</a:t>
            </a:r>
            <a:r>
              <a:rPr sz="2400" spc="-70" dirty="0">
                <a:latin typeface="Calibri"/>
                <a:cs typeface="Calibri"/>
              </a:rPr>
              <a:t> </a:t>
            </a:r>
            <a:r>
              <a:rPr sz="2400" spc="-10" dirty="0">
                <a:latin typeface="Calibri"/>
                <a:cs typeface="Calibri"/>
              </a:rPr>
              <a:t>model?</a:t>
            </a:r>
            <a:endParaRPr sz="2400">
              <a:latin typeface="Calibri"/>
              <a:cs typeface="Calibri"/>
            </a:endParaRPr>
          </a:p>
        </p:txBody>
      </p:sp>
      <p:sp>
        <p:nvSpPr>
          <p:cNvPr id="24" name="object 24"/>
          <p:cNvSpPr txBox="1"/>
          <p:nvPr/>
        </p:nvSpPr>
        <p:spPr>
          <a:xfrm>
            <a:off x="6242050" y="3648392"/>
            <a:ext cx="485394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Basic</a:t>
            </a:r>
            <a:r>
              <a:rPr sz="2400" spc="-120" dirty="0">
                <a:latin typeface="Calibri"/>
                <a:cs typeface="Calibri"/>
              </a:rPr>
              <a:t> </a:t>
            </a:r>
            <a:r>
              <a:rPr sz="2400" dirty="0">
                <a:latin typeface="Calibri"/>
                <a:cs typeface="Calibri"/>
              </a:rPr>
              <a:t>idea:</a:t>
            </a:r>
            <a:r>
              <a:rPr sz="2400" spc="-125" dirty="0">
                <a:latin typeface="Calibri"/>
                <a:cs typeface="Calibri"/>
              </a:rPr>
              <a:t> </a:t>
            </a:r>
            <a:r>
              <a:rPr sz="2400" b="1" spc="-10" dirty="0">
                <a:latin typeface="Calibri"/>
                <a:cs typeface="Calibri"/>
              </a:rPr>
              <a:t>maximize</a:t>
            </a:r>
            <a:r>
              <a:rPr sz="2400" b="1" spc="-60" dirty="0">
                <a:latin typeface="Calibri"/>
                <a:cs typeface="Calibri"/>
              </a:rPr>
              <a:t> </a:t>
            </a:r>
            <a:r>
              <a:rPr sz="2400" b="1" spc="-10" dirty="0">
                <a:latin typeface="Calibri"/>
                <a:cs typeface="Calibri"/>
              </a:rPr>
              <a:t>likelihood</a:t>
            </a:r>
            <a:r>
              <a:rPr sz="2400" b="1" spc="75" dirty="0">
                <a:latin typeface="Calibri"/>
                <a:cs typeface="Calibri"/>
              </a:rPr>
              <a:t> </a:t>
            </a:r>
            <a:r>
              <a:rPr sz="2400" b="1" dirty="0">
                <a:latin typeface="Calibri"/>
                <a:cs typeface="Calibri"/>
              </a:rPr>
              <a:t>of</a:t>
            </a:r>
            <a:r>
              <a:rPr sz="2400" b="1" spc="-95" dirty="0">
                <a:latin typeface="Calibri"/>
                <a:cs typeface="Calibri"/>
              </a:rPr>
              <a:t> </a:t>
            </a:r>
            <a:r>
              <a:rPr sz="2400" b="1" spc="-20" dirty="0">
                <a:latin typeface="Calibri"/>
                <a:cs typeface="Calibri"/>
              </a:rPr>
              <a:t>data</a:t>
            </a:r>
            <a:endParaRPr sz="2400">
              <a:latin typeface="Calibri"/>
              <a:cs typeface="Calibri"/>
            </a:endParaRPr>
          </a:p>
        </p:txBody>
      </p:sp>
      <p:sp>
        <p:nvSpPr>
          <p:cNvPr id="25" name="object 25"/>
          <p:cNvSpPr txBox="1"/>
          <p:nvPr/>
        </p:nvSpPr>
        <p:spPr>
          <a:xfrm>
            <a:off x="6242050" y="4386579"/>
            <a:ext cx="368617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Another</a:t>
            </a:r>
            <a:r>
              <a:rPr sz="2400" spc="-114" dirty="0">
                <a:latin typeface="Calibri"/>
                <a:cs typeface="Calibri"/>
              </a:rPr>
              <a:t> </a:t>
            </a:r>
            <a:r>
              <a:rPr sz="2400" dirty="0">
                <a:latin typeface="Calibri"/>
                <a:cs typeface="Calibri"/>
              </a:rPr>
              <a:t>idea:</a:t>
            </a:r>
            <a:r>
              <a:rPr sz="2400" spc="-70" dirty="0">
                <a:latin typeface="Calibri"/>
                <a:cs typeface="Calibri"/>
              </a:rPr>
              <a:t> </a:t>
            </a:r>
            <a:r>
              <a:rPr sz="2400" spc="-40" dirty="0">
                <a:latin typeface="Calibri"/>
                <a:cs typeface="Calibri"/>
              </a:rPr>
              <a:t>Try </a:t>
            </a:r>
            <a:r>
              <a:rPr sz="2400" spc="-20" dirty="0">
                <a:latin typeface="Calibri"/>
                <a:cs typeface="Calibri"/>
              </a:rPr>
              <a:t>Bayes’</a:t>
            </a:r>
            <a:r>
              <a:rPr sz="2400" spc="-110" dirty="0">
                <a:latin typeface="Calibri"/>
                <a:cs typeface="Calibri"/>
              </a:rPr>
              <a:t> </a:t>
            </a:r>
            <a:r>
              <a:rPr sz="2400" spc="-10" dirty="0">
                <a:latin typeface="Calibri"/>
                <a:cs typeface="Calibri"/>
              </a:rPr>
              <a:t>Rule:</a:t>
            </a:r>
            <a:endParaRPr sz="2400">
              <a:latin typeface="Calibri"/>
              <a:cs typeface="Calibri"/>
            </a:endParaRPr>
          </a:p>
        </p:txBody>
      </p:sp>
      <p:sp>
        <p:nvSpPr>
          <p:cNvPr id="26" name="object 26"/>
          <p:cNvSpPr/>
          <p:nvPr/>
        </p:nvSpPr>
        <p:spPr>
          <a:xfrm>
            <a:off x="8075294" y="193039"/>
            <a:ext cx="93345" cy="284480"/>
          </a:xfrm>
          <a:custGeom>
            <a:avLst/>
            <a:gdLst/>
            <a:ahLst/>
            <a:cxnLst/>
            <a:rect l="l" t="t" r="r" b="b"/>
            <a:pathLst>
              <a:path w="93345" h="284480">
                <a:moveTo>
                  <a:pt x="4063" y="0"/>
                </a:moveTo>
                <a:lnTo>
                  <a:pt x="0" y="11556"/>
                </a:lnTo>
                <a:lnTo>
                  <a:pt x="16255" y="18668"/>
                </a:lnTo>
                <a:lnTo>
                  <a:pt x="30099" y="28575"/>
                </a:lnTo>
                <a:lnTo>
                  <a:pt x="58420" y="74421"/>
                </a:lnTo>
                <a:lnTo>
                  <a:pt x="66675" y="116458"/>
                </a:lnTo>
                <a:lnTo>
                  <a:pt x="67690" y="140715"/>
                </a:lnTo>
                <a:lnTo>
                  <a:pt x="66675" y="165734"/>
                </a:lnTo>
                <a:lnTo>
                  <a:pt x="58420" y="209041"/>
                </a:lnTo>
                <a:lnTo>
                  <a:pt x="30225" y="255523"/>
                </a:lnTo>
                <a:lnTo>
                  <a:pt x="507" y="272668"/>
                </a:lnTo>
                <a:lnTo>
                  <a:pt x="4063" y="284225"/>
                </a:lnTo>
                <a:lnTo>
                  <a:pt x="42163" y="266064"/>
                </a:lnTo>
                <a:lnTo>
                  <a:pt x="70230" y="234568"/>
                </a:lnTo>
                <a:lnTo>
                  <a:pt x="87375" y="192404"/>
                </a:lnTo>
                <a:lnTo>
                  <a:pt x="93218" y="142239"/>
                </a:lnTo>
                <a:lnTo>
                  <a:pt x="91694" y="116077"/>
                </a:lnTo>
                <a:lnTo>
                  <a:pt x="80263" y="69976"/>
                </a:lnTo>
                <a:lnTo>
                  <a:pt x="57403" y="32384"/>
                </a:lnTo>
                <a:lnTo>
                  <a:pt x="24256" y="7492"/>
                </a:lnTo>
                <a:lnTo>
                  <a:pt x="4063" y="0"/>
                </a:lnTo>
                <a:close/>
              </a:path>
            </a:pathLst>
          </a:custGeom>
          <a:solidFill>
            <a:srgbClr val="000000"/>
          </a:solidFill>
        </p:spPr>
        <p:txBody>
          <a:bodyPr wrap="square" lIns="0" tIns="0" rIns="0" bIns="0" rtlCol="0"/>
          <a:lstStyle/>
          <a:p>
            <a:endParaRPr/>
          </a:p>
        </p:txBody>
      </p:sp>
      <p:sp>
        <p:nvSpPr>
          <p:cNvPr id="27" name="object 27"/>
          <p:cNvSpPr/>
          <p:nvPr/>
        </p:nvSpPr>
        <p:spPr>
          <a:xfrm>
            <a:off x="7538719" y="193039"/>
            <a:ext cx="93345" cy="284480"/>
          </a:xfrm>
          <a:custGeom>
            <a:avLst/>
            <a:gdLst/>
            <a:ahLst/>
            <a:cxnLst/>
            <a:rect l="l" t="t" r="r" b="b"/>
            <a:pathLst>
              <a:path w="93345" h="284480">
                <a:moveTo>
                  <a:pt x="89153" y="0"/>
                </a:moveTo>
                <a:lnTo>
                  <a:pt x="51053" y="18160"/>
                </a:lnTo>
                <a:lnTo>
                  <a:pt x="23113" y="49783"/>
                </a:lnTo>
                <a:lnTo>
                  <a:pt x="5714" y="92075"/>
                </a:lnTo>
                <a:lnTo>
                  <a:pt x="0" y="142239"/>
                </a:lnTo>
                <a:lnTo>
                  <a:pt x="1397" y="168274"/>
                </a:lnTo>
                <a:lnTo>
                  <a:pt x="12953" y="214502"/>
                </a:lnTo>
                <a:lnTo>
                  <a:pt x="35686" y="251967"/>
                </a:lnTo>
                <a:lnTo>
                  <a:pt x="68833" y="276859"/>
                </a:lnTo>
                <a:lnTo>
                  <a:pt x="89153" y="284225"/>
                </a:lnTo>
                <a:lnTo>
                  <a:pt x="92709" y="272668"/>
                </a:lnTo>
                <a:lnTo>
                  <a:pt x="76707" y="265556"/>
                </a:lnTo>
                <a:lnTo>
                  <a:pt x="62991" y="255523"/>
                </a:lnTo>
                <a:lnTo>
                  <a:pt x="34798" y="209041"/>
                </a:lnTo>
                <a:lnTo>
                  <a:pt x="26543" y="165734"/>
                </a:lnTo>
                <a:lnTo>
                  <a:pt x="25526" y="140715"/>
                </a:lnTo>
                <a:lnTo>
                  <a:pt x="26543" y="116458"/>
                </a:lnTo>
                <a:lnTo>
                  <a:pt x="34798" y="74421"/>
                </a:lnTo>
                <a:lnTo>
                  <a:pt x="63119" y="28575"/>
                </a:lnTo>
                <a:lnTo>
                  <a:pt x="93090" y="11556"/>
                </a:lnTo>
                <a:lnTo>
                  <a:pt x="89153" y="0"/>
                </a:lnTo>
                <a:close/>
              </a:path>
            </a:pathLst>
          </a:custGeom>
          <a:solidFill>
            <a:srgbClr val="000000"/>
          </a:solidFill>
        </p:spPr>
        <p:txBody>
          <a:bodyPr wrap="square" lIns="0" tIns="0" rIns="0" bIns="0" rtlCol="0"/>
          <a:lstStyle/>
          <a:p>
            <a:endParaRPr/>
          </a:p>
        </p:txBody>
      </p:sp>
      <p:sp>
        <p:nvSpPr>
          <p:cNvPr id="28" name="object 28"/>
          <p:cNvSpPr txBox="1"/>
          <p:nvPr/>
        </p:nvSpPr>
        <p:spPr>
          <a:xfrm>
            <a:off x="6535166" y="83248"/>
            <a:ext cx="1555750" cy="391795"/>
          </a:xfrm>
          <a:prstGeom prst="rect">
            <a:avLst/>
          </a:prstGeom>
        </p:spPr>
        <p:txBody>
          <a:bodyPr vert="horz" wrap="square" lIns="0" tIns="12700" rIns="0" bIns="0" rtlCol="0">
            <a:spAutoFit/>
          </a:bodyPr>
          <a:lstStyle/>
          <a:p>
            <a:pPr marL="12700">
              <a:lnSpc>
                <a:spcPct val="100000"/>
              </a:lnSpc>
              <a:spcBef>
                <a:spcPts val="100"/>
              </a:spcBef>
              <a:tabLst>
                <a:tab pos="1109980" algn="l"/>
              </a:tabLst>
            </a:pPr>
            <a:r>
              <a:rPr sz="2400" spc="-10" dirty="0">
                <a:latin typeface="Calibri"/>
                <a:cs typeface="Calibri"/>
              </a:rPr>
              <a:t>Recall</a:t>
            </a:r>
            <a:r>
              <a:rPr sz="2400" spc="-105" dirty="0">
                <a:latin typeface="Calibri"/>
                <a:cs typeface="Calibri"/>
              </a:rPr>
              <a:t> </a:t>
            </a:r>
            <a:r>
              <a:rPr sz="2400" spc="-50" dirty="0">
                <a:latin typeface="Cambria Math"/>
                <a:cs typeface="Cambria Math"/>
              </a:rPr>
              <a:t>𝑝</a:t>
            </a:r>
            <a:r>
              <a:rPr sz="2400" dirty="0">
                <a:latin typeface="Cambria Math"/>
                <a:cs typeface="Cambria Math"/>
              </a:rPr>
              <a:t>	𝑥,</a:t>
            </a:r>
            <a:r>
              <a:rPr sz="2400" spc="-75"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29" name="object 29"/>
          <p:cNvSpPr/>
          <p:nvPr/>
        </p:nvSpPr>
        <p:spPr>
          <a:xfrm>
            <a:off x="9171940" y="195757"/>
            <a:ext cx="22860" cy="279400"/>
          </a:xfrm>
          <a:custGeom>
            <a:avLst/>
            <a:gdLst/>
            <a:ahLst/>
            <a:cxnLst/>
            <a:rect l="l" t="t" r="r" b="b"/>
            <a:pathLst>
              <a:path w="22859" h="279400">
                <a:moveTo>
                  <a:pt x="22859" y="0"/>
                </a:moveTo>
                <a:lnTo>
                  <a:pt x="0" y="0"/>
                </a:lnTo>
                <a:lnTo>
                  <a:pt x="0" y="278841"/>
                </a:lnTo>
                <a:lnTo>
                  <a:pt x="22859" y="278841"/>
                </a:lnTo>
                <a:lnTo>
                  <a:pt x="22859" y="0"/>
                </a:lnTo>
                <a:close/>
              </a:path>
            </a:pathLst>
          </a:custGeom>
          <a:solidFill>
            <a:srgbClr val="000000"/>
          </a:solidFill>
        </p:spPr>
        <p:txBody>
          <a:bodyPr wrap="square" lIns="0" tIns="0" rIns="0" bIns="0" rtlCol="0"/>
          <a:lstStyle/>
          <a:p>
            <a:endParaRPr/>
          </a:p>
        </p:txBody>
      </p:sp>
      <p:sp>
        <p:nvSpPr>
          <p:cNvPr id="30" name="object 30"/>
          <p:cNvSpPr/>
          <p:nvPr/>
        </p:nvSpPr>
        <p:spPr>
          <a:xfrm>
            <a:off x="9456039" y="193039"/>
            <a:ext cx="93980" cy="284480"/>
          </a:xfrm>
          <a:custGeom>
            <a:avLst/>
            <a:gdLst/>
            <a:ahLst/>
            <a:cxnLst/>
            <a:rect l="l" t="t" r="r" b="b"/>
            <a:pathLst>
              <a:path w="93979" h="284480">
                <a:moveTo>
                  <a:pt x="4063" y="0"/>
                </a:moveTo>
                <a:lnTo>
                  <a:pt x="0" y="11556"/>
                </a:lnTo>
                <a:lnTo>
                  <a:pt x="16255" y="18668"/>
                </a:lnTo>
                <a:lnTo>
                  <a:pt x="30352" y="28575"/>
                </a:lnTo>
                <a:lnTo>
                  <a:pt x="58800" y="74421"/>
                </a:lnTo>
                <a:lnTo>
                  <a:pt x="67055" y="116458"/>
                </a:lnTo>
                <a:lnTo>
                  <a:pt x="68199" y="140715"/>
                </a:lnTo>
                <a:lnTo>
                  <a:pt x="67055" y="165734"/>
                </a:lnTo>
                <a:lnTo>
                  <a:pt x="58800" y="209041"/>
                </a:lnTo>
                <a:lnTo>
                  <a:pt x="30352" y="255523"/>
                </a:lnTo>
                <a:lnTo>
                  <a:pt x="380" y="272668"/>
                </a:lnTo>
                <a:lnTo>
                  <a:pt x="4063" y="284225"/>
                </a:lnTo>
                <a:lnTo>
                  <a:pt x="42417" y="266064"/>
                </a:lnTo>
                <a:lnTo>
                  <a:pt x="70611" y="234568"/>
                </a:lnTo>
                <a:lnTo>
                  <a:pt x="88010" y="192404"/>
                </a:lnTo>
                <a:lnTo>
                  <a:pt x="93852" y="142239"/>
                </a:lnTo>
                <a:lnTo>
                  <a:pt x="92328" y="116077"/>
                </a:lnTo>
                <a:lnTo>
                  <a:pt x="80771" y="69976"/>
                </a:lnTo>
                <a:lnTo>
                  <a:pt x="57657" y="32384"/>
                </a:lnTo>
                <a:lnTo>
                  <a:pt x="24383" y="7492"/>
                </a:lnTo>
                <a:lnTo>
                  <a:pt x="4063" y="0"/>
                </a:lnTo>
                <a:close/>
              </a:path>
            </a:pathLst>
          </a:custGeom>
          <a:solidFill>
            <a:srgbClr val="000000"/>
          </a:solidFill>
        </p:spPr>
        <p:txBody>
          <a:bodyPr wrap="square" lIns="0" tIns="0" rIns="0" bIns="0" rtlCol="0"/>
          <a:lstStyle/>
          <a:p>
            <a:endParaRPr/>
          </a:p>
        </p:txBody>
      </p:sp>
      <p:sp>
        <p:nvSpPr>
          <p:cNvPr id="31" name="object 31"/>
          <p:cNvSpPr/>
          <p:nvPr/>
        </p:nvSpPr>
        <p:spPr>
          <a:xfrm>
            <a:off x="8798559" y="193039"/>
            <a:ext cx="93980" cy="284480"/>
          </a:xfrm>
          <a:custGeom>
            <a:avLst/>
            <a:gdLst/>
            <a:ahLst/>
            <a:cxnLst/>
            <a:rect l="l" t="t" r="r" b="b"/>
            <a:pathLst>
              <a:path w="93979" h="284480">
                <a:moveTo>
                  <a:pt x="89789" y="0"/>
                </a:moveTo>
                <a:lnTo>
                  <a:pt x="51435" y="18160"/>
                </a:lnTo>
                <a:lnTo>
                  <a:pt x="23241" y="49783"/>
                </a:lnTo>
                <a:lnTo>
                  <a:pt x="5842" y="92075"/>
                </a:lnTo>
                <a:lnTo>
                  <a:pt x="0" y="142239"/>
                </a:lnTo>
                <a:lnTo>
                  <a:pt x="1397" y="168274"/>
                </a:lnTo>
                <a:lnTo>
                  <a:pt x="13081" y="214502"/>
                </a:lnTo>
                <a:lnTo>
                  <a:pt x="36068" y="251967"/>
                </a:lnTo>
                <a:lnTo>
                  <a:pt x="69342" y="276859"/>
                </a:lnTo>
                <a:lnTo>
                  <a:pt x="89789" y="284225"/>
                </a:lnTo>
                <a:lnTo>
                  <a:pt x="93345" y="272668"/>
                </a:lnTo>
                <a:lnTo>
                  <a:pt x="77343" y="265556"/>
                </a:lnTo>
                <a:lnTo>
                  <a:pt x="63500" y="255523"/>
                </a:lnTo>
                <a:lnTo>
                  <a:pt x="35051" y="209041"/>
                </a:lnTo>
                <a:lnTo>
                  <a:pt x="26670" y="165734"/>
                </a:lnTo>
                <a:lnTo>
                  <a:pt x="25654" y="140715"/>
                </a:lnTo>
                <a:lnTo>
                  <a:pt x="26670" y="116458"/>
                </a:lnTo>
                <a:lnTo>
                  <a:pt x="35051" y="74421"/>
                </a:lnTo>
                <a:lnTo>
                  <a:pt x="63626" y="28575"/>
                </a:lnTo>
                <a:lnTo>
                  <a:pt x="93853" y="11556"/>
                </a:lnTo>
                <a:lnTo>
                  <a:pt x="89789" y="0"/>
                </a:lnTo>
                <a:close/>
              </a:path>
            </a:pathLst>
          </a:custGeom>
          <a:solidFill>
            <a:srgbClr val="000000"/>
          </a:solidFill>
        </p:spPr>
        <p:txBody>
          <a:bodyPr wrap="square" lIns="0" tIns="0" rIns="0" bIns="0" rtlCol="0"/>
          <a:lstStyle/>
          <a:p>
            <a:endParaRPr/>
          </a:p>
        </p:txBody>
      </p:sp>
      <p:sp>
        <p:nvSpPr>
          <p:cNvPr id="32" name="object 32"/>
          <p:cNvSpPr txBox="1"/>
          <p:nvPr/>
        </p:nvSpPr>
        <p:spPr>
          <a:xfrm>
            <a:off x="8276590" y="93281"/>
            <a:ext cx="79819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33" name="object 33"/>
          <p:cNvSpPr/>
          <p:nvPr/>
        </p:nvSpPr>
        <p:spPr>
          <a:xfrm>
            <a:off x="10034396" y="193039"/>
            <a:ext cx="95250" cy="284480"/>
          </a:xfrm>
          <a:custGeom>
            <a:avLst/>
            <a:gdLst/>
            <a:ahLst/>
            <a:cxnLst/>
            <a:rect l="l" t="t" r="r" b="b"/>
            <a:pathLst>
              <a:path w="95250" h="284480">
                <a:moveTo>
                  <a:pt x="4063" y="0"/>
                </a:moveTo>
                <a:lnTo>
                  <a:pt x="0" y="11556"/>
                </a:lnTo>
                <a:lnTo>
                  <a:pt x="16509" y="18668"/>
                </a:lnTo>
                <a:lnTo>
                  <a:pt x="30733" y="28575"/>
                </a:lnTo>
                <a:lnTo>
                  <a:pt x="59562" y="74421"/>
                </a:lnTo>
                <a:lnTo>
                  <a:pt x="67945" y="116458"/>
                </a:lnTo>
                <a:lnTo>
                  <a:pt x="68960" y="140715"/>
                </a:lnTo>
                <a:lnTo>
                  <a:pt x="67945" y="165734"/>
                </a:lnTo>
                <a:lnTo>
                  <a:pt x="59435" y="209041"/>
                </a:lnTo>
                <a:lnTo>
                  <a:pt x="30733" y="255523"/>
                </a:lnTo>
                <a:lnTo>
                  <a:pt x="507" y="272668"/>
                </a:lnTo>
                <a:lnTo>
                  <a:pt x="4063" y="284225"/>
                </a:lnTo>
                <a:lnTo>
                  <a:pt x="42925" y="266064"/>
                </a:lnTo>
                <a:lnTo>
                  <a:pt x="71500" y="234568"/>
                </a:lnTo>
                <a:lnTo>
                  <a:pt x="89153" y="192404"/>
                </a:lnTo>
                <a:lnTo>
                  <a:pt x="94996" y="142239"/>
                </a:lnTo>
                <a:lnTo>
                  <a:pt x="93472" y="116077"/>
                </a:lnTo>
                <a:lnTo>
                  <a:pt x="81787" y="69976"/>
                </a:lnTo>
                <a:lnTo>
                  <a:pt x="58420" y="32384"/>
                </a:lnTo>
                <a:lnTo>
                  <a:pt x="24764" y="7492"/>
                </a:lnTo>
                <a:lnTo>
                  <a:pt x="4063" y="0"/>
                </a:lnTo>
                <a:close/>
              </a:path>
            </a:pathLst>
          </a:custGeom>
          <a:solidFill>
            <a:srgbClr val="000000"/>
          </a:solidFill>
        </p:spPr>
        <p:txBody>
          <a:bodyPr wrap="square" lIns="0" tIns="0" rIns="0" bIns="0" rtlCol="0"/>
          <a:lstStyle/>
          <a:p>
            <a:endParaRPr/>
          </a:p>
        </p:txBody>
      </p:sp>
      <p:sp>
        <p:nvSpPr>
          <p:cNvPr id="34" name="object 34"/>
          <p:cNvSpPr/>
          <p:nvPr/>
        </p:nvSpPr>
        <p:spPr>
          <a:xfrm>
            <a:off x="9773919" y="193039"/>
            <a:ext cx="95250" cy="284480"/>
          </a:xfrm>
          <a:custGeom>
            <a:avLst/>
            <a:gdLst/>
            <a:ahLst/>
            <a:cxnLst/>
            <a:rect l="l" t="t" r="r" b="b"/>
            <a:pathLst>
              <a:path w="95250" h="284480">
                <a:moveTo>
                  <a:pt x="90804" y="0"/>
                </a:moveTo>
                <a:lnTo>
                  <a:pt x="52070" y="18160"/>
                </a:lnTo>
                <a:lnTo>
                  <a:pt x="23495" y="49783"/>
                </a:lnTo>
                <a:lnTo>
                  <a:pt x="5841" y="92075"/>
                </a:lnTo>
                <a:lnTo>
                  <a:pt x="0" y="142239"/>
                </a:lnTo>
                <a:lnTo>
                  <a:pt x="1524" y="168274"/>
                </a:lnTo>
                <a:lnTo>
                  <a:pt x="13207" y="214502"/>
                </a:lnTo>
                <a:lnTo>
                  <a:pt x="36449" y="251967"/>
                </a:lnTo>
                <a:lnTo>
                  <a:pt x="70103" y="276859"/>
                </a:lnTo>
                <a:lnTo>
                  <a:pt x="90804" y="284225"/>
                </a:lnTo>
                <a:lnTo>
                  <a:pt x="94487" y="272668"/>
                </a:lnTo>
                <a:lnTo>
                  <a:pt x="78231" y="265556"/>
                </a:lnTo>
                <a:lnTo>
                  <a:pt x="64261" y="255523"/>
                </a:lnTo>
                <a:lnTo>
                  <a:pt x="35432" y="209041"/>
                </a:lnTo>
                <a:lnTo>
                  <a:pt x="27050" y="165734"/>
                </a:lnTo>
                <a:lnTo>
                  <a:pt x="26034" y="140715"/>
                </a:lnTo>
                <a:lnTo>
                  <a:pt x="27050" y="116458"/>
                </a:lnTo>
                <a:lnTo>
                  <a:pt x="35432" y="74421"/>
                </a:lnTo>
                <a:lnTo>
                  <a:pt x="64388" y="28575"/>
                </a:lnTo>
                <a:lnTo>
                  <a:pt x="94869" y="11556"/>
                </a:lnTo>
                <a:lnTo>
                  <a:pt x="90804" y="0"/>
                </a:lnTo>
                <a:close/>
              </a:path>
            </a:pathLst>
          </a:custGeom>
          <a:solidFill>
            <a:srgbClr val="000000"/>
          </a:solidFill>
        </p:spPr>
        <p:txBody>
          <a:bodyPr wrap="square" lIns="0" tIns="0" rIns="0" bIns="0" rtlCol="0"/>
          <a:lstStyle/>
          <a:p>
            <a:endParaRPr/>
          </a:p>
        </p:txBody>
      </p:sp>
      <p:sp>
        <p:nvSpPr>
          <p:cNvPr id="35" name="object 35"/>
          <p:cNvSpPr txBox="1"/>
          <p:nvPr/>
        </p:nvSpPr>
        <p:spPr>
          <a:xfrm>
            <a:off x="9290050" y="93281"/>
            <a:ext cx="753110" cy="391795"/>
          </a:xfrm>
          <a:prstGeom prst="rect">
            <a:avLst/>
          </a:prstGeom>
        </p:spPr>
        <p:txBody>
          <a:bodyPr vert="horz" wrap="square" lIns="0" tIns="12700" rIns="0" bIns="0" rtlCol="0">
            <a:spAutoFit/>
          </a:bodyPr>
          <a:lstStyle/>
          <a:p>
            <a:pPr marL="12700">
              <a:lnSpc>
                <a:spcPct val="100000"/>
              </a:lnSpc>
              <a:spcBef>
                <a:spcPts val="100"/>
              </a:spcBef>
              <a:tabLst>
                <a:tab pos="297180" algn="l"/>
              </a:tabLst>
            </a:pPr>
            <a:r>
              <a:rPr sz="2400" spc="-50" dirty="0">
                <a:latin typeface="Cambria Math"/>
                <a:cs typeface="Cambria Math"/>
              </a:rPr>
              <a:t>𝑧</a:t>
            </a:r>
            <a:r>
              <a:rPr sz="2400" dirty="0">
                <a:latin typeface="Cambria Math"/>
                <a:cs typeface="Cambria Math"/>
              </a:rPr>
              <a:t>	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36" name="object 36"/>
          <p:cNvSpPr/>
          <p:nvPr/>
        </p:nvSpPr>
        <p:spPr>
          <a:xfrm>
            <a:off x="11109197" y="195757"/>
            <a:ext cx="23495" cy="279400"/>
          </a:xfrm>
          <a:custGeom>
            <a:avLst/>
            <a:gdLst/>
            <a:ahLst/>
            <a:cxnLst/>
            <a:rect l="l" t="t" r="r" b="b"/>
            <a:pathLst>
              <a:path w="23495" h="279400">
                <a:moveTo>
                  <a:pt x="23171" y="0"/>
                </a:moveTo>
                <a:lnTo>
                  <a:pt x="0" y="0"/>
                </a:lnTo>
                <a:lnTo>
                  <a:pt x="0" y="278841"/>
                </a:lnTo>
                <a:lnTo>
                  <a:pt x="23171" y="278841"/>
                </a:lnTo>
                <a:lnTo>
                  <a:pt x="23171" y="0"/>
                </a:lnTo>
                <a:close/>
              </a:path>
            </a:pathLst>
          </a:custGeom>
          <a:solidFill>
            <a:srgbClr val="000000"/>
          </a:solidFill>
        </p:spPr>
        <p:txBody>
          <a:bodyPr wrap="square" lIns="0" tIns="0" rIns="0" bIns="0" rtlCol="0"/>
          <a:lstStyle/>
          <a:p>
            <a:endParaRPr/>
          </a:p>
        </p:txBody>
      </p:sp>
      <p:sp>
        <p:nvSpPr>
          <p:cNvPr id="37" name="object 37"/>
          <p:cNvSpPr/>
          <p:nvPr/>
        </p:nvSpPr>
        <p:spPr>
          <a:xfrm>
            <a:off x="11415648" y="193039"/>
            <a:ext cx="95250" cy="284480"/>
          </a:xfrm>
          <a:custGeom>
            <a:avLst/>
            <a:gdLst/>
            <a:ahLst/>
            <a:cxnLst/>
            <a:rect l="l" t="t" r="r" b="b"/>
            <a:pathLst>
              <a:path w="95250" h="284480">
                <a:moveTo>
                  <a:pt x="4064" y="0"/>
                </a:moveTo>
                <a:lnTo>
                  <a:pt x="0" y="11556"/>
                </a:lnTo>
                <a:lnTo>
                  <a:pt x="16509" y="18668"/>
                </a:lnTo>
                <a:lnTo>
                  <a:pt x="30733" y="28575"/>
                </a:lnTo>
                <a:lnTo>
                  <a:pt x="59562" y="74421"/>
                </a:lnTo>
                <a:lnTo>
                  <a:pt x="67945" y="116458"/>
                </a:lnTo>
                <a:lnTo>
                  <a:pt x="69087" y="140715"/>
                </a:lnTo>
                <a:lnTo>
                  <a:pt x="67945" y="165734"/>
                </a:lnTo>
                <a:lnTo>
                  <a:pt x="59562" y="209041"/>
                </a:lnTo>
                <a:lnTo>
                  <a:pt x="30733" y="255523"/>
                </a:lnTo>
                <a:lnTo>
                  <a:pt x="380" y="272668"/>
                </a:lnTo>
                <a:lnTo>
                  <a:pt x="4064" y="284225"/>
                </a:lnTo>
                <a:lnTo>
                  <a:pt x="42925" y="266064"/>
                </a:lnTo>
                <a:lnTo>
                  <a:pt x="71627" y="234568"/>
                </a:lnTo>
                <a:lnTo>
                  <a:pt x="89153" y="192404"/>
                </a:lnTo>
                <a:lnTo>
                  <a:pt x="95123" y="142239"/>
                </a:lnTo>
                <a:lnTo>
                  <a:pt x="93599" y="116077"/>
                </a:lnTo>
                <a:lnTo>
                  <a:pt x="81787" y="69976"/>
                </a:lnTo>
                <a:lnTo>
                  <a:pt x="58547" y="32384"/>
                </a:lnTo>
                <a:lnTo>
                  <a:pt x="24765" y="7492"/>
                </a:lnTo>
                <a:lnTo>
                  <a:pt x="4064" y="0"/>
                </a:lnTo>
                <a:close/>
              </a:path>
            </a:pathLst>
          </a:custGeom>
          <a:solidFill>
            <a:srgbClr val="000000"/>
          </a:solidFill>
        </p:spPr>
        <p:txBody>
          <a:bodyPr wrap="square" lIns="0" tIns="0" rIns="0" bIns="0" rtlCol="0"/>
          <a:lstStyle/>
          <a:p>
            <a:endParaRPr/>
          </a:p>
        </p:txBody>
      </p:sp>
      <p:sp>
        <p:nvSpPr>
          <p:cNvPr id="38" name="object 38"/>
          <p:cNvSpPr/>
          <p:nvPr/>
        </p:nvSpPr>
        <p:spPr>
          <a:xfrm>
            <a:off x="10749280" y="193039"/>
            <a:ext cx="95250" cy="284480"/>
          </a:xfrm>
          <a:custGeom>
            <a:avLst/>
            <a:gdLst/>
            <a:ahLst/>
            <a:cxnLst/>
            <a:rect l="l" t="t" r="r" b="b"/>
            <a:pathLst>
              <a:path w="95250" h="284480">
                <a:moveTo>
                  <a:pt x="91059" y="0"/>
                </a:moveTo>
                <a:lnTo>
                  <a:pt x="52197" y="18160"/>
                </a:lnTo>
                <a:lnTo>
                  <a:pt x="23495" y="49783"/>
                </a:lnTo>
                <a:lnTo>
                  <a:pt x="5842" y="92075"/>
                </a:lnTo>
                <a:lnTo>
                  <a:pt x="0" y="142239"/>
                </a:lnTo>
                <a:lnTo>
                  <a:pt x="1524" y="168274"/>
                </a:lnTo>
                <a:lnTo>
                  <a:pt x="13208" y="214502"/>
                </a:lnTo>
                <a:lnTo>
                  <a:pt x="36449" y="251967"/>
                </a:lnTo>
                <a:lnTo>
                  <a:pt x="70230" y="276859"/>
                </a:lnTo>
                <a:lnTo>
                  <a:pt x="91059" y="284225"/>
                </a:lnTo>
                <a:lnTo>
                  <a:pt x="94615" y="272668"/>
                </a:lnTo>
                <a:lnTo>
                  <a:pt x="78359" y="265556"/>
                </a:lnTo>
                <a:lnTo>
                  <a:pt x="64389" y="255523"/>
                </a:lnTo>
                <a:lnTo>
                  <a:pt x="35560" y="209041"/>
                </a:lnTo>
                <a:lnTo>
                  <a:pt x="27050" y="165734"/>
                </a:lnTo>
                <a:lnTo>
                  <a:pt x="26035" y="140715"/>
                </a:lnTo>
                <a:lnTo>
                  <a:pt x="27050" y="116458"/>
                </a:lnTo>
                <a:lnTo>
                  <a:pt x="35560" y="74421"/>
                </a:lnTo>
                <a:lnTo>
                  <a:pt x="64389" y="28575"/>
                </a:lnTo>
                <a:lnTo>
                  <a:pt x="95123" y="11556"/>
                </a:lnTo>
                <a:lnTo>
                  <a:pt x="91059" y="0"/>
                </a:lnTo>
                <a:close/>
              </a:path>
            </a:pathLst>
          </a:custGeom>
          <a:solidFill>
            <a:srgbClr val="000000"/>
          </a:solidFill>
        </p:spPr>
        <p:txBody>
          <a:bodyPr wrap="square" lIns="0" tIns="0" rIns="0" bIns="0" rtlCol="0"/>
          <a:lstStyle/>
          <a:p>
            <a:endParaRPr/>
          </a:p>
        </p:txBody>
      </p:sp>
      <p:sp>
        <p:nvSpPr>
          <p:cNvPr id="39" name="object 39"/>
          <p:cNvSpPr txBox="1"/>
          <p:nvPr/>
        </p:nvSpPr>
        <p:spPr>
          <a:xfrm>
            <a:off x="10234294" y="93281"/>
            <a:ext cx="78359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40" name="object 40"/>
          <p:cNvSpPr/>
          <p:nvPr/>
        </p:nvSpPr>
        <p:spPr>
          <a:xfrm>
            <a:off x="12007468" y="193039"/>
            <a:ext cx="93345" cy="284480"/>
          </a:xfrm>
          <a:custGeom>
            <a:avLst/>
            <a:gdLst/>
            <a:ahLst/>
            <a:cxnLst/>
            <a:rect l="l" t="t" r="r" b="b"/>
            <a:pathLst>
              <a:path w="93345" h="284480">
                <a:moveTo>
                  <a:pt x="3936" y="0"/>
                </a:moveTo>
                <a:lnTo>
                  <a:pt x="0" y="11556"/>
                </a:lnTo>
                <a:lnTo>
                  <a:pt x="16128" y="18668"/>
                </a:lnTo>
                <a:lnTo>
                  <a:pt x="29972" y="28575"/>
                </a:lnTo>
                <a:lnTo>
                  <a:pt x="58165" y="74421"/>
                </a:lnTo>
                <a:lnTo>
                  <a:pt x="66421" y="116458"/>
                </a:lnTo>
                <a:lnTo>
                  <a:pt x="67436" y="140715"/>
                </a:lnTo>
                <a:lnTo>
                  <a:pt x="66421" y="165734"/>
                </a:lnTo>
                <a:lnTo>
                  <a:pt x="58165" y="209041"/>
                </a:lnTo>
                <a:lnTo>
                  <a:pt x="29972" y="255523"/>
                </a:lnTo>
                <a:lnTo>
                  <a:pt x="507" y="272668"/>
                </a:lnTo>
                <a:lnTo>
                  <a:pt x="3936" y="284225"/>
                </a:lnTo>
                <a:lnTo>
                  <a:pt x="42036" y="266064"/>
                </a:lnTo>
                <a:lnTo>
                  <a:pt x="69850" y="234568"/>
                </a:lnTo>
                <a:lnTo>
                  <a:pt x="87122" y="192404"/>
                </a:lnTo>
                <a:lnTo>
                  <a:pt x="92836" y="142239"/>
                </a:lnTo>
                <a:lnTo>
                  <a:pt x="91312" y="116077"/>
                </a:lnTo>
                <a:lnTo>
                  <a:pt x="79882" y="69976"/>
                </a:lnTo>
                <a:lnTo>
                  <a:pt x="57150" y="32384"/>
                </a:lnTo>
                <a:lnTo>
                  <a:pt x="24129" y="7492"/>
                </a:lnTo>
                <a:lnTo>
                  <a:pt x="3936" y="0"/>
                </a:lnTo>
                <a:close/>
              </a:path>
            </a:pathLst>
          </a:custGeom>
          <a:solidFill>
            <a:srgbClr val="000000"/>
          </a:solidFill>
        </p:spPr>
        <p:txBody>
          <a:bodyPr wrap="square" lIns="0" tIns="0" rIns="0" bIns="0" rtlCol="0"/>
          <a:lstStyle/>
          <a:p>
            <a:endParaRPr/>
          </a:p>
        </p:txBody>
      </p:sp>
      <p:sp>
        <p:nvSpPr>
          <p:cNvPr id="41" name="object 41"/>
          <p:cNvSpPr/>
          <p:nvPr/>
        </p:nvSpPr>
        <p:spPr>
          <a:xfrm>
            <a:off x="11734800" y="193039"/>
            <a:ext cx="92710" cy="284480"/>
          </a:xfrm>
          <a:custGeom>
            <a:avLst/>
            <a:gdLst/>
            <a:ahLst/>
            <a:cxnLst/>
            <a:rect l="l" t="t" r="r" b="b"/>
            <a:pathLst>
              <a:path w="92709" h="284480">
                <a:moveTo>
                  <a:pt x="88773" y="0"/>
                </a:moveTo>
                <a:lnTo>
                  <a:pt x="50926" y="18160"/>
                </a:lnTo>
                <a:lnTo>
                  <a:pt x="22986" y="49783"/>
                </a:lnTo>
                <a:lnTo>
                  <a:pt x="5715" y="92075"/>
                </a:lnTo>
                <a:lnTo>
                  <a:pt x="0" y="142239"/>
                </a:lnTo>
                <a:lnTo>
                  <a:pt x="1397" y="168274"/>
                </a:lnTo>
                <a:lnTo>
                  <a:pt x="12826" y="214502"/>
                </a:lnTo>
                <a:lnTo>
                  <a:pt x="35559" y="251967"/>
                </a:lnTo>
                <a:lnTo>
                  <a:pt x="68579" y="276859"/>
                </a:lnTo>
                <a:lnTo>
                  <a:pt x="88773" y="284225"/>
                </a:lnTo>
                <a:lnTo>
                  <a:pt x="92328" y="272668"/>
                </a:lnTo>
                <a:lnTo>
                  <a:pt x="76453" y="265556"/>
                </a:lnTo>
                <a:lnTo>
                  <a:pt x="62738" y="255523"/>
                </a:lnTo>
                <a:lnTo>
                  <a:pt x="34671" y="209041"/>
                </a:lnTo>
                <a:lnTo>
                  <a:pt x="26416" y="165734"/>
                </a:lnTo>
                <a:lnTo>
                  <a:pt x="25400" y="140715"/>
                </a:lnTo>
                <a:lnTo>
                  <a:pt x="26416" y="116458"/>
                </a:lnTo>
                <a:lnTo>
                  <a:pt x="34671" y="74421"/>
                </a:lnTo>
                <a:lnTo>
                  <a:pt x="62865" y="28575"/>
                </a:lnTo>
                <a:lnTo>
                  <a:pt x="92709" y="11556"/>
                </a:lnTo>
                <a:lnTo>
                  <a:pt x="88773" y="0"/>
                </a:lnTo>
                <a:close/>
              </a:path>
            </a:pathLst>
          </a:custGeom>
          <a:solidFill>
            <a:srgbClr val="000000"/>
          </a:solidFill>
        </p:spPr>
        <p:txBody>
          <a:bodyPr wrap="square" lIns="0" tIns="0" rIns="0" bIns="0" rtlCol="0"/>
          <a:lstStyle/>
          <a:p>
            <a:endParaRPr/>
          </a:p>
        </p:txBody>
      </p:sp>
      <p:sp>
        <p:nvSpPr>
          <p:cNvPr id="42" name="object 42"/>
          <p:cNvSpPr txBox="1"/>
          <p:nvPr/>
        </p:nvSpPr>
        <p:spPr>
          <a:xfrm>
            <a:off x="11229593" y="93281"/>
            <a:ext cx="788035" cy="391795"/>
          </a:xfrm>
          <a:prstGeom prst="rect">
            <a:avLst/>
          </a:prstGeom>
        </p:spPr>
        <p:txBody>
          <a:bodyPr vert="horz" wrap="square" lIns="0" tIns="12700" rIns="0" bIns="0" rtlCol="0">
            <a:spAutoFit/>
          </a:bodyPr>
          <a:lstStyle/>
          <a:p>
            <a:pPr marL="12700">
              <a:lnSpc>
                <a:spcPct val="100000"/>
              </a:lnSpc>
              <a:spcBef>
                <a:spcPts val="100"/>
              </a:spcBef>
              <a:tabLst>
                <a:tab pos="317500" algn="l"/>
              </a:tabLst>
            </a:pPr>
            <a:r>
              <a:rPr sz="2400" spc="-50" dirty="0">
                <a:latin typeface="Cambria Math"/>
                <a:cs typeface="Cambria Math"/>
              </a:rPr>
              <a:t>𝑥</a:t>
            </a:r>
            <a:r>
              <a:rPr sz="2400" dirty="0">
                <a:latin typeface="Cambria Math"/>
                <a:cs typeface="Cambria Math"/>
              </a:rPr>
              <a:t>	𝑝</a:t>
            </a:r>
            <a:r>
              <a:rPr sz="2400" spc="445"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43" name="object 43"/>
          <p:cNvSpPr/>
          <p:nvPr/>
        </p:nvSpPr>
        <p:spPr>
          <a:xfrm>
            <a:off x="7552817" y="4897120"/>
            <a:ext cx="109855" cy="329565"/>
          </a:xfrm>
          <a:custGeom>
            <a:avLst/>
            <a:gdLst/>
            <a:ahLst/>
            <a:cxnLst/>
            <a:rect l="l" t="t" r="r" b="b"/>
            <a:pathLst>
              <a:path w="109854" h="329564">
                <a:moveTo>
                  <a:pt x="104901" y="0"/>
                </a:moveTo>
                <a:lnTo>
                  <a:pt x="60198" y="21081"/>
                </a:lnTo>
                <a:lnTo>
                  <a:pt x="27177" y="57784"/>
                </a:lnTo>
                <a:lnTo>
                  <a:pt x="6857" y="106679"/>
                </a:lnTo>
                <a:lnTo>
                  <a:pt x="0" y="164718"/>
                </a:lnTo>
                <a:lnTo>
                  <a:pt x="1777" y="195071"/>
                </a:lnTo>
                <a:lnTo>
                  <a:pt x="15239" y="248538"/>
                </a:lnTo>
                <a:lnTo>
                  <a:pt x="42036" y="291972"/>
                </a:lnTo>
                <a:lnTo>
                  <a:pt x="81025" y="320801"/>
                </a:lnTo>
                <a:lnTo>
                  <a:pt x="104901" y="329310"/>
                </a:lnTo>
                <a:lnTo>
                  <a:pt x="108965" y="315975"/>
                </a:lnTo>
                <a:lnTo>
                  <a:pt x="90297" y="307720"/>
                </a:lnTo>
                <a:lnTo>
                  <a:pt x="74167" y="296163"/>
                </a:lnTo>
                <a:lnTo>
                  <a:pt x="49529" y="263270"/>
                </a:lnTo>
                <a:lnTo>
                  <a:pt x="34925" y="218439"/>
                </a:lnTo>
                <a:lnTo>
                  <a:pt x="29972" y="163067"/>
                </a:lnTo>
                <a:lnTo>
                  <a:pt x="31241" y="134873"/>
                </a:lnTo>
                <a:lnTo>
                  <a:pt x="41021" y="86232"/>
                </a:lnTo>
                <a:lnTo>
                  <a:pt x="60578" y="47751"/>
                </a:lnTo>
                <a:lnTo>
                  <a:pt x="90550" y="21589"/>
                </a:lnTo>
                <a:lnTo>
                  <a:pt x="109600" y="13334"/>
                </a:lnTo>
                <a:lnTo>
                  <a:pt x="104901" y="0"/>
                </a:lnTo>
                <a:close/>
              </a:path>
            </a:pathLst>
          </a:custGeom>
          <a:solidFill>
            <a:srgbClr val="000000"/>
          </a:solidFill>
        </p:spPr>
        <p:txBody>
          <a:bodyPr wrap="square" lIns="0" tIns="0" rIns="0" bIns="0" rtlCol="0"/>
          <a:lstStyle/>
          <a:p>
            <a:endParaRPr/>
          </a:p>
        </p:txBody>
      </p:sp>
      <p:sp>
        <p:nvSpPr>
          <p:cNvPr id="44" name="object 44"/>
          <p:cNvSpPr/>
          <p:nvPr/>
        </p:nvSpPr>
        <p:spPr>
          <a:xfrm>
            <a:off x="7988554" y="4900244"/>
            <a:ext cx="26670" cy="323215"/>
          </a:xfrm>
          <a:custGeom>
            <a:avLst/>
            <a:gdLst/>
            <a:ahLst/>
            <a:cxnLst/>
            <a:rect l="l" t="t" r="r" b="b"/>
            <a:pathLst>
              <a:path w="26670" h="323214">
                <a:moveTo>
                  <a:pt x="26671" y="0"/>
                </a:moveTo>
                <a:lnTo>
                  <a:pt x="0" y="0"/>
                </a:lnTo>
                <a:lnTo>
                  <a:pt x="0" y="323138"/>
                </a:lnTo>
                <a:lnTo>
                  <a:pt x="26671" y="323138"/>
                </a:lnTo>
                <a:lnTo>
                  <a:pt x="26671" y="0"/>
                </a:lnTo>
                <a:close/>
              </a:path>
            </a:pathLst>
          </a:custGeom>
          <a:solidFill>
            <a:srgbClr val="000000"/>
          </a:solidFill>
        </p:spPr>
        <p:txBody>
          <a:bodyPr wrap="square" lIns="0" tIns="0" rIns="0" bIns="0" rtlCol="0"/>
          <a:lstStyle/>
          <a:p>
            <a:endParaRPr/>
          </a:p>
        </p:txBody>
      </p:sp>
      <p:grpSp>
        <p:nvGrpSpPr>
          <p:cNvPr id="45" name="object 45"/>
          <p:cNvGrpSpPr/>
          <p:nvPr/>
        </p:nvGrpSpPr>
        <p:grpSpPr>
          <a:xfrm>
            <a:off x="7142480" y="4818379"/>
            <a:ext cx="2242820" cy="525780"/>
            <a:chOff x="7142480" y="4818379"/>
            <a:chExt cx="2242820" cy="525780"/>
          </a:xfrm>
        </p:grpSpPr>
        <p:sp>
          <p:nvSpPr>
            <p:cNvPr id="46" name="object 46"/>
            <p:cNvSpPr/>
            <p:nvPr/>
          </p:nvSpPr>
          <p:spPr>
            <a:xfrm>
              <a:off x="8448040" y="4831079"/>
              <a:ext cx="924560" cy="477520"/>
            </a:xfrm>
            <a:custGeom>
              <a:avLst/>
              <a:gdLst/>
              <a:ahLst/>
              <a:cxnLst/>
              <a:rect l="l" t="t" r="r" b="b"/>
              <a:pathLst>
                <a:path w="924559" h="477520">
                  <a:moveTo>
                    <a:pt x="0" y="477520"/>
                  </a:moveTo>
                  <a:lnTo>
                    <a:pt x="924153" y="477520"/>
                  </a:lnTo>
                  <a:lnTo>
                    <a:pt x="924153" y="0"/>
                  </a:lnTo>
                  <a:lnTo>
                    <a:pt x="0" y="0"/>
                  </a:lnTo>
                  <a:lnTo>
                    <a:pt x="0" y="477520"/>
                  </a:lnTo>
                  <a:close/>
                </a:path>
              </a:pathLst>
            </a:custGeom>
            <a:ln w="25400">
              <a:solidFill>
                <a:srgbClr val="6FAC46"/>
              </a:solidFill>
            </a:ln>
          </p:spPr>
          <p:txBody>
            <a:bodyPr wrap="square" lIns="0" tIns="0" rIns="0" bIns="0" rtlCol="0"/>
            <a:lstStyle/>
            <a:p>
              <a:endParaRPr/>
            </a:p>
          </p:txBody>
        </p:sp>
        <p:sp>
          <p:nvSpPr>
            <p:cNvPr id="47" name="object 47"/>
            <p:cNvSpPr/>
            <p:nvPr/>
          </p:nvSpPr>
          <p:spPr>
            <a:xfrm>
              <a:off x="7142480" y="4897119"/>
              <a:ext cx="2153920" cy="447040"/>
            </a:xfrm>
            <a:custGeom>
              <a:avLst/>
              <a:gdLst/>
              <a:ahLst/>
              <a:cxnLst/>
              <a:rect l="l" t="t" r="r" b="b"/>
              <a:pathLst>
                <a:path w="2153920" h="447039">
                  <a:moveTo>
                    <a:pt x="1831975" y="13335"/>
                  </a:moveTo>
                  <a:lnTo>
                    <a:pt x="1827276" y="0"/>
                  </a:lnTo>
                  <a:lnTo>
                    <a:pt x="1803400" y="8636"/>
                  </a:lnTo>
                  <a:lnTo>
                    <a:pt x="1782572" y="21082"/>
                  </a:lnTo>
                  <a:lnTo>
                    <a:pt x="1749552" y="57785"/>
                  </a:lnTo>
                  <a:lnTo>
                    <a:pt x="1729232" y="106680"/>
                  </a:lnTo>
                  <a:lnTo>
                    <a:pt x="1722501" y="164719"/>
                  </a:lnTo>
                  <a:lnTo>
                    <a:pt x="1724152" y="195072"/>
                  </a:lnTo>
                  <a:lnTo>
                    <a:pt x="1737614" y="248539"/>
                  </a:lnTo>
                  <a:lnTo>
                    <a:pt x="1764411" y="291973"/>
                  </a:lnTo>
                  <a:lnTo>
                    <a:pt x="1803400" y="320814"/>
                  </a:lnTo>
                  <a:lnTo>
                    <a:pt x="1827276" y="329311"/>
                  </a:lnTo>
                  <a:lnTo>
                    <a:pt x="1831467" y="315976"/>
                  </a:lnTo>
                  <a:lnTo>
                    <a:pt x="1812671" y="307733"/>
                  </a:lnTo>
                  <a:lnTo>
                    <a:pt x="1796542" y="296164"/>
                  </a:lnTo>
                  <a:lnTo>
                    <a:pt x="1771904" y="263271"/>
                  </a:lnTo>
                  <a:lnTo>
                    <a:pt x="1757299" y="218440"/>
                  </a:lnTo>
                  <a:lnTo>
                    <a:pt x="1752473" y="163068"/>
                  </a:lnTo>
                  <a:lnTo>
                    <a:pt x="1753616" y="134874"/>
                  </a:lnTo>
                  <a:lnTo>
                    <a:pt x="1763395" y="86233"/>
                  </a:lnTo>
                  <a:lnTo>
                    <a:pt x="1782953" y="47752"/>
                  </a:lnTo>
                  <a:lnTo>
                    <a:pt x="1812925" y="21590"/>
                  </a:lnTo>
                  <a:lnTo>
                    <a:pt x="1831975" y="13335"/>
                  </a:lnTo>
                  <a:close/>
                </a:path>
                <a:path w="2153920" h="447039">
                  <a:moveTo>
                    <a:pt x="2131695" y="164719"/>
                  </a:moveTo>
                  <a:lnTo>
                    <a:pt x="2124964" y="106680"/>
                  </a:lnTo>
                  <a:lnTo>
                    <a:pt x="2104644" y="57785"/>
                  </a:lnTo>
                  <a:lnTo>
                    <a:pt x="2071624" y="21082"/>
                  </a:lnTo>
                  <a:lnTo>
                    <a:pt x="2026920" y="0"/>
                  </a:lnTo>
                  <a:lnTo>
                    <a:pt x="2022221" y="13335"/>
                  </a:lnTo>
                  <a:lnTo>
                    <a:pt x="2041271" y="21590"/>
                  </a:lnTo>
                  <a:lnTo>
                    <a:pt x="2057527" y="33147"/>
                  </a:lnTo>
                  <a:lnTo>
                    <a:pt x="2082292" y="65532"/>
                  </a:lnTo>
                  <a:lnTo>
                    <a:pt x="2096897" y="109347"/>
                  </a:lnTo>
                  <a:lnTo>
                    <a:pt x="2101723" y="163068"/>
                  </a:lnTo>
                  <a:lnTo>
                    <a:pt x="2100453" y="192024"/>
                  </a:lnTo>
                  <a:lnTo>
                    <a:pt x="2090801" y="242189"/>
                  </a:lnTo>
                  <a:lnTo>
                    <a:pt x="2071243" y="281305"/>
                  </a:lnTo>
                  <a:lnTo>
                    <a:pt x="2041398" y="307733"/>
                  </a:lnTo>
                  <a:lnTo>
                    <a:pt x="2022729" y="315976"/>
                  </a:lnTo>
                  <a:lnTo>
                    <a:pt x="2026920" y="329311"/>
                  </a:lnTo>
                  <a:lnTo>
                    <a:pt x="2071751" y="308356"/>
                  </a:lnTo>
                  <a:lnTo>
                    <a:pt x="2104644" y="271780"/>
                  </a:lnTo>
                  <a:lnTo>
                    <a:pt x="2124964" y="223012"/>
                  </a:lnTo>
                  <a:lnTo>
                    <a:pt x="2130044" y="195072"/>
                  </a:lnTo>
                  <a:lnTo>
                    <a:pt x="2131695" y="164719"/>
                  </a:lnTo>
                  <a:close/>
                </a:path>
                <a:path w="2153920" h="447039">
                  <a:moveTo>
                    <a:pt x="2153920" y="421132"/>
                  </a:moveTo>
                  <a:lnTo>
                    <a:pt x="0" y="421132"/>
                  </a:lnTo>
                  <a:lnTo>
                    <a:pt x="0" y="446532"/>
                  </a:lnTo>
                  <a:lnTo>
                    <a:pt x="2153920" y="446532"/>
                  </a:lnTo>
                  <a:lnTo>
                    <a:pt x="2153920" y="421132"/>
                  </a:lnTo>
                  <a:close/>
                </a:path>
              </a:pathLst>
            </a:custGeom>
            <a:solidFill>
              <a:srgbClr val="000000"/>
            </a:solidFill>
          </p:spPr>
          <p:txBody>
            <a:bodyPr wrap="square" lIns="0" tIns="0" rIns="0" bIns="0" rtlCol="0"/>
            <a:lstStyle/>
            <a:p>
              <a:endParaRPr/>
            </a:p>
          </p:txBody>
        </p:sp>
      </p:grpSp>
      <p:sp>
        <p:nvSpPr>
          <p:cNvPr id="48" name="object 48"/>
          <p:cNvSpPr txBox="1"/>
          <p:nvPr/>
        </p:nvSpPr>
        <p:spPr>
          <a:xfrm>
            <a:off x="9869169" y="4923218"/>
            <a:ext cx="2044700" cy="768350"/>
          </a:xfrm>
          <a:prstGeom prst="rect">
            <a:avLst/>
          </a:prstGeom>
        </p:spPr>
        <p:txBody>
          <a:bodyPr vert="horz" wrap="square" lIns="0" tIns="1905" rIns="0" bIns="0" rtlCol="0">
            <a:spAutoFit/>
          </a:bodyPr>
          <a:lstStyle/>
          <a:p>
            <a:pPr marL="12700" marR="5080">
              <a:lnSpc>
                <a:spcPct val="102899"/>
              </a:lnSpc>
              <a:spcBef>
                <a:spcPts val="15"/>
              </a:spcBef>
            </a:pPr>
            <a:r>
              <a:rPr sz="2400" dirty="0">
                <a:solidFill>
                  <a:srgbClr val="6FAC46"/>
                </a:solidFill>
                <a:latin typeface="Calibri"/>
                <a:cs typeface="Calibri"/>
              </a:rPr>
              <a:t>Ok,</a:t>
            </a:r>
            <a:r>
              <a:rPr sz="2400" spc="-100" dirty="0">
                <a:solidFill>
                  <a:srgbClr val="6FAC46"/>
                </a:solidFill>
                <a:latin typeface="Calibri"/>
                <a:cs typeface="Calibri"/>
              </a:rPr>
              <a:t> </a:t>
            </a:r>
            <a:r>
              <a:rPr sz="2400" dirty="0">
                <a:solidFill>
                  <a:srgbClr val="6FAC46"/>
                </a:solidFill>
                <a:latin typeface="Calibri"/>
                <a:cs typeface="Calibri"/>
              </a:rPr>
              <a:t>we</a:t>
            </a:r>
            <a:r>
              <a:rPr sz="2400" spc="15" dirty="0">
                <a:solidFill>
                  <a:srgbClr val="6FAC46"/>
                </a:solidFill>
                <a:latin typeface="Calibri"/>
                <a:cs typeface="Calibri"/>
              </a:rPr>
              <a:t> </a:t>
            </a:r>
            <a:r>
              <a:rPr sz="2400" spc="-10" dirty="0">
                <a:solidFill>
                  <a:srgbClr val="6FAC46"/>
                </a:solidFill>
                <a:latin typeface="Calibri"/>
                <a:cs typeface="Calibri"/>
              </a:rPr>
              <a:t>assumed </a:t>
            </a:r>
            <a:r>
              <a:rPr sz="2400" dirty="0">
                <a:solidFill>
                  <a:srgbClr val="6FAC46"/>
                </a:solidFill>
                <a:latin typeface="Calibri"/>
                <a:cs typeface="Calibri"/>
              </a:rPr>
              <a:t>Gaussian</a:t>
            </a:r>
            <a:r>
              <a:rPr sz="2400" spc="-45" dirty="0">
                <a:solidFill>
                  <a:srgbClr val="6FAC46"/>
                </a:solidFill>
                <a:latin typeface="Calibri"/>
                <a:cs typeface="Calibri"/>
              </a:rPr>
              <a:t> </a:t>
            </a:r>
            <a:r>
              <a:rPr sz="2400" spc="-20" dirty="0">
                <a:solidFill>
                  <a:srgbClr val="6FAC46"/>
                </a:solidFill>
                <a:latin typeface="Calibri"/>
                <a:cs typeface="Calibri"/>
              </a:rPr>
              <a:t>prior</a:t>
            </a:r>
            <a:endParaRPr sz="2400">
              <a:latin typeface="Calibri"/>
              <a:cs typeface="Calibri"/>
            </a:endParaRPr>
          </a:p>
        </p:txBody>
      </p:sp>
      <p:sp>
        <p:nvSpPr>
          <p:cNvPr id="49" name="object 49"/>
          <p:cNvSpPr txBox="1"/>
          <p:nvPr/>
        </p:nvSpPr>
        <p:spPr>
          <a:xfrm>
            <a:off x="5988684" y="5350764"/>
            <a:ext cx="120014" cy="233045"/>
          </a:xfrm>
          <a:prstGeom prst="rect">
            <a:avLst/>
          </a:prstGeom>
        </p:spPr>
        <p:txBody>
          <a:bodyPr vert="horz" wrap="square" lIns="0" tIns="13970" rIns="0" bIns="0" rtlCol="0">
            <a:spAutoFit/>
          </a:bodyPr>
          <a:lstStyle/>
          <a:p>
            <a:pPr marL="12700">
              <a:lnSpc>
                <a:spcPct val="100000"/>
              </a:lnSpc>
              <a:spcBef>
                <a:spcPts val="110"/>
              </a:spcBef>
            </a:pPr>
            <a:r>
              <a:rPr sz="1350" spc="5" dirty="0">
                <a:latin typeface="Cambria Math"/>
                <a:cs typeface="Cambria Math"/>
              </a:rPr>
              <a:t>θ</a:t>
            </a:r>
            <a:endParaRPr sz="1350">
              <a:latin typeface="Cambria Math"/>
              <a:cs typeface="Cambria Math"/>
            </a:endParaRPr>
          </a:p>
        </p:txBody>
      </p:sp>
      <p:sp>
        <p:nvSpPr>
          <p:cNvPr id="50" name="object 50"/>
          <p:cNvSpPr/>
          <p:nvPr/>
        </p:nvSpPr>
        <p:spPr>
          <a:xfrm>
            <a:off x="6543802" y="5171440"/>
            <a:ext cx="111125" cy="325120"/>
          </a:xfrm>
          <a:custGeom>
            <a:avLst/>
            <a:gdLst/>
            <a:ahLst/>
            <a:cxnLst/>
            <a:rect l="l" t="t" r="r" b="b"/>
            <a:pathLst>
              <a:path w="111125" h="325120">
                <a:moveTo>
                  <a:pt x="4825" y="0"/>
                </a:moveTo>
                <a:lnTo>
                  <a:pt x="0" y="13208"/>
                </a:lnTo>
                <a:lnTo>
                  <a:pt x="19303" y="21336"/>
                </a:lnTo>
                <a:lnTo>
                  <a:pt x="35941" y="32639"/>
                </a:lnTo>
                <a:lnTo>
                  <a:pt x="60959" y="64643"/>
                </a:lnTo>
                <a:lnTo>
                  <a:pt x="75692" y="107823"/>
                </a:lnTo>
                <a:lnTo>
                  <a:pt x="80518" y="160782"/>
                </a:lnTo>
                <a:lnTo>
                  <a:pt x="79375" y="189484"/>
                </a:lnTo>
                <a:lnTo>
                  <a:pt x="69469" y="238887"/>
                </a:lnTo>
                <a:lnTo>
                  <a:pt x="49656" y="277495"/>
                </a:lnTo>
                <a:lnTo>
                  <a:pt x="19557" y="303530"/>
                </a:lnTo>
                <a:lnTo>
                  <a:pt x="634" y="311785"/>
                </a:lnTo>
                <a:lnTo>
                  <a:pt x="4825" y="324993"/>
                </a:lnTo>
                <a:lnTo>
                  <a:pt x="50165" y="304165"/>
                </a:lnTo>
                <a:lnTo>
                  <a:pt x="83566" y="268097"/>
                </a:lnTo>
                <a:lnTo>
                  <a:pt x="104140" y="219964"/>
                </a:lnTo>
                <a:lnTo>
                  <a:pt x="110871" y="162560"/>
                </a:lnTo>
                <a:lnTo>
                  <a:pt x="109220" y="132715"/>
                </a:lnTo>
                <a:lnTo>
                  <a:pt x="95503" y="80010"/>
                </a:lnTo>
                <a:lnTo>
                  <a:pt x="68199" y="36957"/>
                </a:lnTo>
                <a:lnTo>
                  <a:pt x="28955" y="8509"/>
                </a:lnTo>
                <a:lnTo>
                  <a:pt x="4825" y="0"/>
                </a:lnTo>
                <a:close/>
              </a:path>
            </a:pathLst>
          </a:custGeom>
          <a:solidFill>
            <a:srgbClr val="000000"/>
          </a:solidFill>
        </p:spPr>
        <p:txBody>
          <a:bodyPr wrap="square" lIns="0" tIns="0" rIns="0" bIns="0" rtlCol="0"/>
          <a:lstStyle/>
          <a:p>
            <a:endParaRPr/>
          </a:p>
        </p:txBody>
      </p:sp>
      <p:sp>
        <p:nvSpPr>
          <p:cNvPr id="51" name="object 51"/>
          <p:cNvSpPr/>
          <p:nvPr/>
        </p:nvSpPr>
        <p:spPr>
          <a:xfrm>
            <a:off x="6217920" y="5171440"/>
            <a:ext cx="111125" cy="325120"/>
          </a:xfrm>
          <a:custGeom>
            <a:avLst/>
            <a:gdLst/>
            <a:ahLst/>
            <a:cxnLst/>
            <a:rect l="l" t="t" r="r" b="b"/>
            <a:pathLst>
              <a:path w="111125" h="325120">
                <a:moveTo>
                  <a:pt x="106171" y="0"/>
                </a:moveTo>
                <a:lnTo>
                  <a:pt x="60832" y="20828"/>
                </a:lnTo>
                <a:lnTo>
                  <a:pt x="27431" y="56896"/>
                </a:lnTo>
                <a:lnTo>
                  <a:pt x="6857" y="105283"/>
                </a:lnTo>
                <a:lnTo>
                  <a:pt x="0" y="162560"/>
                </a:lnTo>
                <a:lnTo>
                  <a:pt x="1650" y="192405"/>
                </a:lnTo>
                <a:lnTo>
                  <a:pt x="15366" y="245237"/>
                </a:lnTo>
                <a:lnTo>
                  <a:pt x="42544" y="288036"/>
                </a:lnTo>
                <a:lnTo>
                  <a:pt x="81914" y="316484"/>
                </a:lnTo>
                <a:lnTo>
                  <a:pt x="106171" y="324993"/>
                </a:lnTo>
                <a:lnTo>
                  <a:pt x="110362" y="311785"/>
                </a:lnTo>
                <a:lnTo>
                  <a:pt x="91312" y="303530"/>
                </a:lnTo>
                <a:lnTo>
                  <a:pt x="75056" y="292100"/>
                </a:lnTo>
                <a:lnTo>
                  <a:pt x="50037" y="259715"/>
                </a:lnTo>
                <a:lnTo>
                  <a:pt x="35305" y="215519"/>
                </a:lnTo>
                <a:lnTo>
                  <a:pt x="30352" y="160782"/>
                </a:lnTo>
                <a:lnTo>
                  <a:pt x="31622" y="133096"/>
                </a:lnTo>
                <a:lnTo>
                  <a:pt x="41401" y="85090"/>
                </a:lnTo>
                <a:lnTo>
                  <a:pt x="61340" y="47117"/>
                </a:lnTo>
                <a:lnTo>
                  <a:pt x="91693" y="21336"/>
                </a:lnTo>
                <a:lnTo>
                  <a:pt x="110870" y="13208"/>
                </a:lnTo>
                <a:lnTo>
                  <a:pt x="106171" y="0"/>
                </a:lnTo>
                <a:close/>
              </a:path>
            </a:pathLst>
          </a:custGeom>
          <a:solidFill>
            <a:srgbClr val="000000"/>
          </a:solidFill>
        </p:spPr>
        <p:txBody>
          <a:bodyPr wrap="square" lIns="0" tIns="0" rIns="0" bIns="0" rtlCol="0"/>
          <a:lstStyle/>
          <a:p>
            <a:endParaRPr/>
          </a:p>
        </p:txBody>
      </p:sp>
      <p:sp>
        <p:nvSpPr>
          <p:cNvPr id="52" name="object 52"/>
          <p:cNvSpPr txBox="1"/>
          <p:nvPr/>
        </p:nvSpPr>
        <p:spPr>
          <a:xfrm>
            <a:off x="5797296" y="5051678"/>
            <a:ext cx="743585" cy="453390"/>
          </a:xfrm>
          <a:prstGeom prst="rect">
            <a:avLst/>
          </a:prstGeom>
        </p:spPr>
        <p:txBody>
          <a:bodyPr vert="horz" wrap="square" lIns="0" tIns="13335" rIns="0" bIns="0" rtlCol="0">
            <a:spAutoFit/>
          </a:bodyPr>
          <a:lstStyle/>
          <a:p>
            <a:pPr marL="12700">
              <a:lnSpc>
                <a:spcPct val="100000"/>
              </a:lnSpc>
              <a:spcBef>
                <a:spcPts val="105"/>
              </a:spcBef>
              <a:tabLst>
                <a:tab pos="541020" algn="l"/>
              </a:tabLst>
            </a:pPr>
            <a:r>
              <a:rPr sz="2800" spc="-50" dirty="0">
                <a:latin typeface="Cambria Math"/>
                <a:cs typeface="Cambria Math"/>
              </a:rPr>
              <a:t>𝑝</a:t>
            </a:r>
            <a:r>
              <a:rPr sz="2800" dirty="0">
                <a:latin typeface="Cambria Math"/>
                <a:cs typeface="Cambria Math"/>
              </a:rPr>
              <a:t>	</a:t>
            </a:r>
            <a:r>
              <a:rPr sz="2800" spc="-50" dirty="0">
                <a:latin typeface="Cambria Math"/>
                <a:cs typeface="Cambria Math"/>
              </a:rPr>
              <a:t>𝑥</a:t>
            </a:r>
            <a:endParaRPr sz="2800">
              <a:latin typeface="Cambria Math"/>
              <a:cs typeface="Cambria Math"/>
            </a:endParaRPr>
          </a:p>
        </p:txBody>
      </p:sp>
      <p:sp>
        <p:nvSpPr>
          <p:cNvPr id="53" name="object 53"/>
          <p:cNvSpPr/>
          <p:nvPr/>
        </p:nvSpPr>
        <p:spPr>
          <a:xfrm>
            <a:off x="8385936" y="5408295"/>
            <a:ext cx="26670" cy="328930"/>
          </a:xfrm>
          <a:custGeom>
            <a:avLst/>
            <a:gdLst/>
            <a:ahLst/>
            <a:cxnLst/>
            <a:rect l="l" t="t" r="r" b="b"/>
            <a:pathLst>
              <a:path w="26670" h="328929">
                <a:moveTo>
                  <a:pt x="26470" y="0"/>
                </a:moveTo>
                <a:lnTo>
                  <a:pt x="0" y="0"/>
                </a:lnTo>
                <a:lnTo>
                  <a:pt x="0" y="328739"/>
                </a:lnTo>
                <a:lnTo>
                  <a:pt x="26470" y="328739"/>
                </a:lnTo>
                <a:lnTo>
                  <a:pt x="26470" y="0"/>
                </a:lnTo>
                <a:close/>
              </a:path>
            </a:pathLst>
          </a:custGeom>
          <a:solidFill>
            <a:srgbClr val="000000"/>
          </a:solidFill>
        </p:spPr>
        <p:txBody>
          <a:bodyPr wrap="square" lIns="0" tIns="0" rIns="0" bIns="0" rtlCol="0"/>
          <a:lstStyle/>
          <a:p>
            <a:endParaRPr/>
          </a:p>
        </p:txBody>
      </p:sp>
      <p:sp>
        <p:nvSpPr>
          <p:cNvPr id="54" name="object 54"/>
          <p:cNvSpPr/>
          <p:nvPr/>
        </p:nvSpPr>
        <p:spPr>
          <a:xfrm>
            <a:off x="7975600" y="5405120"/>
            <a:ext cx="108585" cy="335280"/>
          </a:xfrm>
          <a:custGeom>
            <a:avLst/>
            <a:gdLst/>
            <a:ahLst/>
            <a:cxnLst/>
            <a:rect l="l" t="t" r="r" b="b"/>
            <a:pathLst>
              <a:path w="108584" h="335279">
                <a:moveTo>
                  <a:pt x="104013" y="0"/>
                </a:moveTo>
                <a:lnTo>
                  <a:pt x="59563" y="21462"/>
                </a:lnTo>
                <a:lnTo>
                  <a:pt x="26924" y="58673"/>
                </a:lnTo>
                <a:lnTo>
                  <a:pt x="6730" y="108584"/>
                </a:lnTo>
                <a:lnTo>
                  <a:pt x="0" y="167639"/>
                </a:lnTo>
                <a:lnTo>
                  <a:pt x="1650" y="198424"/>
                </a:lnTo>
                <a:lnTo>
                  <a:pt x="15113" y="252869"/>
                </a:lnTo>
                <a:lnTo>
                  <a:pt x="41655" y="297052"/>
                </a:lnTo>
                <a:lnTo>
                  <a:pt x="80264" y="326339"/>
                </a:lnTo>
                <a:lnTo>
                  <a:pt x="104013" y="335089"/>
                </a:lnTo>
                <a:lnTo>
                  <a:pt x="108076" y="321487"/>
                </a:lnTo>
                <a:lnTo>
                  <a:pt x="89534" y="313042"/>
                </a:lnTo>
                <a:lnTo>
                  <a:pt x="73532" y="301269"/>
                </a:lnTo>
                <a:lnTo>
                  <a:pt x="49022" y="267792"/>
                </a:lnTo>
                <a:lnTo>
                  <a:pt x="34544" y="222262"/>
                </a:lnTo>
                <a:lnTo>
                  <a:pt x="29718" y="165861"/>
                </a:lnTo>
                <a:lnTo>
                  <a:pt x="30988" y="137286"/>
                </a:lnTo>
                <a:lnTo>
                  <a:pt x="40640" y="87629"/>
                </a:lnTo>
                <a:lnTo>
                  <a:pt x="60071" y="48513"/>
                </a:lnTo>
                <a:lnTo>
                  <a:pt x="89789" y="21970"/>
                </a:lnTo>
                <a:lnTo>
                  <a:pt x="108584" y="13588"/>
                </a:lnTo>
                <a:lnTo>
                  <a:pt x="104013" y="0"/>
                </a:lnTo>
                <a:close/>
              </a:path>
            </a:pathLst>
          </a:custGeom>
          <a:solidFill>
            <a:srgbClr val="000000"/>
          </a:solidFill>
        </p:spPr>
        <p:txBody>
          <a:bodyPr wrap="square" lIns="0" tIns="0" rIns="0" bIns="0" rtlCol="0"/>
          <a:lstStyle/>
          <a:p>
            <a:endParaRPr/>
          </a:p>
        </p:txBody>
      </p:sp>
      <p:sp>
        <p:nvSpPr>
          <p:cNvPr id="55" name="object 55"/>
          <p:cNvSpPr txBox="1"/>
          <p:nvPr/>
        </p:nvSpPr>
        <p:spPr>
          <a:xfrm>
            <a:off x="6719569" y="4703463"/>
            <a:ext cx="2505710" cy="1062990"/>
          </a:xfrm>
          <a:prstGeom prst="rect">
            <a:avLst/>
          </a:prstGeom>
        </p:spPr>
        <p:txBody>
          <a:bodyPr vert="horz" wrap="square" lIns="0" tIns="104139" rIns="0" bIns="0" rtlCol="0">
            <a:spAutoFit/>
          </a:bodyPr>
          <a:lstStyle/>
          <a:p>
            <a:pPr marL="63500">
              <a:lnSpc>
                <a:spcPct val="100000"/>
              </a:lnSpc>
              <a:spcBef>
                <a:spcPts val="819"/>
              </a:spcBef>
              <a:tabLst>
                <a:tab pos="948055" algn="l"/>
                <a:tab pos="1425575" algn="l"/>
                <a:tab pos="2269490" algn="l"/>
              </a:tabLst>
            </a:pPr>
            <a:r>
              <a:rPr sz="4200" baseline="-34722" dirty="0">
                <a:latin typeface="Cambria Math"/>
                <a:cs typeface="Cambria Math"/>
              </a:rPr>
              <a:t>=</a:t>
            </a:r>
            <a:r>
              <a:rPr sz="4200" spc="254" baseline="-34722" dirty="0">
                <a:latin typeface="Cambria Math"/>
                <a:cs typeface="Cambria Math"/>
              </a:rPr>
              <a:t> </a:t>
            </a:r>
            <a:r>
              <a:rPr sz="2800" dirty="0">
                <a:latin typeface="Cambria Math"/>
                <a:cs typeface="Cambria Math"/>
              </a:rPr>
              <a:t>𝑝</a:t>
            </a:r>
            <a:r>
              <a:rPr sz="2800" spc="-260"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𝑥</a:t>
            </a:r>
            <a:r>
              <a:rPr sz="2800" dirty="0">
                <a:latin typeface="Cambria Math"/>
                <a:cs typeface="Cambria Math"/>
              </a:rPr>
              <a:t>	𝑧)𝑝</a:t>
            </a:r>
            <a:r>
              <a:rPr sz="2800" spc="-225"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endParaRPr sz="2800">
              <a:latin typeface="Cambria Math"/>
              <a:cs typeface="Cambria Math"/>
            </a:endParaRPr>
          </a:p>
          <a:p>
            <a:pPr marL="855980">
              <a:lnSpc>
                <a:spcPct val="100000"/>
              </a:lnSpc>
              <a:spcBef>
                <a:spcPts val="725"/>
              </a:spcBef>
              <a:tabLst>
                <a:tab pos="1374775" algn="l"/>
                <a:tab pos="1822450" algn="l"/>
              </a:tabLst>
            </a:pPr>
            <a:r>
              <a:rPr sz="2800" dirty="0">
                <a:latin typeface="Cambria Math"/>
                <a:cs typeface="Cambria Math"/>
              </a:rPr>
              <a:t>𝑝</a:t>
            </a:r>
            <a:r>
              <a:rPr sz="2800" spc="-260" dirty="0">
                <a:latin typeface="Cambria Math"/>
                <a:cs typeface="Cambria Math"/>
              </a:rPr>
              <a:t> </a:t>
            </a:r>
            <a:r>
              <a:rPr sz="3000" spc="-89"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r>
              <a:rPr sz="2800" dirty="0">
                <a:latin typeface="Cambria Math"/>
                <a:cs typeface="Cambria Math"/>
              </a:rPr>
              <a:t>	</a:t>
            </a:r>
            <a:r>
              <a:rPr sz="2800" spc="-25" dirty="0">
                <a:latin typeface="Cambria Math"/>
                <a:cs typeface="Cambria Math"/>
              </a:rPr>
              <a:t>𝑥)</a:t>
            </a:r>
            <a:endParaRPr sz="2800">
              <a:latin typeface="Cambria Math"/>
              <a:cs typeface="Cambria Math"/>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6273800" cy="697230"/>
          </a:xfrm>
          <a:prstGeom prst="rect">
            <a:avLst/>
          </a:prstGeom>
        </p:spPr>
        <p:txBody>
          <a:bodyPr vert="horz" wrap="square" lIns="0" tIns="13335" rIns="0" bIns="0" rtlCol="0">
            <a:spAutoFit/>
          </a:bodyPr>
          <a:lstStyle/>
          <a:p>
            <a:pPr marL="12700">
              <a:lnSpc>
                <a:spcPct val="100000"/>
              </a:lnSpc>
              <a:spcBef>
                <a:spcPts val="105"/>
              </a:spcBef>
            </a:pPr>
            <a:r>
              <a:rPr dirty="0"/>
              <a:t>Supervised</a:t>
            </a:r>
            <a:r>
              <a:rPr spc="-80" dirty="0"/>
              <a:t> </a:t>
            </a:r>
            <a:r>
              <a:rPr dirty="0"/>
              <a:t>vs</a:t>
            </a:r>
            <a:r>
              <a:rPr spc="40" dirty="0"/>
              <a:t> </a:t>
            </a:r>
            <a:r>
              <a:rPr spc="-10" dirty="0"/>
              <a:t>Unsupervised</a:t>
            </a:r>
          </a:p>
        </p:txBody>
      </p:sp>
      <p:sp>
        <p:nvSpPr>
          <p:cNvPr id="3" name="object 3"/>
          <p:cNvSpPr txBox="1"/>
          <p:nvPr/>
        </p:nvSpPr>
        <p:spPr>
          <a:xfrm>
            <a:off x="915035" y="603821"/>
            <a:ext cx="1965960" cy="697230"/>
          </a:xfrm>
          <a:prstGeom prst="rect">
            <a:avLst/>
          </a:prstGeom>
        </p:spPr>
        <p:txBody>
          <a:bodyPr vert="horz" wrap="square" lIns="0" tIns="13335" rIns="0" bIns="0" rtlCol="0">
            <a:spAutoFit/>
          </a:bodyPr>
          <a:lstStyle/>
          <a:p>
            <a:pPr marL="12700">
              <a:lnSpc>
                <a:spcPct val="100000"/>
              </a:lnSpc>
              <a:spcBef>
                <a:spcPts val="105"/>
              </a:spcBef>
            </a:pPr>
            <a:r>
              <a:rPr sz="4400" b="0" spc="-10" dirty="0">
                <a:latin typeface="Calibri Light"/>
                <a:cs typeface="Calibri Light"/>
              </a:rPr>
              <a:t>Learning</a:t>
            </a:r>
            <a:endParaRPr sz="4400">
              <a:latin typeface="Calibri Light"/>
              <a:cs typeface="Calibri Light"/>
            </a:endParaRPr>
          </a:p>
        </p:txBody>
      </p:sp>
      <p:sp>
        <p:nvSpPr>
          <p:cNvPr id="4" name="object 4"/>
          <p:cNvSpPr txBox="1"/>
          <p:nvPr/>
        </p:nvSpPr>
        <p:spPr>
          <a:xfrm>
            <a:off x="469582" y="5025771"/>
            <a:ext cx="5341620" cy="1748155"/>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Examples</a:t>
            </a:r>
            <a:r>
              <a:rPr sz="2800" dirty="0">
                <a:latin typeface="Calibri"/>
                <a:cs typeface="Calibri"/>
              </a:rPr>
              <a:t>:</a:t>
            </a:r>
            <a:r>
              <a:rPr sz="2800" spc="-105" dirty="0">
                <a:latin typeface="Calibri"/>
                <a:cs typeface="Calibri"/>
              </a:rPr>
              <a:t> </a:t>
            </a:r>
            <a:r>
              <a:rPr sz="2800" dirty="0">
                <a:latin typeface="Calibri"/>
                <a:cs typeface="Calibri"/>
              </a:rPr>
              <a:t>Classification,</a:t>
            </a:r>
            <a:r>
              <a:rPr sz="2800" spc="-260" dirty="0">
                <a:latin typeface="Calibri"/>
                <a:cs typeface="Calibri"/>
              </a:rPr>
              <a:t> </a:t>
            </a:r>
            <a:r>
              <a:rPr sz="2800" spc="-10" dirty="0">
                <a:latin typeface="Calibri"/>
                <a:cs typeface="Calibri"/>
              </a:rPr>
              <a:t>regression, </a:t>
            </a:r>
            <a:r>
              <a:rPr sz="2800" dirty="0">
                <a:latin typeface="Calibri"/>
                <a:cs typeface="Calibri"/>
              </a:rPr>
              <a:t>object</a:t>
            </a:r>
            <a:r>
              <a:rPr sz="2800" spc="-120" dirty="0">
                <a:latin typeface="Calibri"/>
                <a:cs typeface="Calibri"/>
              </a:rPr>
              <a:t> </a:t>
            </a:r>
            <a:r>
              <a:rPr sz="2800" dirty="0">
                <a:latin typeface="Calibri"/>
                <a:cs typeface="Calibri"/>
              </a:rPr>
              <a:t>detection,</a:t>
            </a:r>
            <a:r>
              <a:rPr sz="2800" spc="-100" dirty="0">
                <a:latin typeface="Calibri"/>
                <a:cs typeface="Calibri"/>
              </a:rPr>
              <a:t> </a:t>
            </a:r>
            <a:r>
              <a:rPr sz="2800" spc="-10" dirty="0">
                <a:latin typeface="Calibri"/>
                <a:cs typeface="Calibri"/>
              </a:rPr>
              <a:t>semantic segmentation,</a:t>
            </a:r>
            <a:r>
              <a:rPr sz="2800" spc="-130" dirty="0">
                <a:latin typeface="Calibri"/>
                <a:cs typeface="Calibri"/>
              </a:rPr>
              <a:t> </a:t>
            </a:r>
            <a:r>
              <a:rPr sz="2800" dirty="0">
                <a:latin typeface="Calibri"/>
                <a:cs typeface="Calibri"/>
              </a:rPr>
              <a:t>image</a:t>
            </a:r>
            <a:r>
              <a:rPr sz="2800" spc="-160" dirty="0">
                <a:latin typeface="Calibri"/>
                <a:cs typeface="Calibri"/>
              </a:rPr>
              <a:t> </a:t>
            </a:r>
            <a:r>
              <a:rPr sz="2800" dirty="0">
                <a:latin typeface="Calibri"/>
                <a:cs typeface="Calibri"/>
              </a:rPr>
              <a:t>captioning,</a:t>
            </a:r>
            <a:r>
              <a:rPr sz="2800" spc="50" dirty="0">
                <a:latin typeface="Calibri"/>
                <a:cs typeface="Calibri"/>
              </a:rPr>
              <a:t> </a:t>
            </a:r>
            <a:r>
              <a:rPr sz="2800" spc="-20" dirty="0">
                <a:latin typeface="Calibri"/>
                <a:cs typeface="Calibri"/>
              </a:rPr>
              <a:t>etc.</a:t>
            </a:r>
            <a:endParaRPr sz="2800">
              <a:latin typeface="Calibri"/>
              <a:cs typeface="Calibri"/>
            </a:endParaRPr>
          </a:p>
          <a:p>
            <a:pPr marR="229235" algn="r">
              <a:lnSpc>
                <a:spcPct val="100000"/>
              </a:lnSpc>
              <a:spcBef>
                <a:spcPts val="1789"/>
              </a:spcBef>
            </a:pPr>
            <a:r>
              <a:rPr sz="2000" dirty="0">
                <a:solidFill>
                  <a:srgbClr val="FFCA04"/>
                </a:solidFill>
                <a:latin typeface="Calibri"/>
                <a:cs typeface="Calibri"/>
              </a:rPr>
              <a:t>6</a:t>
            </a:r>
            <a:endParaRPr sz="2000">
              <a:latin typeface="Calibri"/>
              <a:cs typeface="Calibri"/>
            </a:endParaRPr>
          </a:p>
        </p:txBody>
      </p:sp>
      <p:sp>
        <p:nvSpPr>
          <p:cNvPr id="5" name="object 5"/>
          <p:cNvSpPr txBox="1"/>
          <p:nvPr/>
        </p:nvSpPr>
        <p:spPr>
          <a:xfrm>
            <a:off x="469582" y="1057655"/>
            <a:ext cx="9610725" cy="453390"/>
          </a:xfrm>
          <a:prstGeom prst="rect">
            <a:avLst/>
          </a:prstGeom>
        </p:spPr>
        <p:txBody>
          <a:bodyPr vert="horz" wrap="square" lIns="0" tIns="13335" rIns="0" bIns="0" rtlCol="0">
            <a:spAutoFit/>
          </a:bodyPr>
          <a:lstStyle/>
          <a:p>
            <a:pPr marL="12700">
              <a:lnSpc>
                <a:spcPct val="100000"/>
              </a:lnSpc>
              <a:spcBef>
                <a:spcPts val="105"/>
              </a:spcBef>
              <a:tabLst>
                <a:tab pos="6215380" algn="l"/>
              </a:tabLst>
            </a:pPr>
            <a:r>
              <a:rPr sz="2800" b="1" dirty="0">
                <a:latin typeface="Calibri"/>
                <a:cs typeface="Calibri"/>
              </a:rPr>
              <a:t>Supervised </a:t>
            </a:r>
            <a:r>
              <a:rPr sz="2800" b="1" spc="-10" dirty="0">
                <a:latin typeface="Calibri"/>
                <a:cs typeface="Calibri"/>
              </a:rPr>
              <a:t>Learning</a:t>
            </a:r>
            <a:r>
              <a:rPr sz="2800" b="1" dirty="0">
                <a:latin typeface="Calibri"/>
                <a:cs typeface="Calibri"/>
              </a:rPr>
              <a:t>	Unsupervised</a:t>
            </a:r>
            <a:r>
              <a:rPr sz="2800" b="1" spc="-20" dirty="0">
                <a:latin typeface="Calibri"/>
                <a:cs typeface="Calibri"/>
              </a:rPr>
              <a:t> </a:t>
            </a:r>
            <a:r>
              <a:rPr sz="2800" b="1" spc="-10" dirty="0">
                <a:latin typeface="Calibri"/>
                <a:cs typeface="Calibri"/>
              </a:rPr>
              <a:t>Learning</a:t>
            </a:r>
            <a:endParaRPr sz="2800">
              <a:latin typeface="Calibri"/>
              <a:cs typeface="Calibri"/>
            </a:endParaRPr>
          </a:p>
        </p:txBody>
      </p:sp>
      <p:sp>
        <p:nvSpPr>
          <p:cNvPr id="6" name="object 6"/>
          <p:cNvSpPr txBox="1"/>
          <p:nvPr/>
        </p:nvSpPr>
        <p:spPr>
          <a:xfrm>
            <a:off x="469582" y="1983059"/>
            <a:ext cx="2599055" cy="1062990"/>
          </a:xfrm>
          <a:prstGeom prst="rect">
            <a:avLst/>
          </a:prstGeom>
        </p:spPr>
        <p:txBody>
          <a:bodyPr vert="horz" wrap="square" lIns="0" tIns="104139" rIns="0" bIns="0" rtlCol="0">
            <a:spAutoFit/>
          </a:bodyPr>
          <a:lstStyle/>
          <a:p>
            <a:pPr marL="12700">
              <a:lnSpc>
                <a:spcPct val="100000"/>
              </a:lnSpc>
              <a:spcBef>
                <a:spcPts val="819"/>
              </a:spcBef>
            </a:pPr>
            <a:r>
              <a:rPr sz="2800" b="1" dirty="0">
                <a:latin typeface="Calibri"/>
                <a:cs typeface="Calibri"/>
              </a:rPr>
              <a:t>Data</a:t>
            </a:r>
            <a:r>
              <a:rPr sz="2800" dirty="0">
                <a:latin typeface="Calibri"/>
                <a:cs typeface="Calibri"/>
              </a:rPr>
              <a:t>:</a:t>
            </a:r>
            <a:r>
              <a:rPr sz="2800" spc="-70" dirty="0">
                <a:latin typeface="Calibri"/>
                <a:cs typeface="Calibri"/>
              </a:rPr>
              <a:t> </a:t>
            </a:r>
            <a:r>
              <a:rPr sz="2800" dirty="0">
                <a:latin typeface="Calibri"/>
                <a:cs typeface="Calibri"/>
              </a:rPr>
              <a:t>(x,</a:t>
            </a:r>
            <a:r>
              <a:rPr sz="2800" spc="-75" dirty="0">
                <a:latin typeface="Calibri"/>
                <a:cs typeface="Calibri"/>
              </a:rPr>
              <a:t> </a:t>
            </a:r>
            <a:r>
              <a:rPr sz="2800" spc="-25" dirty="0">
                <a:latin typeface="Calibri"/>
                <a:cs typeface="Calibri"/>
              </a:rPr>
              <a:t>y)</a:t>
            </a:r>
            <a:endParaRPr sz="2800">
              <a:latin typeface="Calibri"/>
              <a:cs typeface="Calibri"/>
            </a:endParaRPr>
          </a:p>
          <a:p>
            <a:pPr marL="12700">
              <a:lnSpc>
                <a:spcPct val="100000"/>
              </a:lnSpc>
              <a:spcBef>
                <a:spcPts val="725"/>
              </a:spcBef>
            </a:pPr>
            <a:r>
              <a:rPr sz="2800" dirty="0">
                <a:latin typeface="Calibri"/>
                <a:cs typeface="Calibri"/>
              </a:rPr>
              <a:t>x</a:t>
            </a:r>
            <a:r>
              <a:rPr sz="2800" spc="-15" dirty="0">
                <a:latin typeface="Calibri"/>
                <a:cs typeface="Calibri"/>
              </a:rPr>
              <a:t> </a:t>
            </a:r>
            <a:r>
              <a:rPr sz="2800" dirty="0">
                <a:latin typeface="Calibri"/>
                <a:cs typeface="Calibri"/>
              </a:rPr>
              <a:t>is</a:t>
            </a:r>
            <a:r>
              <a:rPr sz="2800" spc="-50" dirty="0">
                <a:latin typeface="Calibri"/>
                <a:cs typeface="Calibri"/>
              </a:rPr>
              <a:t> </a:t>
            </a:r>
            <a:r>
              <a:rPr sz="2800" dirty="0">
                <a:latin typeface="Calibri"/>
                <a:cs typeface="Calibri"/>
              </a:rPr>
              <a:t>data,</a:t>
            </a:r>
            <a:r>
              <a:rPr sz="2800" spc="-45" dirty="0">
                <a:latin typeface="Calibri"/>
                <a:cs typeface="Calibri"/>
              </a:rPr>
              <a:t> </a:t>
            </a:r>
            <a:r>
              <a:rPr sz="2800" dirty="0">
                <a:latin typeface="Calibri"/>
                <a:cs typeface="Calibri"/>
              </a:rPr>
              <a:t>y</a:t>
            </a:r>
            <a:r>
              <a:rPr sz="2800" spc="-65" dirty="0">
                <a:latin typeface="Calibri"/>
                <a:cs typeface="Calibri"/>
              </a:rPr>
              <a:t> </a:t>
            </a:r>
            <a:r>
              <a:rPr sz="2800" dirty="0">
                <a:latin typeface="Calibri"/>
                <a:cs typeface="Calibri"/>
              </a:rPr>
              <a:t>is</a:t>
            </a:r>
            <a:r>
              <a:rPr sz="2800" spc="25" dirty="0">
                <a:latin typeface="Calibri"/>
                <a:cs typeface="Calibri"/>
              </a:rPr>
              <a:t> </a:t>
            </a:r>
            <a:r>
              <a:rPr sz="2800" spc="-20" dirty="0">
                <a:latin typeface="Calibri"/>
                <a:cs typeface="Calibri"/>
              </a:rPr>
              <a:t>label</a:t>
            </a:r>
            <a:endParaRPr sz="2800">
              <a:latin typeface="Calibri"/>
              <a:cs typeface="Calibri"/>
            </a:endParaRPr>
          </a:p>
        </p:txBody>
      </p:sp>
      <p:sp>
        <p:nvSpPr>
          <p:cNvPr id="7" name="object 7"/>
          <p:cNvSpPr txBox="1"/>
          <p:nvPr/>
        </p:nvSpPr>
        <p:spPr>
          <a:xfrm>
            <a:off x="469582" y="3612515"/>
            <a:ext cx="5149850" cy="453390"/>
          </a:xfrm>
          <a:prstGeom prst="rect">
            <a:avLst/>
          </a:prstGeom>
        </p:spPr>
        <p:txBody>
          <a:bodyPr vert="horz" wrap="square" lIns="0" tIns="13335" rIns="0" bIns="0" rtlCol="0">
            <a:spAutoFit/>
          </a:bodyPr>
          <a:lstStyle/>
          <a:p>
            <a:pPr marL="12700">
              <a:lnSpc>
                <a:spcPct val="100000"/>
              </a:lnSpc>
              <a:spcBef>
                <a:spcPts val="105"/>
              </a:spcBef>
            </a:pPr>
            <a:r>
              <a:rPr sz="2800" b="1" dirty="0">
                <a:latin typeface="Calibri"/>
                <a:cs typeface="Calibri"/>
              </a:rPr>
              <a:t>Goal</a:t>
            </a:r>
            <a:r>
              <a:rPr sz="2800" dirty="0">
                <a:latin typeface="Calibri"/>
                <a:cs typeface="Calibri"/>
              </a:rPr>
              <a:t>:</a:t>
            </a:r>
            <a:r>
              <a:rPr sz="2800" spc="-30" dirty="0">
                <a:latin typeface="Calibri"/>
                <a:cs typeface="Calibri"/>
              </a:rPr>
              <a:t> </a:t>
            </a:r>
            <a:r>
              <a:rPr sz="2800" dirty="0">
                <a:latin typeface="Calibri"/>
                <a:cs typeface="Calibri"/>
              </a:rPr>
              <a:t>Learn</a:t>
            </a:r>
            <a:r>
              <a:rPr sz="2800" spc="-15" dirty="0">
                <a:latin typeface="Calibri"/>
                <a:cs typeface="Calibri"/>
              </a:rPr>
              <a:t> </a:t>
            </a:r>
            <a:r>
              <a:rPr sz="2800" dirty="0">
                <a:latin typeface="Calibri"/>
                <a:cs typeface="Calibri"/>
              </a:rPr>
              <a:t>a</a:t>
            </a:r>
            <a:r>
              <a:rPr sz="2800" spc="30" dirty="0">
                <a:latin typeface="Calibri"/>
                <a:cs typeface="Calibri"/>
              </a:rPr>
              <a:t> </a:t>
            </a:r>
            <a:r>
              <a:rPr sz="2800" i="1" dirty="0">
                <a:latin typeface="Calibri"/>
                <a:cs typeface="Calibri"/>
              </a:rPr>
              <a:t>function</a:t>
            </a:r>
            <a:r>
              <a:rPr sz="2800" i="1" spc="-55" dirty="0">
                <a:latin typeface="Calibri"/>
                <a:cs typeface="Calibri"/>
              </a:rPr>
              <a:t> </a:t>
            </a:r>
            <a:r>
              <a:rPr sz="2800" dirty="0">
                <a:latin typeface="Calibri"/>
                <a:cs typeface="Calibri"/>
              </a:rPr>
              <a:t>to</a:t>
            </a:r>
            <a:r>
              <a:rPr sz="2800" spc="-105" dirty="0">
                <a:latin typeface="Calibri"/>
                <a:cs typeface="Calibri"/>
              </a:rPr>
              <a:t> </a:t>
            </a:r>
            <a:r>
              <a:rPr sz="2800" dirty="0">
                <a:latin typeface="Calibri"/>
                <a:cs typeface="Calibri"/>
              </a:rPr>
              <a:t>map</a:t>
            </a:r>
            <a:r>
              <a:rPr sz="2800" spc="-20" dirty="0">
                <a:latin typeface="Calibri"/>
                <a:cs typeface="Calibri"/>
              </a:rPr>
              <a:t> </a:t>
            </a:r>
            <a:r>
              <a:rPr sz="2800" dirty="0">
                <a:latin typeface="Calibri"/>
                <a:cs typeface="Calibri"/>
              </a:rPr>
              <a:t>x</a:t>
            </a:r>
            <a:r>
              <a:rPr sz="2800" spc="-5" dirty="0">
                <a:latin typeface="Calibri"/>
                <a:cs typeface="Calibri"/>
              </a:rPr>
              <a:t> </a:t>
            </a:r>
            <a:r>
              <a:rPr sz="2800" dirty="0">
                <a:latin typeface="Calibri"/>
                <a:cs typeface="Calibri"/>
              </a:rPr>
              <a:t>-&gt;</a:t>
            </a:r>
            <a:r>
              <a:rPr sz="2800" spc="-20" dirty="0">
                <a:latin typeface="Calibri"/>
                <a:cs typeface="Calibri"/>
              </a:rPr>
              <a:t> </a:t>
            </a:r>
            <a:r>
              <a:rPr sz="2800" spc="-50" dirty="0">
                <a:latin typeface="Calibri"/>
                <a:cs typeface="Calibri"/>
              </a:rPr>
              <a:t>y</a:t>
            </a:r>
            <a:endParaRPr sz="2800">
              <a:latin typeface="Calibri"/>
              <a:cs typeface="Calibri"/>
            </a:endParaRPr>
          </a:p>
        </p:txBody>
      </p:sp>
      <p:sp>
        <p:nvSpPr>
          <p:cNvPr id="8" name="object 8"/>
          <p:cNvSpPr txBox="1"/>
          <p:nvPr/>
        </p:nvSpPr>
        <p:spPr>
          <a:xfrm>
            <a:off x="6670675" y="1983059"/>
            <a:ext cx="2865120" cy="1062990"/>
          </a:xfrm>
          <a:prstGeom prst="rect">
            <a:avLst/>
          </a:prstGeom>
        </p:spPr>
        <p:txBody>
          <a:bodyPr vert="horz" wrap="square" lIns="0" tIns="104139" rIns="0" bIns="0" rtlCol="0">
            <a:spAutoFit/>
          </a:bodyPr>
          <a:lstStyle/>
          <a:p>
            <a:pPr marL="12700">
              <a:lnSpc>
                <a:spcPct val="100000"/>
              </a:lnSpc>
              <a:spcBef>
                <a:spcPts val="819"/>
              </a:spcBef>
            </a:pPr>
            <a:r>
              <a:rPr sz="2800" b="1" dirty="0">
                <a:latin typeface="Calibri"/>
                <a:cs typeface="Calibri"/>
              </a:rPr>
              <a:t>Data</a:t>
            </a:r>
            <a:r>
              <a:rPr sz="2800" dirty="0">
                <a:latin typeface="Calibri"/>
                <a:cs typeface="Calibri"/>
              </a:rPr>
              <a:t>:</a:t>
            </a:r>
            <a:r>
              <a:rPr sz="2800" spc="-100" dirty="0">
                <a:latin typeface="Calibri"/>
                <a:cs typeface="Calibri"/>
              </a:rPr>
              <a:t> </a:t>
            </a:r>
            <a:r>
              <a:rPr sz="2800" spc="-50" dirty="0">
                <a:latin typeface="Calibri"/>
                <a:cs typeface="Calibri"/>
              </a:rPr>
              <a:t>x</a:t>
            </a:r>
            <a:endParaRPr sz="2800">
              <a:latin typeface="Calibri"/>
              <a:cs typeface="Calibri"/>
            </a:endParaRPr>
          </a:p>
          <a:p>
            <a:pPr marL="12700">
              <a:lnSpc>
                <a:spcPct val="100000"/>
              </a:lnSpc>
              <a:spcBef>
                <a:spcPts val="725"/>
              </a:spcBef>
            </a:pPr>
            <a:r>
              <a:rPr sz="2800" dirty="0">
                <a:latin typeface="Calibri"/>
                <a:cs typeface="Calibri"/>
              </a:rPr>
              <a:t>Just</a:t>
            </a:r>
            <a:r>
              <a:rPr sz="2800" spc="-70" dirty="0">
                <a:latin typeface="Calibri"/>
                <a:cs typeface="Calibri"/>
              </a:rPr>
              <a:t> </a:t>
            </a:r>
            <a:r>
              <a:rPr sz="2800" dirty="0">
                <a:latin typeface="Calibri"/>
                <a:cs typeface="Calibri"/>
              </a:rPr>
              <a:t>data,</a:t>
            </a:r>
            <a:r>
              <a:rPr sz="2800" spc="-140" dirty="0">
                <a:latin typeface="Calibri"/>
                <a:cs typeface="Calibri"/>
              </a:rPr>
              <a:t> </a:t>
            </a:r>
            <a:r>
              <a:rPr sz="2800" dirty="0">
                <a:latin typeface="Calibri"/>
                <a:cs typeface="Calibri"/>
              </a:rPr>
              <a:t>no</a:t>
            </a:r>
            <a:r>
              <a:rPr sz="2800" spc="25" dirty="0">
                <a:latin typeface="Calibri"/>
                <a:cs typeface="Calibri"/>
              </a:rPr>
              <a:t> </a:t>
            </a:r>
            <a:r>
              <a:rPr sz="2800" spc="-10" dirty="0">
                <a:latin typeface="Calibri"/>
                <a:cs typeface="Calibri"/>
              </a:rPr>
              <a:t>labels!</a:t>
            </a:r>
            <a:endParaRPr sz="2800">
              <a:latin typeface="Calibri"/>
              <a:cs typeface="Calibri"/>
            </a:endParaRPr>
          </a:p>
        </p:txBody>
      </p:sp>
      <p:sp>
        <p:nvSpPr>
          <p:cNvPr id="9" name="object 9"/>
          <p:cNvSpPr txBox="1"/>
          <p:nvPr/>
        </p:nvSpPr>
        <p:spPr>
          <a:xfrm>
            <a:off x="6670675" y="3612515"/>
            <a:ext cx="4157979" cy="840105"/>
          </a:xfrm>
          <a:prstGeom prst="rect">
            <a:avLst/>
          </a:prstGeom>
        </p:spPr>
        <p:txBody>
          <a:bodyPr vert="horz" wrap="square" lIns="0" tIns="59690" rIns="0" bIns="0" rtlCol="0">
            <a:spAutoFit/>
          </a:bodyPr>
          <a:lstStyle/>
          <a:p>
            <a:pPr marL="12700" marR="5080">
              <a:lnSpc>
                <a:spcPts val="3040"/>
              </a:lnSpc>
              <a:spcBef>
                <a:spcPts val="470"/>
              </a:spcBef>
            </a:pPr>
            <a:r>
              <a:rPr sz="2800" b="1" dirty="0">
                <a:latin typeface="Calibri"/>
                <a:cs typeface="Calibri"/>
              </a:rPr>
              <a:t>Goal</a:t>
            </a:r>
            <a:r>
              <a:rPr sz="2800" dirty="0">
                <a:latin typeface="Calibri"/>
                <a:cs typeface="Calibri"/>
              </a:rPr>
              <a:t>:</a:t>
            </a:r>
            <a:r>
              <a:rPr sz="2800" spc="-50" dirty="0">
                <a:latin typeface="Calibri"/>
                <a:cs typeface="Calibri"/>
              </a:rPr>
              <a:t> </a:t>
            </a:r>
            <a:r>
              <a:rPr sz="2800" dirty="0">
                <a:latin typeface="Calibri"/>
                <a:cs typeface="Calibri"/>
              </a:rPr>
              <a:t>Learn</a:t>
            </a:r>
            <a:r>
              <a:rPr sz="2800" spc="-50" dirty="0">
                <a:latin typeface="Calibri"/>
                <a:cs typeface="Calibri"/>
              </a:rPr>
              <a:t> </a:t>
            </a:r>
            <a:r>
              <a:rPr sz="2800" dirty="0">
                <a:latin typeface="Calibri"/>
                <a:cs typeface="Calibri"/>
              </a:rPr>
              <a:t>some</a:t>
            </a:r>
            <a:r>
              <a:rPr sz="2800" spc="40" dirty="0">
                <a:latin typeface="Calibri"/>
                <a:cs typeface="Calibri"/>
              </a:rPr>
              <a:t> </a:t>
            </a:r>
            <a:r>
              <a:rPr sz="2800" spc="-20" dirty="0">
                <a:latin typeface="Calibri"/>
                <a:cs typeface="Calibri"/>
              </a:rPr>
              <a:t>underlying </a:t>
            </a:r>
            <a:r>
              <a:rPr sz="2800" dirty="0">
                <a:latin typeface="Calibri"/>
                <a:cs typeface="Calibri"/>
              </a:rPr>
              <a:t>hidden</a:t>
            </a:r>
            <a:r>
              <a:rPr sz="2800" spc="75" dirty="0">
                <a:latin typeface="Calibri"/>
                <a:cs typeface="Calibri"/>
              </a:rPr>
              <a:t> </a:t>
            </a:r>
            <a:r>
              <a:rPr sz="2800" i="1" dirty="0">
                <a:latin typeface="Calibri"/>
                <a:cs typeface="Calibri"/>
              </a:rPr>
              <a:t>structure</a:t>
            </a:r>
            <a:r>
              <a:rPr sz="2800" i="1" spc="-204" dirty="0">
                <a:latin typeface="Calibri"/>
                <a:cs typeface="Calibri"/>
              </a:rPr>
              <a:t> </a:t>
            </a:r>
            <a:r>
              <a:rPr sz="2800" dirty="0">
                <a:latin typeface="Calibri"/>
                <a:cs typeface="Calibri"/>
              </a:rPr>
              <a:t>of</a:t>
            </a:r>
            <a:r>
              <a:rPr sz="2800" spc="-5" dirty="0">
                <a:latin typeface="Calibri"/>
                <a:cs typeface="Calibri"/>
              </a:rPr>
              <a:t> </a:t>
            </a:r>
            <a:r>
              <a:rPr sz="2800" dirty="0">
                <a:latin typeface="Calibri"/>
                <a:cs typeface="Calibri"/>
              </a:rPr>
              <a:t>the</a:t>
            </a:r>
            <a:r>
              <a:rPr sz="2800" spc="-60" dirty="0">
                <a:latin typeface="Calibri"/>
                <a:cs typeface="Calibri"/>
              </a:rPr>
              <a:t> </a:t>
            </a:r>
            <a:r>
              <a:rPr sz="2800" spc="-20" dirty="0">
                <a:latin typeface="Calibri"/>
                <a:cs typeface="Calibri"/>
              </a:rPr>
              <a:t>data</a:t>
            </a:r>
            <a:endParaRPr sz="2800">
              <a:latin typeface="Calibri"/>
              <a:cs typeface="Calibri"/>
            </a:endParaRPr>
          </a:p>
        </p:txBody>
      </p:sp>
      <p:sp>
        <p:nvSpPr>
          <p:cNvPr id="10" name="object 10"/>
          <p:cNvSpPr txBox="1"/>
          <p:nvPr/>
        </p:nvSpPr>
        <p:spPr>
          <a:xfrm>
            <a:off x="6670675" y="5025771"/>
            <a:ext cx="4838065" cy="1216025"/>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Examples</a:t>
            </a:r>
            <a:r>
              <a:rPr sz="2800" dirty="0">
                <a:latin typeface="Calibri"/>
                <a:cs typeface="Calibri"/>
              </a:rPr>
              <a:t>:</a:t>
            </a:r>
            <a:r>
              <a:rPr sz="2800" spc="-125" dirty="0">
                <a:latin typeface="Calibri"/>
                <a:cs typeface="Calibri"/>
              </a:rPr>
              <a:t> </a:t>
            </a:r>
            <a:r>
              <a:rPr sz="2800" spc="-10" dirty="0">
                <a:latin typeface="Calibri"/>
                <a:cs typeface="Calibri"/>
              </a:rPr>
              <a:t>Clustering, </a:t>
            </a:r>
            <a:r>
              <a:rPr sz="2800" dirty="0">
                <a:latin typeface="Calibri"/>
                <a:cs typeface="Calibri"/>
              </a:rPr>
              <a:t>dimensionality</a:t>
            </a:r>
            <a:r>
              <a:rPr sz="2800" spc="-140" dirty="0">
                <a:latin typeface="Calibri"/>
                <a:cs typeface="Calibri"/>
              </a:rPr>
              <a:t> </a:t>
            </a:r>
            <a:r>
              <a:rPr sz="2800" dirty="0">
                <a:latin typeface="Calibri"/>
                <a:cs typeface="Calibri"/>
              </a:rPr>
              <a:t>reduction,</a:t>
            </a:r>
            <a:r>
              <a:rPr sz="2800" spc="-60" dirty="0">
                <a:latin typeface="Calibri"/>
                <a:cs typeface="Calibri"/>
              </a:rPr>
              <a:t> </a:t>
            </a:r>
            <a:r>
              <a:rPr sz="2800" spc="-10" dirty="0">
                <a:latin typeface="Calibri"/>
                <a:cs typeface="Calibri"/>
              </a:rPr>
              <a:t>feature </a:t>
            </a:r>
            <a:r>
              <a:rPr sz="2800" dirty="0">
                <a:latin typeface="Calibri"/>
                <a:cs typeface="Calibri"/>
              </a:rPr>
              <a:t>learning,</a:t>
            </a:r>
            <a:r>
              <a:rPr sz="2800" spc="5" dirty="0">
                <a:latin typeface="Calibri"/>
                <a:cs typeface="Calibri"/>
              </a:rPr>
              <a:t> </a:t>
            </a:r>
            <a:r>
              <a:rPr sz="2800" dirty="0">
                <a:latin typeface="Calibri"/>
                <a:cs typeface="Calibri"/>
              </a:rPr>
              <a:t>density</a:t>
            </a:r>
            <a:r>
              <a:rPr sz="2800" spc="-70" dirty="0">
                <a:latin typeface="Calibri"/>
                <a:cs typeface="Calibri"/>
              </a:rPr>
              <a:t> </a:t>
            </a:r>
            <a:r>
              <a:rPr sz="2800" dirty="0">
                <a:latin typeface="Calibri"/>
                <a:cs typeface="Calibri"/>
              </a:rPr>
              <a:t>estimation,</a:t>
            </a:r>
            <a:r>
              <a:rPr sz="2800" spc="-135" dirty="0">
                <a:latin typeface="Calibri"/>
                <a:cs typeface="Calibri"/>
              </a:rPr>
              <a:t> </a:t>
            </a:r>
            <a:r>
              <a:rPr sz="2800" spc="-20" dirty="0">
                <a:latin typeface="Calibri"/>
                <a:cs typeface="Calibri"/>
              </a:rPr>
              <a:t>etc.</a:t>
            </a:r>
            <a:endParaRPr sz="2800">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94714" y="-37176"/>
            <a:ext cx="5184775" cy="2278380"/>
          </a:xfrm>
          <a:prstGeom prst="rect">
            <a:avLst/>
          </a:prstGeom>
        </p:spPr>
        <p:txBody>
          <a:bodyPr vert="horz" wrap="square" lIns="0" tIns="353060" rIns="0" bIns="0" rtlCol="0">
            <a:spAutoFit/>
          </a:bodyPr>
          <a:lstStyle/>
          <a:p>
            <a:pPr marL="38100">
              <a:lnSpc>
                <a:spcPct val="100000"/>
              </a:lnSpc>
              <a:spcBef>
                <a:spcPts val="2780"/>
              </a:spcBef>
            </a:pPr>
            <a:r>
              <a:rPr sz="4000" b="0" spc="-25" dirty="0">
                <a:latin typeface="Calibri Light"/>
                <a:cs typeface="Calibri Light"/>
              </a:rPr>
              <a:t>Variational</a:t>
            </a:r>
            <a:r>
              <a:rPr sz="4000" b="0" spc="-280" dirty="0">
                <a:latin typeface="Calibri Light"/>
                <a:cs typeface="Calibri Light"/>
              </a:rPr>
              <a:t> </a:t>
            </a:r>
            <a:r>
              <a:rPr sz="4000" b="0" spc="-10" dirty="0">
                <a:latin typeface="Calibri Light"/>
                <a:cs typeface="Calibri Light"/>
              </a:rPr>
              <a:t>Autoencoders</a:t>
            </a:r>
            <a:endParaRPr sz="4000">
              <a:latin typeface="Calibri Light"/>
              <a:cs typeface="Calibri Light"/>
            </a:endParaRPr>
          </a:p>
          <a:p>
            <a:pPr marL="312420" marR="410209">
              <a:lnSpc>
                <a:spcPct val="100000"/>
              </a:lnSpc>
              <a:spcBef>
                <a:spcPts val="1605"/>
              </a:spcBef>
            </a:pPr>
            <a:r>
              <a:rPr sz="2400" dirty="0">
                <a:latin typeface="Calibri"/>
                <a:cs typeface="Calibri"/>
              </a:rPr>
              <a:t>Decoder</a:t>
            </a:r>
            <a:r>
              <a:rPr sz="2400" spc="-80" dirty="0">
                <a:latin typeface="Calibri"/>
                <a:cs typeface="Calibri"/>
              </a:rPr>
              <a:t> </a:t>
            </a:r>
            <a:r>
              <a:rPr sz="2400" dirty="0">
                <a:latin typeface="Calibri"/>
                <a:cs typeface="Calibri"/>
              </a:rPr>
              <a:t>must</a:t>
            </a:r>
            <a:r>
              <a:rPr sz="2400" spc="-45" dirty="0">
                <a:latin typeface="Calibri"/>
                <a:cs typeface="Calibri"/>
              </a:rPr>
              <a:t> </a:t>
            </a:r>
            <a:r>
              <a:rPr sz="2400" dirty="0">
                <a:latin typeface="Calibri"/>
                <a:cs typeface="Calibri"/>
              </a:rPr>
              <a:t>be</a:t>
            </a:r>
            <a:r>
              <a:rPr sz="2400" spc="-35" dirty="0">
                <a:latin typeface="Calibri"/>
                <a:cs typeface="Calibri"/>
              </a:rPr>
              <a:t> </a:t>
            </a:r>
            <a:r>
              <a:rPr sz="2400" b="1" spc="-10" dirty="0">
                <a:latin typeface="Calibri"/>
                <a:cs typeface="Calibri"/>
              </a:rPr>
              <a:t>probabilistic</a:t>
            </a:r>
            <a:r>
              <a:rPr sz="2400" spc="-10" dirty="0">
                <a:latin typeface="Calibri"/>
                <a:cs typeface="Calibri"/>
              </a:rPr>
              <a:t>: </a:t>
            </a:r>
            <a:r>
              <a:rPr sz="2400" dirty="0">
                <a:latin typeface="Calibri"/>
                <a:cs typeface="Calibri"/>
              </a:rPr>
              <a:t>Decoder</a:t>
            </a:r>
            <a:r>
              <a:rPr sz="2400" spc="-80" dirty="0">
                <a:latin typeface="Calibri"/>
                <a:cs typeface="Calibri"/>
              </a:rPr>
              <a:t> </a:t>
            </a:r>
            <a:r>
              <a:rPr sz="2400" dirty="0">
                <a:latin typeface="Calibri"/>
                <a:cs typeface="Calibri"/>
              </a:rPr>
              <a:t>inputs</a:t>
            </a:r>
            <a:r>
              <a:rPr sz="2400" spc="-30" dirty="0">
                <a:latin typeface="Calibri"/>
                <a:cs typeface="Calibri"/>
              </a:rPr>
              <a:t> </a:t>
            </a:r>
            <a:r>
              <a:rPr sz="2400" dirty="0">
                <a:latin typeface="Calibri"/>
                <a:cs typeface="Calibri"/>
              </a:rPr>
              <a:t>z,</a:t>
            </a:r>
            <a:r>
              <a:rPr sz="2400" spc="-5" dirty="0">
                <a:latin typeface="Calibri"/>
                <a:cs typeface="Calibri"/>
              </a:rPr>
              <a:t> </a:t>
            </a:r>
            <a:r>
              <a:rPr sz="2400" dirty="0">
                <a:latin typeface="Calibri"/>
                <a:cs typeface="Calibri"/>
              </a:rPr>
              <a:t>outputs</a:t>
            </a:r>
            <a:r>
              <a:rPr sz="2400" spc="-100" dirty="0">
                <a:latin typeface="Calibri"/>
                <a:cs typeface="Calibri"/>
              </a:rPr>
              <a:t> </a:t>
            </a:r>
            <a:r>
              <a:rPr sz="2400" dirty="0">
                <a:latin typeface="Calibri"/>
                <a:cs typeface="Calibri"/>
              </a:rPr>
              <a:t>mean</a:t>
            </a:r>
            <a:r>
              <a:rPr sz="2400" spc="65" dirty="0">
                <a:latin typeface="Calibri"/>
                <a:cs typeface="Calibri"/>
              </a:rPr>
              <a:t> </a:t>
            </a:r>
            <a:r>
              <a:rPr sz="2400" spc="-20" dirty="0">
                <a:latin typeface="Calibri"/>
                <a:cs typeface="Calibri"/>
              </a:rPr>
              <a:t>μ</a:t>
            </a:r>
            <a:r>
              <a:rPr sz="2400" spc="-30" baseline="-10416" dirty="0">
                <a:latin typeface="Calibri"/>
                <a:cs typeface="Calibri"/>
              </a:rPr>
              <a:t>x|z </a:t>
            </a:r>
            <a:r>
              <a:rPr sz="2400" dirty="0">
                <a:latin typeface="Calibri"/>
                <a:cs typeface="Calibri"/>
              </a:rPr>
              <a:t>and</a:t>
            </a:r>
            <a:r>
              <a:rPr sz="2400" spc="-50" dirty="0">
                <a:latin typeface="Calibri"/>
                <a:cs typeface="Calibri"/>
              </a:rPr>
              <a:t> </a:t>
            </a:r>
            <a:r>
              <a:rPr sz="2400" dirty="0">
                <a:latin typeface="Calibri"/>
                <a:cs typeface="Calibri"/>
              </a:rPr>
              <a:t>(diagonal)</a:t>
            </a:r>
            <a:r>
              <a:rPr sz="2400" spc="-55" dirty="0">
                <a:latin typeface="Calibri"/>
                <a:cs typeface="Calibri"/>
              </a:rPr>
              <a:t> </a:t>
            </a:r>
            <a:r>
              <a:rPr sz="2400" spc="-10" dirty="0">
                <a:latin typeface="Calibri"/>
                <a:cs typeface="Calibri"/>
              </a:rPr>
              <a:t>covariance</a:t>
            </a:r>
            <a:r>
              <a:rPr sz="2400" spc="-12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3" name="object 3"/>
          <p:cNvSpPr txBox="1"/>
          <p:nvPr/>
        </p:nvSpPr>
        <p:spPr>
          <a:xfrm>
            <a:off x="1169352" y="2581973"/>
            <a:ext cx="4405630" cy="748030"/>
          </a:xfrm>
          <a:prstGeom prst="rect">
            <a:avLst/>
          </a:prstGeom>
        </p:spPr>
        <p:txBody>
          <a:bodyPr vert="horz" wrap="square" lIns="0" tIns="12700" rIns="0" bIns="0" rtlCol="0">
            <a:spAutoFit/>
          </a:bodyPr>
          <a:lstStyle/>
          <a:p>
            <a:pPr marL="38100">
              <a:lnSpc>
                <a:spcPts val="2840"/>
              </a:lnSpc>
              <a:spcBef>
                <a:spcPts val="100"/>
              </a:spcBef>
            </a:pPr>
            <a:r>
              <a:rPr sz="2400" dirty="0">
                <a:latin typeface="Calibri"/>
                <a:cs typeface="Calibri"/>
              </a:rPr>
              <a:t>Sample</a:t>
            </a:r>
            <a:r>
              <a:rPr sz="2400" spc="-70" dirty="0">
                <a:latin typeface="Calibri"/>
                <a:cs typeface="Calibri"/>
              </a:rPr>
              <a:t> </a:t>
            </a:r>
            <a:r>
              <a:rPr sz="2400" dirty="0">
                <a:latin typeface="Calibri"/>
                <a:cs typeface="Calibri"/>
              </a:rPr>
              <a:t>x</a:t>
            </a:r>
            <a:r>
              <a:rPr sz="2400" spc="-80" dirty="0">
                <a:latin typeface="Calibri"/>
                <a:cs typeface="Calibri"/>
              </a:rPr>
              <a:t> </a:t>
            </a:r>
            <a:r>
              <a:rPr sz="2400" dirty="0">
                <a:latin typeface="Calibri"/>
                <a:cs typeface="Calibri"/>
              </a:rPr>
              <a:t>from</a:t>
            </a:r>
            <a:r>
              <a:rPr sz="2400" spc="-5" dirty="0">
                <a:latin typeface="Calibri"/>
                <a:cs typeface="Calibri"/>
              </a:rPr>
              <a:t> </a:t>
            </a:r>
            <a:r>
              <a:rPr sz="2400" dirty="0">
                <a:latin typeface="Calibri"/>
                <a:cs typeface="Calibri"/>
              </a:rPr>
              <a:t>Gaussian</a:t>
            </a:r>
            <a:r>
              <a:rPr sz="2400" spc="-50" dirty="0">
                <a:latin typeface="Calibri"/>
                <a:cs typeface="Calibri"/>
              </a:rPr>
              <a:t> </a:t>
            </a:r>
            <a:r>
              <a:rPr sz="2400" dirty="0">
                <a:latin typeface="Calibri"/>
                <a:cs typeface="Calibri"/>
              </a:rPr>
              <a:t>with</a:t>
            </a:r>
            <a:r>
              <a:rPr sz="2400" spc="-55" dirty="0">
                <a:latin typeface="Calibri"/>
                <a:cs typeface="Calibri"/>
              </a:rPr>
              <a:t> </a:t>
            </a:r>
            <a:r>
              <a:rPr sz="2400" spc="-20" dirty="0">
                <a:latin typeface="Calibri"/>
                <a:cs typeface="Calibri"/>
              </a:rPr>
              <a:t>mean</a:t>
            </a:r>
            <a:endParaRPr sz="2400">
              <a:latin typeface="Calibri"/>
              <a:cs typeface="Calibri"/>
            </a:endParaRPr>
          </a:p>
          <a:p>
            <a:pPr marL="38100">
              <a:lnSpc>
                <a:spcPts val="2840"/>
              </a:lnSpc>
            </a:pPr>
            <a:r>
              <a:rPr sz="2400" dirty="0">
                <a:latin typeface="Calibri"/>
                <a:cs typeface="Calibri"/>
              </a:rPr>
              <a:t>μ</a:t>
            </a:r>
            <a:r>
              <a:rPr sz="2400" baseline="-10416" dirty="0">
                <a:latin typeface="Calibri"/>
                <a:cs typeface="Calibri"/>
              </a:rPr>
              <a:t>x|z</a:t>
            </a:r>
            <a:r>
              <a:rPr sz="2400" spc="-82" baseline="-10416" dirty="0">
                <a:latin typeface="Calibri"/>
                <a:cs typeface="Calibri"/>
              </a:rPr>
              <a:t> </a:t>
            </a:r>
            <a:r>
              <a:rPr sz="2400" dirty="0">
                <a:latin typeface="Calibri"/>
                <a:cs typeface="Calibri"/>
              </a:rPr>
              <a:t>and</a:t>
            </a:r>
            <a:r>
              <a:rPr sz="2400" spc="-55" dirty="0">
                <a:latin typeface="Calibri"/>
                <a:cs typeface="Calibri"/>
              </a:rPr>
              <a:t> </a:t>
            </a:r>
            <a:r>
              <a:rPr sz="2400" dirty="0">
                <a:latin typeface="Calibri"/>
                <a:cs typeface="Calibri"/>
              </a:rPr>
              <a:t>(diagonal)</a:t>
            </a:r>
            <a:r>
              <a:rPr sz="2400" spc="-60" dirty="0">
                <a:latin typeface="Calibri"/>
                <a:cs typeface="Calibri"/>
              </a:rPr>
              <a:t> </a:t>
            </a:r>
            <a:r>
              <a:rPr sz="2400" dirty="0">
                <a:latin typeface="Calibri"/>
                <a:cs typeface="Calibri"/>
              </a:rPr>
              <a:t>covariance</a:t>
            </a:r>
            <a:r>
              <a:rPr sz="2400" spc="-14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4" name="object 4"/>
          <p:cNvSpPr txBox="1"/>
          <p:nvPr/>
        </p:nvSpPr>
        <p:spPr>
          <a:xfrm>
            <a:off x="6874509" y="1486217"/>
            <a:ext cx="4491990" cy="1134110"/>
          </a:xfrm>
          <a:prstGeom prst="rect">
            <a:avLst/>
          </a:prstGeom>
        </p:spPr>
        <p:txBody>
          <a:bodyPr vert="horz" wrap="square" lIns="0" tIns="7620" rIns="0" bIns="0" rtlCol="0">
            <a:spAutoFit/>
          </a:bodyPr>
          <a:lstStyle/>
          <a:p>
            <a:pPr marL="12700" marR="5080">
              <a:lnSpc>
                <a:spcPct val="101499"/>
              </a:lnSpc>
              <a:spcBef>
                <a:spcPts val="60"/>
              </a:spcBef>
              <a:tabLst>
                <a:tab pos="4191635"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p:txBody>
      </p:sp>
      <p:pic>
        <p:nvPicPr>
          <p:cNvPr id="5" name="object 5"/>
          <p:cNvPicPr/>
          <p:nvPr/>
        </p:nvPicPr>
        <p:blipFill>
          <a:blip r:embed="rId2" cstate="print"/>
          <a:stretch>
            <a:fillRect/>
          </a:stretch>
        </p:blipFill>
        <p:spPr>
          <a:xfrm>
            <a:off x="9611359" y="1432560"/>
            <a:ext cx="1361440" cy="497839"/>
          </a:xfrm>
          <a:prstGeom prst="rect">
            <a:avLst/>
          </a:prstGeom>
        </p:spPr>
      </p:pic>
      <p:sp>
        <p:nvSpPr>
          <p:cNvPr id="6" name="object 6"/>
          <p:cNvSpPr txBox="1"/>
          <p:nvPr/>
        </p:nvSpPr>
        <p:spPr>
          <a:xfrm>
            <a:off x="885825" y="5029453"/>
            <a:ext cx="129032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55" dirty="0">
                <a:latin typeface="Calibri"/>
                <a:cs typeface="Calibri"/>
              </a:rPr>
              <a:t> </a:t>
            </a:r>
            <a:r>
              <a:rPr sz="2400" spc="-50" dirty="0">
                <a:latin typeface="Calibri"/>
                <a:cs typeface="Calibri"/>
              </a:rPr>
              <a:t>z</a:t>
            </a:r>
            <a:endParaRPr sz="2400">
              <a:latin typeface="Calibri"/>
              <a:cs typeface="Calibri"/>
            </a:endParaRPr>
          </a:p>
          <a:p>
            <a:pPr marL="12700">
              <a:lnSpc>
                <a:spcPct val="100000"/>
              </a:lnSpc>
              <a:spcBef>
                <a:spcPts val="85"/>
              </a:spcBef>
            </a:pPr>
            <a:r>
              <a:rPr sz="2400" dirty="0">
                <a:latin typeface="Calibri"/>
                <a:cs typeface="Calibri"/>
              </a:rPr>
              <a:t>from</a:t>
            </a:r>
            <a:r>
              <a:rPr sz="2400" spc="-114" dirty="0">
                <a:latin typeface="Calibri"/>
                <a:cs typeface="Calibri"/>
              </a:rPr>
              <a:t> </a:t>
            </a:r>
            <a:r>
              <a:rPr sz="2400" spc="-20" dirty="0">
                <a:latin typeface="Calibri"/>
                <a:cs typeface="Calibri"/>
              </a:rPr>
              <a:t>prior</a:t>
            </a:r>
            <a:endParaRPr sz="2400">
              <a:latin typeface="Calibri"/>
              <a:cs typeface="Calibri"/>
            </a:endParaRPr>
          </a:p>
        </p:txBody>
      </p:sp>
      <p:pic>
        <p:nvPicPr>
          <p:cNvPr id="7" name="object 7"/>
          <p:cNvPicPr/>
          <p:nvPr/>
        </p:nvPicPr>
        <p:blipFill>
          <a:blip r:embed="rId3" cstate="print"/>
          <a:stretch>
            <a:fillRect/>
          </a:stretch>
        </p:blipFill>
        <p:spPr>
          <a:xfrm>
            <a:off x="1239519" y="5872479"/>
            <a:ext cx="792480" cy="304799"/>
          </a:xfrm>
          <a:prstGeom prst="rect">
            <a:avLst/>
          </a:prstGeom>
        </p:spPr>
      </p:pic>
      <p:pic>
        <p:nvPicPr>
          <p:cNvPr id="8" name="object 8"/>
          <p:cNvPicPr/>
          <p:nvPr/>
        </p:nvPicPr>
        <p:blipFill>
          <a:blip r:embed="rId4" cstate="print"/>
          <a:stretch>
            <a:fillRect/>
          </a:stretch>
        </p:blipFill>
        <p:spPr>
          <a:xfrm>
            <a:off x="934719" y="4460240"/>
            <a:ext cx="1727200" cy="396239"/>
          </a:xfrm>
          <a:prstGeom prst="rect">
            <a:avLst/>
          </a:prstGeom>
        </p:spPr>
      </p:pic>
      <p:grpSp>
        <p:nvGrpSpPr>
          <p:cNvPr id="9" name="object 9"/>
          <p:cNvGrpSpPr/>
          <p:nvPr/>
        </p:nvGrpSpPr>
        <p:grpSpPr>
          <a:xfrm>
            <a:off x="2692400" y="3830269"/>
            <a:ext cx="2935605" cy="2316480"/>
            <a:chOff x="2692400" y="3830269"/>
            <a:chExt cx="2935605" cy="2316480"/>
          </a:xfrm>
        </p:grpSpPr>
        <p:sp>
          <p:nvSpPr>
            <p:cNvPr id="10" name="object 10"/>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11" name="object 11"/>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4114800" y="5821680"/>
              <a:ext cx="233679" cy="243839"/>
            </a:xfrm>
            <a:prstGeom prst="rect">
              <a:avLst/>
            </a:prstGeom>
          </p:spPr>
        </p:pic>
        <p:sp>
          <p:nvSpPr>
            <p:cNvPr id="13" name="object 13"/>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4" name="object 14"/>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5" name="object 15"/>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2956559" y="3891280"/>
              <a:ext cx="619760" cy="304800"/>
            </a:xfrm>
            <a:prstGeom prst="rect">
              <a:avLst/>
            </a:prstGeom>
          </p:spPr>
        </p:pic>
        <p:sp>
          <p:nvSpPr>
            <p:cNvPr id="17" name="object 17"/>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8" name="object 18"/>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9" name="object 19"/>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4704079" y="3881120"/>
              <a:ext cx="670560" cy="386080"/>
            </a:xfrm>
            <a:prstGeom prst="rect">
              <a:avLst/>
            </a:prstGeom>
          </p:spPr>
        </p:pic>
        <p:sp>
          <p:nvSpPr>
            <p:cNvPr id="21" name="object 21"/>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22" name="object 22"/>
          <p:cNvSpPr txBox="1"/>
          <p:nvPr/>
        </p:nvSpPr>
        <p:spPr>
          <a:xfrm>
            <a:off x="762317" y="3622294"/>
            <a:ext cx="160147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65" dirty="0">
                <a:latin typeface="Calibri"/>
                <a:cs typeface="Calibri"/>
              </a:rPr>
              <a:t> </a:t>
            </a:r>
            <a:r>
              <a:rPr sz="2400" spc="-20" dirty="0">
                <a:latin typeface="Calibri"/>
                <a:cs typeface="Calibri"/>
              </a:rPr>
              <a:t>from</a:t>
            </a:r>
            <a:endParaRPr sz="2400">
              <a:latin typeface="Calibri"/>
              <a:cs typeface="Calibri"/>
            </a:endParaRPr>
          </a:p>
          <a:p>
            <a:pPr marL="12700">
              <a:lnSpc>
                <a:spcPct val="100000"/>
              </a:lnSpc>
              <a:spcBef>
                <a:spcPts val="85"/>
              </a:spcBef>
            </a:pPr>
            <a:r>
              <a:rPr sz="2400" spc="-10" dirty="0">
                <a:latin typeface="Calibri"/>
                <a:cs typeface="Calibri"/>
              </a:rPr>
              <a:t>conditional</a:t>
            </a:r>
            <a:endParaRPr sz="2400">
              <a:latin typeface="Calibri"/>
              <a:cs typeface="Calibri"/>
            </a:endParaRPr>
          </a:p>
        </p:txBody>
      </p:sp>
      <p:sp>
        <p:nvSpPr>
          <p:cNvPr id="23" name="object 23"/>
          <p:cNvSpPr txBox="1"/>
          <p:nvPr/>
        </p:nvSpPr>
        <p:spPr>
          <a:xfrm>
            <a:off x="6242050" y="2909188"/>
            <a:ext cx="307403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How</a:t>
            </a:r>
            <a:r>
              <a:rPr sz="2400" spc="-130" dirty="0">
                <a:latin typeface="Calibri"/>
                <a:cs typeface="Calibri"/>
              </a:rPr>
              <a:t> </a:t>
            </a:r>
            <a:r>
              <a:rPr sz="2400" dirty="0">
                <a:latin typeface="Calibri"/>
                <a:cs typeface="Calibri"/>
              </a:rPr>
              <a:t>to</a:t>
            </a:r>
            <a:r>
              <a:rPr sz="2400" spc="-85" dirty="0">
                <a:latin typeface="Calibri"/>
                <a:cs typeface="Calibri"/>
              </a:rPr>
              <a:t> </a:t>
            </a:r>
            <a:r>
              <a:rPr sz="2400" dirty="0">
                <a:latin typeface="Calibri"/>
                <a:cs typeface="Calibri"/>
              </a:rPr>
              <a:t>train</a:t>
            </a:r>
            <a:r>
              <a:rPr sz="2400" spc="5" dirty="0">
                <a:latin typeface="Calibri"/>
                <a:cs typeface="Calibri"/>
              </a:rPr>
              <a:t> </a:t>
            </a:r>
            <a:r>
              <a:rPr sz="2400" dirty="0">
                <a:latin typeface="Calibri"/>
                <a:cs typeface="Calibri"/>
              </a:rPr>
              <a:t>this</a:t>
            </a:r>
            <a:r>
              <a:rPr sz="2400" spc="-70" dirty="0">
                <a:latin typeface="Calibri"/>
                <a:cs typeface="Calibri"/>
              </a:rPr>
              <a:t> </a:t>
            </a:r>
            <a:r>
              <a:rPr sz="2400" spc="-10" dirty="0">
                <a:latin typeface="Calibri"/>
                <a:cs typeface="Calibri"/>
              </a:rPr>
              <a:t>model?</a:t>
            </a:r>
            <a:endParaRPr sz="2400">
              <a:latin typeface="Calibri"/>
              <a:cs typeface="Calibri"/>
            </a:endParaRPr>
          </a:p>
        </p:txBody>
      </p:sp>
      <p:sp>
        <p:nvSpPr>
          <p:cNvPr id="24" name="object 24"/>
          <p:cNvSpPr txBox="1"/>
          <p:nvPr/>
        </p:nvSpPr>
        <p:spPr>
          <a:xfrm>
            <a:off x="6242050" y="3648392"/>
            <a:ext cx="485394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Basic</a:t>
            </a:r>
            <a:r>
              <a:rPr sz="2400" spc="-120" dirty="0">
                <a:latin typeface="Calibri"/>
                <a:cs typeface="Calibri"/>
              </a:rPr>
              <a:t> </a:t>
            </a:r>
            <a:r>
              <a:rPr sz="2400" dirty="0">
                <a:latin typeface="Calibri"/>
                <a:cs typeface="Calibri"/>
              </a:rPr>
              <a:t>idea:</a:t>
            </a:r>
            <a:r>
              <a:rPr sz="2400" spc="-125" dirty="0">
                <a:latin typeface="Calibri"/>
                <a:cs typeface="Calibri"/>
              </a:rPr>
              <a:t> </a:t>
            </a:r>
            <a:r>
              <a:rPr sz="2400" b="1" spc="-10" dirty="0">
                <a:latin typeface="Calibri"/>
                <a:cs typeface="Calibri"/>
              </a:rPr>
              <a:t>maximize</a:t>
            </a:r>
            <a:r>
              <a:rPr sz="2400" b="1" spc="-60" dirty="0">
                <a:latin typeface="Calibri"/>
                <a:cs typeface="Calibri"/>
              </a:rPr>
              <a:t> </a:t>
            </a:r>
            <a:r>
              <a:rPr sz="2400" b="1" spc="-10" dirty="0">
                <a:latin typeface="Calibri"/>
                <a:cs typeface="Calibri"/>
              </a:rPr>
              <a:t>likelihood</a:t>
            </a:r>
            <a:r>
              <a:rPr sz="2400" b="1" spc="75" dirty="0">
                <a:latin typeface="Calibri"/>
                <a:cs typeface="Calibri"/>
              </a:rPr>
              <a:t> </a:t>
            </a:r>
            <a:r>
              <a:rPr sz="2400" b="1" dirty="0">
                <a:latin typeface="Calibri"/>
                <a:cs typeface="Calibri"/>
              </a:rPr>
              <a:t>of</a:t>
            </a:r>
            <a:r>
              <a:rPr sz="2400" b="1" spc="-95" dirty="0">
                <a:latin typeface="Calibri"/>
                <a:cs typeface="Calibri"/>
              </a:rPr>
              <a:t> </a:t>
            </a:r>
            <a:r>
              <a:rPr sz="2400" b="1" spc="-20" dirty="0">
                <a:latin typeface="Calibri"/>
                <a:cs typeface="Calibri"/>
              </a:rPr>
              <a:t>data</a:t>
            </a:r>
            <a:endParaRPr sz="2400">
              <a:latin typeface="Calibri"/>
              <a:cs typeface="Calibri"/>
            </a:endParaRPr>
          </a:p>
        </p:txBody>
      </p:sp>
      <p:sp>
        <p:nvSpPr>
          <p:cNvPr id="25" name="object 25"/>
          <p:cNvSpPr txBox="1"/>
          <p:nvPr/>
        </p:nvSpPr>
        <p:spPr>
          <a:xfrm>
            <a:off x="6242050" y="4386579"/>
            <a:ext cx="368617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Another</a:t>
            </a:r>
            <a:r>
              <a:rPr sz="2400" spc="-114" dirty="0">
                <a:latin typeface="Calibri"/>
                <a:cs typeface="Calibri"/>
              </a:rPr>
              <a:t> </a:t>
            </a:r>
            <a:r>
              <a:rPr sz="2400" dirty="0">
                <a:latin typeface="Calibri"/>
                <a:cs typeface="Calibri"/>
              </a:rPr>
              <a:t>idea:</a:t>
            </a:r>
            <a:r>
              <a:rPr sz="2400" spc="-70" dirty="0">
                <a:latin typeface="Calibri"/>
                <a:cs typeface="Calibri"/>
              </a:rPr>
              <a:t> </a:t>
            </a:r>
            <a:r>
              <a:rPr sz="2400" spc="-40" dirty="0">
                <a:latin typeface="Calibri"/>
                <a:cs typeface="Calibri"/>
              </a:rPr>
              <a:t>Try </a:t>
            </a:r>
            <a:r>
              <a:rPr sz="2400" spc="-20" dirty="0">
                <a:latin typeface="Calibri"/>
                <a:cs typeface="Calibri"/>
              </a:rPr>
              <a:t>Bayes’</a:t>
            </a:r>
            <a:r>
              <a:rPr sz="2400" spc="-110" dirty="0">
                <a:latin typeface="Calibri"/>
                <a:cs typeface="Calibri"/>
              </a:rPr>
              <a:t> </a:t>
            </a:r>
            <a:r>
              <a:rPr sz="2400" spc="-10" dirty="0">
                <a:latin typeface="Calibri"/>
                <a:cs typeface="Calibri"/>
              </a:rPr>
              <a:t>Rule:</a:t>
            </a:r>
            <a:endParaRPr sz="2400">
              <a:latin typeface="Calibri"/>
              <a:cs typeface="Calibri"/>
            </a:endParaRPr>
          </a:p>
        </p:txBody>
      </p:sp>
      <p:sp>
        <p:nvSpPr>
          <p:cNvPr id="26" name="object 26"/>
          <p:cNvSpPr/>
          <p:nvPr/>
        </p:nvSpPr>
        <p:spPr>
          <a:xfrm>
            <a:off x="8075294" y="193039"/>
            <a:ext cx="93345" cy="284480"/>
          </a:xfrm>
          <a:custGeom>
            <a:avLst/>
            <a:gdLst/>
            <a:ahLst/>
            <a:cxnLst/>
            <a:rect l="l" t="t" r="r" b="b"/>
            <a:pathLst>
              <a:path w="93345" h="284480">
                <a:moveTo>
                  <a:pt x="4063" y="0"/>
                </a:moveTo>
                <a:lnTo>
                  <a:pt x="0" y="11556"/>
                </a:lnTo>
                <a:lnTo>
                  <a:pt x="16255" y="18668"/>
                </a:lnTo>
                <a:lnTo>
                  <a:pt x="30099" y="28575"/>
                </a:lnTo>
                <a:lnTo>
                  <a:pt x="58420" y="74421"/>
                </a:lnTo>
                <a:lnTo>
                  <a:pt x="66675" y="116458"/>
                </a:lnTo>
                <a:lnTo>
                  <a:pt x="67690" y="140715"/>
                </a:lnTo>
                <a:lnTo>
                  <a:pt x="66675" y="165734"/>
                </a:lnTo>
                <a:lnTo>
                  <a:pt x="58420" y="209041"/>
                </a:lnTo>
                <a:lnTo>
                  <a:pt x="30225" y="255523"/>
                </a:lnTo>
                <a:lnTo>
                  <a:pt x="507" y="272668"/>
                </a:lnTo>
                <a:lnTo>
                  <a:pt x="4063" y="284225"/>
                </a:lnTo>
                <a:lnTo>
                  <a:pt x="42163" y="266064"/>
                </a:lnTo>
                <a:lnTo>
                  <a:pt x="70230" y="234568"/>
                </a:lnTo>
                <a:lnTo>
                  <a:pt x="87375" y="192404"/>
                </a:lnTo>
                <a:lnTo>
                  <a:pt x="93218" y="142239"/>
                </a:lnTo>
                <a:lnTo>
                  <a:pt x="91694" y="116077"/>
                </a:lnTo>
                <a:lnTo>
                  <a:pt x="80263" y="69976"/>
                </a:lnTo>
                <a:lnTo>
                  <a:pt x="57403" y="32384"/>
                </a:lnTo>
                <a:lnTo>
                  <a:pt x="24256" y="7492"/>
                </a:lnTo>
                <a:lnTo>
                  <a:pt x="4063" y="0"/>
                </a:lnTo>
                <a:close/>
              </a:path>
            </a:pathLst>
          </a:custGeom>
          <a:solidFill>
            <a:srgbClr val="000000"/>
          </a:solidFill>
        </p:spPr>
        <p:txBody>
          <a:bodyPr wrap="square" lIns="0" tIns="0" rIns="0" bIns="0" rtlCol="0"/>
          <a:lstStyle/>
          <a:p>
            <a:endParaRPr/>
          </a:p>
        </p:txBody>
      </p:sp>
      <p:sp>
        <p:nvSpPr>
          <p:cNvPr id="27" name="object 27"/>
          <p:cNvSpPr/>
          <p:nvPr/>
        </p:nvSpPr>
        <p:spPr>
          <a:xfrm>
            <a:off x="7538719" y="193039"/>
            <a:ext cx="93345" cy="284480"/>
          </a:xfrm>
          <a:custGeom>
            <a:avLst/>
            <a:gdLst/>
            <a:ahLst/>
            <a:cxnLst/>
            <a:rect l="l" t="t" r="r" b="b"/>
            <a:pathLst>
              <a:path w="93345" h="284480">
                <a:moveTo>
                  <a:pt x="89153" y="0"/>
                </a:moveTo>
                <a:lnTo>
                  <a:pt x="51053" y="18160"/>
                </a:lnTo>
                <a:lnTo>
                  <a:pt x="23113" y="49783"/>
                </a:lnTo>
                <a:lnTo>
                  <a:pt x="5714" y="92075"/>
                </a:lnTo>
                <a:lnTo>
                  <a:pt x="0" y="142239"/>
                </a:lnTo>
                <a:lnTo>
                  <a:pt x="1397" y="168274"/>
                </a:lnTo>
                <a:lnTo>
                  <a:pt x="12953" y="214502"/>
                </a:lnTo>
                <a:lnTo>
                  <a:pt x="35686" y="251967"/>
                </a:lnTo>
                <a:lnTo>
                  <a:pt x="68833" y="276859"/>
                </a:lnTo>
                <a:lnTo>
                  <a:pt x="89153" y="284225"/>
                </a:lnTo>
                <a:lnTo>
                  <a:pt x="92709" y="272668"/>
                </a:lnTo>
                <a:lnTo>
                  <a:pt x="76707" y="265556"/>
                </a:lnTo>
                <a:lnTo>
                  <a:pt x="62991" y="255523"/>
                </a:lnTo>
                <a:lnTo>
                  <a:pt x="34798" y="209041"/>
                </a:lnTo>
                <a:lnTo>
                  <a:pt x="26543" y="165734"/>
                </a:lnTo>
                <a:lnTo>
                  <a:pt x="25526" y="140715"/>
                </a:lnTo>
                <a:lnTo>
                  <a:pt x="26543" y="116458"/>
                </a:lnTo>
                <a:lnTo>
                  <a:pt x="34798" y="74421"/>
                </a:lnTo>
                <a:lnTo>
                  <a:pt x="63119" y="28575"/>
                </a:lnTo>
                <a:lnTo>
                  <a:pt x="93090" y="11556"/>
                </a:lnTo>
                <a:lnTo>
                  <a:pt x="89153" y="0"/>
                </a:lnTo>
                <a:close/>
              </a:path>
            </a:pathLst>
          </a:custGeom>
          <a:solidFill>
            <a:srgbClr val="000000"/>
          </a:solidFill>
        </p:spPr>
        <p:txBody>
          <a:bodyPr wrap="square" lIns="0" tIns="0" rIns="0" bIns="0" rtlCol="0"/>
          <a:lstStyle/>
          <a:p>
            <a:endParaRPr/>
          </a:p>
        </p:txBody>
      </p:sp>
      <p:sp>
        <p:nvSpPr>
          <p:cNvPr id="28" name="object 28"/>
          <p:cNvSpPr txBox="1"/>
          <p:nvPr/>
        </p:nvSpPr>
        <p:spPr>
          <a:xfrm>
            <a:off x="6535166" y="83248"/>
            <a:ext cx="1555750" cy="391795"/>
          </a:xfrm>
          <a:prstGeom prst="rect">
            <a:avLst/>
          </a:prstGeom>
        </p:spPr>
        <p:txBody>
          <a:bodyPr vert="horz" wrap="square" lIns="0" tIns="12700" rIns="0" bIns="0" rtlCol="0">
            <a:spAutoFit/>
          </a:bodyPr>
          <a:lstStyle/>
          <a:p>
            <a:pPr marL="12700">
              <a:lnSpc>
                <a:spcPct val="100000"/>
              </a:lnSpc>
              <a:spcBef>
                <a:spcPts val="100"/>
              </a:spcBef>
              <a:tabLst>
                <a:tab pos="1109980" algn="l"/>
              </a:tabLst>
            </a:pPr>
            <a:r>
              <a:rPr sz="2400" spc="-10" dirty="0">
                <a:latin typeface="Calibri"/>
                <a:cs typeface="Calibri"/>
              </a:rPr>
              <a:t>Recall</a:t>
            </a:r>
            <a:r>
              <a:rPr sz="2400" spc="-105" dirty="0">
                <a:latin typeface="Calibri"/>
                <a:cs typeface="Calibri"/>
              </a:rPr>
              <a:t> </a:t>
            </a:r>
            <a:r>
              <a:rPr sz="2400" spc="-50" dirty="0">
                <a:latin typeface="Cambria Math"/>
                <a:cs typeface="Cambria Math"/>
              </a:rPr>
              <a:t>𝑝</a:t>
            </a:r>
            <a:r>
              <a:rPr sz="2400" dirty="0">
                <a:latin typeface="Cambria Math"/>
                <a:cs typeface="Cambria Math"/>
              </a:rPr>
              <a:t>	𝑥,</a:t>
            </a:r>
            <a:r>
              <a:rPr sz="2400" spc="-75"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29" name="object 29"/>
          <p:cNvSpPr/>
          <p:nvPr/>
        </p:nvSpPr>
        <p:spPr>
          <a:xfrm>
            <a:off x="9171940" y="195757"/>
            <a:ext cx="22860" cy="279400"/>
          </a:xfrm>
          <a:custGeom>
            <a:avLst/>
            <a:gdLst/>
            <a:ahLst/>
            <a:cxnLst/>
            <a:rect l="l" t="t" r="r" b="b"/>
            <a:pathLst>
              <a:path w="22859" h="279400">
                <a:moveTo>
                  <a:pt x="22859" y="0"/>
                </a:moveTo>
                <a:lnTo>
                  <a:pt x="0" y="0"/>
                </a:lnTo>
                <a:lnTo>
                  <a:pt x="0" y="278841"/>
                </a:lnTo>
                <a:lnTo>
                  <a:pt x="22859" y="278841"/>
                </a:lnTo>
                <a:lnTo>
                  <a:pt x="22859" y="0"/>
                </a:lnTo>
                <a:close/>
              </a:path>
            </a:pathLst>
          </a:custGeom>
          <a:solidFill>
            <a:srgbClr val="000000"/>
          </a:solidFill>
        </p:spPr>
        <p:txBody>
          <a:bodyPr wrap="square" lIns="0" tIns="0" rIns="0" bIns="0" rtlCol="0"/>
          <a:lstStyle/>
          <a:p>
            <a:endParaRPr/>
          </a:p>
        </p:txBody>
      </p:sp>
      <p:sp>
        <p:nvSpPr>
          <p:cNvPr id="30" name="object 30"/>
          <p:cNvSpPr/>
          <p:nvPr/>
        </p:nvSpPr>
        <p:spPr>
          <a:xfrm>
            <a:off x="9456039" y="193039"/>
            <a:ext cx="93980" cy="284480"/>
          </a:xfrm>
          <a:custGeom>
            <a:avLst/>
            <a:gdLst/>
            <a:ahLst/>
            <a:cxnLst/>
            <a:rect l="l" t="t" r="r" b="b"/>
            <a:pathLst>
              <a:path w="93979" h="284480">
                <a:moveTo>
                  <a:pt x="4063" y="0"/>
                </a:moveTo>
                <a:lnTo>
                  <a:pt x="0" y="11556"/>
                </a:lnTo>
                <a:lnTo>
                  <a:pt x="16255" y="18668"/>
                </a:lnTo>
                <a:lnTo>
                  <a:pt x="30352" y="28575"/>
                </a:lnTo>
                <a:lnTo>
                  <a:pt x="58800" y="74421"/>
                </a:lnTo>
                <a:lnTo>
                  <a:pt x="67055" y="116458"/>
                </a:lnTo>
                <a:lnTo>
                  <a:pt x="68199" y="140715"/>
                </a:lnTo>
                <a:lnTo>
                  <a:pt x="67055" y="165734"/>
                </a:lnTo>
                <a:lnTo>
                  <a:pt x="58800" y="209041"/>
                </a:lnTo>
                <a:lnTo>
                  <a:pt x="30352" y="255523"/>
                </a:lnTo>
                <a:lnTo>
                  <a:pt x="380" y="272668"/>
                </a:lnTo>
                <a:lnTo>
                  <a:pt x="4063" y="284225"/>
                </a:lnTo>
                <a:lnTo>
                  <a:pt x="42417" y="266064"/>
                </a:lnTo>
                <a:lnTo>
                  <a:pt x="70611" y="234568"/>
                </a:lnTo>
                <a:lnTo>
                  <a:pt x="88010" y="192404"/>
                </a:lnTo>
                <a:lnTo>
                  <a:pt x="93852" y="142239"/>
                </a:lnTo>
                <a:lnTo>
                  <a:pt x="92328" y="116077"/>
                </a:lnTo>
                <a:lnTo>
                  <a:pt x="80771" y="69976"/>
                </a:lnTo>
                <a:lnTo>
                  <a:pt x="57657" y="32384"/>
                </a:lnTo>
                <a:lnTo>
                  <a:pt x="24383" y="7492"/>
                </a:lnTo>
                <a:lnTo>
                  <a:pt x="4063" y="0"/>
                </a:lnTo>
                <a:close/>
              </a:path>
            </a:pathLst>
          </a:custGeom>
          <a:solidFill>
            <a:srgbClr val="000000"/>
          </a:solidFill>
        </p:spPr>
        <p:txBody>
          <a:bodyPr wrap="square" lIns="0" tIns="0" rIns="0" bIns="0" rtlCol="0"/>
          <a:lstStyle/>
          <a:p>
            <a:endParaRPr/>
          </a:p>
        </p:txBody>
      </p:sp>
      <p:sp>
        <p:nvSpPr>
          <p:cNvPr id="31" name="object 31"/>
          <p:cNvSpPr/>
          <p:nvPr/>
        </p:nvSpPr>
        <p:spPr>
          <a:xfrm>
            <a:off x="8798559" y="193039"/>
            <a:ext cx="93980" cy="284480"/>
          </a:xfrm>
          <a:custGeom>
            <a:avLst/>
            <a:gdLst/>
            <a:ahLst/>
            <a:cxnLst/>
            <a:rect l="l" t="t" r="r" b="b"/>
            <a:pathLst>
              <a:path w="93979" h="284480">
                <a:moveTo>
                  <a:pt x="89789" y="0"/>
                </a:moveTo>
                <a:lnTo>
                  <a:pt x="51435" y="18160"/>
                </a:lnTo>
                <a:lnTo>
                  <a:pt x="23241" y="49783"/>
                </a:lnTo>
                <a:lnTo>
                  <a:pt x="5842" y="92075"/>
                </a:lnTo>
                <a:lnTo>
                  <a:pt x="0" y="142239"/>
                </a:lnTo>
                <a:lnTo>
                  <a:pt x="1397" y="168274"/>
                </a:lnTo>
                <a:lnTo>
                  <a:pt x="13081" y="214502"/>
                </a:lnTo>
                <a:lnTo>
                  <a:pt x="36068" y="251967"/>
                </a:lnTo>
                <a:lnTo>
                  <a:pt x="69342" y="276859"/>
                </a:lnTo>
                <a:lnTo>
                  <a:pt x="89789" y="284225"/>
                </a:lnTo>
                <a:lnTo>
                  <a:pt x="93345" y="272668"/>
                </a:lnTo>
                <a:lnTo>
                  <a:pt x="77343" y="265556"/>
                </a:lnTo>
                <a:lnTo>
                  <a:pt x="63500" y="255523"/>
                </a:lnTo>
                <a:lnTo>
                  <a:pt x="35051" y="209041"/>
                </a:lnTo>
                <a:lnTo>
                  <a:pt x="26670" y="165734"/>
                </a:lnTo>
                <a:lnTo>
                  <a:pt x="25654" y="140715"/>
                </a:lnTo>
                <a:lnTo>
                  <a:pt x="26670" y="116458"/>
                </a:lnTo>
                <a:lnTo>
                  <a:pt x="35051" y="74421"/>
                </a:lnTo>
                <a:lnTo>
                  <a:pt x="63626" y="28575"/>
                </a:lnTo>
                <a:lnTo>
                  <a:pt x="93853" y="11556"/>
                </a:lnTo>
                <a:lnTo>
                  <a:pt x="89789" y="0"/>
                </a:lnTo>
                <a:close/>
              </a:path>
            </a:pathLst>
          </a:custGeom>
          <a:solidFill>
            <a:srgbClr val="000000"/>
          </a:solidFill>
        </p:spPr>
        <p:txBody>
          <a:bodyPr wrap="square" lIns="0" tIns="0" rIns="0" bIns="0" rtlCol="0"/>
          <a:lstStyle/>
          <a:p>
            <a:endParaRPr/>
          </a:p>
        </p:txBody>
      </p:sp>
      <p:sp>
        <p:nvSpPr>
          <p:cNvPr id="32" name="object 32"/>
          <p:cNvSpPr txBox="1"/>
          <p:nvPr/>
        </p:nvSpPr>
        <p:spPr>
          <a:xfrm>
            <a:off x="8276590" y="93281"/>
            <a:ext cx="79819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33" name="object 33"/>
          <p:cNvSpPr/>
          <p:nvPr/>
        </p:nvSpPr>
        <p:spPr>
          <a:xfrm>
            <a:off x="10034396" y="193039"/>
            <a:ext cx="95250" cy="284480"/>
          </a:xfrm>
          <a:custGeom>
            <a:avLst/>
            <a:gdLst/>
            <a:ahLst/>
            <a:cxnLst/>
            <a:rect l="l" t="t" r="r" b="b"/>
            <a:pathLst>
              <a:path w="95250" h="284480">
                <a:moveTo>
                  <a:pt x="4063" y="0"/>
                </a:moveTo>
                <a:lnTo>
                  <a:pt x="0" y="11556"/>
                </a:lnTo>
                <a:lnTo>
                  <a:pt x="16509" y="18668"/>
                </a:lnTo>
                <a:lnTo>
                  <a:pt x="30733" y="28575"/>
                </a:lnTo>
                <a:lnTo>
                  <a:pt x="59562" y="74421"/>
                </a:lnTo>
                <a:lnTo>
                  <a:pt x="67945" y="116458"/>
                </a:lnTo>
                <a:lnTo>
                  <a:pt x="68960" y="140715"/>
                </a:lnTo>
                <a:lnTo>
                  <a:pt x="67945" y="165734"/>
                </a:lnTo>
                <a:lnTo>
                  <a:pt x="59435" y="209041"/>
                </a:lnTo>
                <a:lnTo>
                  <a:pt x="30733" y="255523"/>
                </a:lnTo>
                <a:lnTo>
                  <a:pt x="507" y="272668"/>
                </a:lnTo>
                <a:lnTo>
                  <a:pt x="4063" y="284225"/>
                </a:lnTo>
                <a:lnTo>
                  <a:pt x="42925" y="266064"/>
                </a:lnTo>
                <a:lnTo>
                  <a:pt x="71500" y="234568"/>
                </a:lnTo>
                <a:lnTo>
                  <a:pt x="89153" y="192404"/>
                </a:lnTo>
                <a:lnTo>
                  <a:pt x="94996" y="142239"/>
                </a:lnTo>
                <a:lnTo>
                  <a:pt x="93472" y="116077"/>
                </a:lnTo>
                <a:lnTo>
                  <a:pt x="81787" y="69976"/>
                </a:lnTo>
                <a:lnTo>
                  <a:pt x="58420" y="32384"/>
                </a:lnTo>
                <a:lnTo>
                  <a:pt x="24764" y="7492"/>
                </a:lnTo>
                <a:lnTo>
                  <a:pt x="4063" y="0"/>
                </a:lnTo>
                <a:close/>
              </a:path>
            </a:pathLst>
          </a:custGeom>
          <a:solidFill>
            <a:srgbClr val="000000"/>
          </a:solidFill>
        </p:spPr>
        <p:txBody>
          <a:bodyPr wrap="square" lIns="0" tIns="0" rIns="0" bIns="0" rtlCol="0"/>
          <a:lstStyle/>
          <a:p>
            <a:endParaRPr/>
          </a:p>
        </p:txBody>
      </p:sp>
      <p:sp>
        <p:nvSpPr>
          <p:cNvPr id="34" name="object 34"/>
          <p:cNvSpPr/>
          <p:nvPr/>
        </p:nvSpPr>
        <p:spPr>
          <a:xfrm>
            <a:off x="9773919" y="193039"/>
            <a:ext cx="95250" cy="284480"/>
          </a:xfrm>
          <a:custGeom>
            <a:avLst/>
            <a:gdLst/>
            <a:ahLst/>
            <a:cxnLst/>
            <a:rect l="l" t="t" r="r" b="b"/>
            <a:pathLst>
              <a:path w="95250" h="284480">
                <a:moveTo>
                  <a:pt x="90804" y="0"/>
                </a:moveTo>
                <a:lnTo>
                  <a:pt x="52070" y="18160"/>
                </a:lnTo>
                <a:lnTo>
                  <a:pt x="23495" y="49783"/>
                </a:lnTo>
                <a:lnTo>
                  <a:pt x="5841" y="92075"/>
                </a:lnTo>
                <a:lnTo>
                  <a:pt x="0" y="142239"/>
                </a:lnTo>
                <a:lnTo>
                  <a:pt x="1524" y="168274"/>
                </a:lnTo>
                <a:lnTo>
                  <a:pt x="13207" y="214502"/>
                </a:lnTo>
                <a:lnTo>
                  <a:pt x="36449" y="251967"/>
                </a:lnTo>
                <a:lnTo>
                  <a:pt x="70103" y="276859"/>
                </a:lnTo>
                <a:lnTo>
                  <a:pt x="90804" y="284225"/>
                </a:lnTo>
                <a:lnTo>
                  <a:pt x="94487" y="272668"/>
                </a:lnTo>
                <a:lnTo>
                  <a:pt x="78231" y="265556"/>
                </a:lnTo>
                <a:lnTo>
                  <a:pt x="64261" y="255523"/>
                </a:lnTo>
                <a:lnTo>
                  <a:pt x="35432" y="209041"/>
                </a:lnTo>
                <a:lnTo>
                  <a:pt x="27050" y="165734"/>
                </a:lnTo>
                <a:lnTo>
                  <a:pt x="26034" y="140715"/>
                </a:lnTo>
                <a:lnTo>
                  <a:pt x="27050" y="116458"/>
                </a:lnTo>
                <a:lnTo>
                  <a:pt x="35432" y="74421"/>
                </a:lnTo>
                <a:lnTo>
                  <a:pt x="64388" y="28575"/>
                </a:lnTo>
                <a:lnTo>
                  <a:pt x="94869" y="11556"/>
                </a:lnTo>
                <a:lnTo>
                  <a:pt x="90804" y="0"/>
                </a:lnTo>
                <a:close/>
              </a:path>
            </a:pathLst>
          </a:custGeom>
          <a:solidFill>
            <a:srgbClr val="000000"/>
          </a:solidFill>
        </p:spPr>
        <p:txBody>
          <a:bodyPr wrap="square" lIns="0" tIns="0" rIns="0" bIns="0" rtlCol="0"/>
          <a:lstStyle/>
          <a:p>
            <a:endParaRPr/>
          </a:p>
        </p:txBody>
      </p:sp>
      <p:sp>
        <p:nvSpPr>
          <p:cNvPr id="35" name="object 35"/>
          <p:cNvSpPr txBox="1"/>
          <p:nvPr/>
        </p:nvSpPr>
        <p:spPr>
          <a:xfrm>
            <a:off x="9290050" y="93281"/>
            <a:ext cx="753110" cy="391795"/>
          </a:xfrm>
          <a:prstGeom prst="rect">
            <a:avLst/>
          </a:prstGeom>
        </p:spPr>
        <p:txBody>
          <a:bodyPr vert="horz" wrap="square" lIns="0" tIns="12700" rIns="0" bIns="0" rtlCol="0">
            <a:spAutoFit/>
          </a:bodyPr>
          <a:lstStyle/>
          <a:p>
            <a:pPr marL="12700">
              <a:lnSpc>
                <a:spcPct val="100000"/>
              </a:lnSpc>
              <a:spcBef>
                <a:spcPts val="100"/>
              </a:spcBef>
              <a:tabLst>
                <a:tab pos="297180" algn="l"/>
              </a:tabLst>
            </a:pPr>
            <a:r>
              <a:rPr sz="2400" spc="-50" dirty="0">
                <a:latin typeface="Cambria Math"/>
                <a:cs typeface="Cambria Math"/>
              </a:rPr>
              <a:t>𝑧</a:t>
            </a:r>
            <a:r>
              <a:rPr sz="2400" dirty="0">
                <a:latin typeface="Cambria Math"/>
                <a:cs typeface="Cambria Math"/>
              </a:rPr>
              <a:t>	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36" name="object 36"/>
          <p:cNvSpPr/>
          <p:nvPr/>
        </p:nvSpPr>
        <p:spPr>
          <a:xfrm>
            <a:off x="11109197" y="195757"/>
            <a:ext cx="23495" cy="279400"/>
          </a:xfrm>
          <a:custGeom>
            <a:avLst/>
            <a:gdLst/>
            <a:ahLst/>
            <a:cxnLst/>
            <a:rect l="l" t="t" r="r" b="b"/>
            <a:pathLst>
              <a:path w="23495" h="279400">
                <a:moveTo>
                  <a:pt x="23171" y="0"/>
                </a:moveTo>
                <a:lnTo>
                  <a:pt x="0" y="0"/>
                </a:lnTo>
                <a:lnTo>
                  <a:pt x="0" y="278841"/>
                </a:lnTo>
                <a:lnTo>
                  <a:pt x="23171" y="278841"/>
                </a:lnTo>
                <a:lnTo>
                  <a:pt x="23171" y="0"/>
                </a:lnTo>
                <a:close/>
              </a:path>
            </a:pathLst>
          </a:custGeom>
          <a:solidFill>
            <a:srgbClr val="000000"/>
          </a:solidFill>
        </p:spPr>
        <p:txBody>
          <a:bodyPr wrap="square" lIns="0" tIns="0" rIns="0" bIns="0" rtlCol="0"/>
          <a:lstStyle/>
          <a:p>
            <a:endParaRPr/>
          </a:p>
        </p:txBody>
      </p:sp>
      <p:sp>
        <p:nvSpPr>
          <p:cNvPr id="37" name="object 37"/>
          <p:cNvSpPr/>
          <p:nvPr/>
        </p:nvSpPr>
        <p:spPr>
          <a:xfrm>
            <a:off x="11415648" y="193039"/>
            <a:ext cx="95250" cy="284480"/>
          </a:xfrm>
          <a:custGeom>
            <a:avLst/>
            <a:gdLst/>
            <a:ahLst/>
            <a:cxnLst/>
            <a:rect l="l" t="t" r="r" b="b"/>
            <a:pathLst>
              <a:path w="95250" h="284480">
                <a:moveTo>
                  <a:pt x="4064" y="0"/>
                </a:moveTo>
                <a:lnTo>
                  <a:pt x="0" y="11556"/>
                </a:lnTo>
                <a:lnTo>
                  <a:pt x="16509" y="18668"/>
                </a:lnTo>
                <a:lnTo>
                  <a:pt x="30733" y="28575"/>
                </a:lnTo>
                <a:lnTo>
                  <a:pt x="59562" y="74421"/>
                </a:lnTo>
                <a:lnTo>
                  <a:pt x="67945" y="116458"/>
                </a:lnTo>
                <a:lnTo>
                  <a:pt x="69087" y="140715"/>
                </a:lnTo>
                <a:lnTo>
                  <a:pt x="67945" y="165734"/>
                </a:lnTo>
                <a:lnTo>
                  <a:pt x="59562" y="209041"/>
                </a:lnTo>
                <a:lnTo>
                  <a:pt x="30733" y="255523"/>
                </a:lnTo>
                <a:lnTo>
                  <a:pt x="380" y="272668"/>
                </a:lnTo>
                <a:lnTo>
                  <a:pt x="4064" y="284225"/>
                </a:lnTo>
                <a:lnTo>
                  <a:pt x="42925" y="266064"/>
                </a:lnTo>
                <a:lnTo>
                  <a:pt x="71627" y="234568"/>
                </a:lnTo>
                <a:lnTo>
                  <a:pt x="89153" y="192404"/>
                </a:lnTo>
                <a:lnTo>
                  <a:pt x="95123" y="142239"/>
                </a:lnTo>
                <a:lnTo>
                  <a:pt x="93599" y="116077"/>
                </a:lnTo>
                <a:lnTo>
                  <a:pt x="81787" y="69976"/>
                </a:lnTo>
                <a:lnTo>
                  <a:pt x="58547" y="32384"/>
                </a:lnTo>
                <a:lnTo>
                  <a:pt x="24765" y="7492"/>
                </a:lnTo>
                <a:lnTo>
                  <a:pt x="4064" y="0"/>
                </a:lnTo>
                <a:close/>
              </a:path>
            </a:pathLst>
          </a:custGeom>
          <a:solidFill>
            <a:srgbClr val="000000"/>
          </a:solidFill>
        </p:spPr>
        <p:txBody>
          <a:bodyPr wrap="square" lIns="0" tIns="0" rIns="0" bIns="0" rtlCol="0"/>
          <a:lstStyle/>
          <a:p>
            <a:endParaRPr/>
          </a:p>
        </p:txBody>
      </p:sp>
      <p:sp>
        <p:nvSpPr>
          <p:cNvPr id="38" name="object 38"/>
          <p:cNvSpPr/>
          <p:nvPr/>
        </p:nvSpPr>
        <p:spPr>
          <a:xfrm>
            <a:off x="10749280" y="193039"/>
            <a:ext cx="95250" cy="284480"/>
          </a:xfrm>
          <a:custGeom>
            <a:avLst/>
            <a:gdLst/>
            <a:ahLst/>
            <a:cxnLst/>
            <a:rect l="l" t="t" r="r" b="b"/>
            <a:pathLst>
              <a:path w="95250" h="284480">
                <a:moveTo>
                  <a:pt x="91059" y="0"/>
                </a:moveTo>
                <a:lnTo>
                  <a:pt x="52197" y="18160"/>
                </a:lnTo>
                <a:lnTo>
                  <a:pt x="23495" y="49783"/>
                </a:lnTo>
                <a:lnTo>
                  <a:pt x="5842" y="92075"/>
                </a:lnTo>
                <a:lnTo>
                  <a:pt x="0" y="142239"/>
                </a:lnTo>
                <a:lnTo>
                  <a:pt x="1524" y="168274"/>
                </a:lnTo>
                <a:lnTo>
                  <a:pt x="13208" y="214502"/>
                </a:lnTo>
                <a:lnTo>
                  <a:pt x="36449" y="251967"/>
                </a:lnTo>
                <a:lnTo>
                  <a:pt x="70230" y="276859"/>
                </a:lnTo>
                <a:lnTo>
                  <a:pt x="91059" y="284225"/>
                </a:lnTo>
                <a:lnTo>
                  <a:pt x="94615" y="272668"/>
                </a:lnTo>
                <a:lnTo>
                  <a:pt x="78359" y="265556"/>
                </a:lnTo>
                <a:lnTo>
                  <a:pt x="64389" y="255523"/>
                </a:lnTo>
                <a:lnTo>
                  <a:pt x="35560" y="209041"/>
                </a:lnTo>
                <a:lnTo>
                  <a:pt x="27050" y="165734"/>
                </a:lnTo>
                <a:lnTo>
                  <a:pt x="26035" y="140715"/>
                </a:lnTo>
                <a:lnTo>
                  <a:pt x="27050" y="116458"/>
                </a:lnTo>
                <a:lnTo>
                  <a:pt x="35560" y="74421"/>
                </a:lnTo>
                <a:lnTo>
                  <a:pt x="64389" y="28575"/>
                </a:lnTo>
                <a:lnTo>
                  <a:pt x="95123" y="11556"/>
                </a:lnTo>
                <a:lnTo>
                  <a:pt x="91059" y="0"/>
                </a:lnTo>
                <a:close/>
              </a:path>
            </a:pathLst>
          </a:custGeom>
          <a:solidFill>
            <a:srgbClr val="000000"/>
          </a:solidFill>
        </p:spPr>
        <p:txBody>
          <a:bodyPr wrap="square" lIns="0" tIns="0" rIns="0" bIns="0" rtlCol="0"/>
          <a:lstStyle/>
          <a:p>
            <a:endParaRPr/>
          </a:p>
        </p:txBody>
      </p:sp>
      <p:sp>
        <p:nvSpPr>
          <p:cNvPr id="39" name="object 39"/>
          <p:cNvSpPr txBox="1"/>
          <p:nvPr/>
        </p:nvSpPr>
        <p:spPr>
          <a:xfrm>
            <a:off x="10234294" y="93281"/>
            <a:ext cx="78359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40" name="object 40"/>
          <p:cNvSpPr/>
          <p:nvPr/>
        </p:nvSpPr>
        <p:spPr>
          <a:xfrm>
            <a:off x="12007468" y="193039"/>
            <a:ext cx="93345" cy="284480"/>
          </a:xfrm>
          <a:custGeom>
            <a:avLst/>
            <a:gdLst/>
            <a:ahLst/>
            <a:cxnLst/>
            <a:rect l="l" t="t" r="r" b="b"/>
            <a:pathLst>
              <a:path w="93345" h="284480">
                <a:moveTo>
                  <a:pt x="3936" y="0"/>
                </a:moveTo>
                <a:lnTo>
                  <a:pt x="0" y="11556"/>
                </a:lnTo>
                <a:lnTo>
                  <a:pt x="16128" y="18668"/>
                </a:lnTo>
                <a:lnTo>
                  <a:pt x="29972" y="28575"/>
                </a:lnTo>
                <a:lnTo>
                  <a:pt x="58165" y="74421"/>
                </a:lnTo>
                <a:lnTo>
                  <a:pt x="66421" y="116458"/>
                </a:lnTo>
                <a:lnTo>
                  <a:pt x="67436" y="140715"/>
                </a:lnTo>
                <a:lnTo>
                  <a:pt x="66421" y="165734"/>
                </a:lnTo>
                <a:lnTo>
                  <a:pt x="58165" y="209041"/>
                </a:lnTo>
                <a:lnTo>
                  <a:pt x="29972" y="255523"/>
                </a:lnTo>
                <a:lnTo>
                  <a:pt x="507" y="272668"/>
                </a:lnTo>
                <a:lnTo>
                  <a:pt x="3936" y="284225"/>
                </a:lnTo>
                <a:lnTo>
                  <a:pt x="42036" y="266064"/>
                </a:lnTo>
                <a:lnTo>
                  <a:pt x="69850" y="234568"/>
                </a:lnTo>
                <a:lnTo>
                  <a:pt x="87122" y="192404"/>
                </a:lnTo>
                <a:lnTo>
                  <a:pt x="92836" y="142239"/>
                </a:lnTo>
                <a:lnTo>
                  <a:pt x="91312" y="116077"/>
                </a:lnTo>
                <a:lnTo>
                  <a:pt x="79882" y="69976"/>
                </a:lnTo>
                <a:lnTo>
                  <a:pt x="57150" y="32384"/>
                </a:lnTo>
                <a:lnTo>
                  <a:pt x="24129" y="7492"/>
                </a:lnTo>
                <a:lnTo>
                  <a:pt x="3936" y="0"/>
                </a:lnTo>
                <a:close/>
              </a:path>
            </a:pathLst>
          </a:custGeom>
          <a:solidFill>
            <a:srgbClr val="000000"/>
          </a:solidFill>
        </p:spPr>
        <p:txBody>
          <a:bodyPr wrap="square" lIns="0" tIns="0" rIns="0" bIns="0" rtlCol="0"/>
          <a:lstStyle/>
          <a:p>
            <a:endParaRPr/>
          </a:p>
        </p:txBody>
      </p:sp>
      <p:sp>
        <p:nvSpPr>
          <p:cNvPr id="41" name="object 41"/>
          <p:cNvSpPr/>
          <p:nvPr/>
        </p:nvSpPr>
        <p:spPr>
          <a:xfrm>
            <a:off x="11734800" y="193039"/>
            <a:ext cx="92710" cy="284480"/>
          </a:xfrm>
          <a:custGeom>
            <a:avLst/>
            <a:gdLst/>
            <a:ahLst/>
            <a:cxnLst/>
            <a:rect l="l" t="t" r="r" b="b"/>
            <a:pathLst>
              <a:path w="92709" h="284480">
                <a:moveTo>
                  <a:pt x="88773" y="0"/>
                </a:moveTo>
                <a:lnTo>
                  <a:pt x="50926" y="18160"/>
                </a:lnTo>
                <a:lnTo>
                  <a:pt x="22986" y="49783"/>
                </a:lnTo>
                <a:lnTo>
                  <a:pt x="5715" y="92075"/>
                </a:lnTo>
                <a:lnTo>
                  <a:pt x="0" y="142239"/>
                </a:lnTo>
                <a:lnTo>
                  <a:pt x="1397" y="168274"/>
                </a:lnTo>
                <a:lnTo>
                  <a:pt x="12826" y="214502"/>
                </a:lnTo>
                <a:lnTo>
                  <a:pt x="35559" y="251967"/>
                </a:lnTo>
                <a:lnTo>
                  <a:pt x="68579" y="276859"/>
                </a:lnTo>
                <a:lnTo>
                  <a:pt x="88773" y="284225"/>
                </a:lnTo>
                <a:lnTo>
                  <a:pt x="92328" y="272668"/>
                </a:lnTo>
                <a:lnTo>
                  <a:pt x="76453" y="265556"/>
                </a:lnTo>
                <a:lnTo>
                  <a:pt x="62738" y="255523"/>
                </a:lnTo>
                <a:lnTo>
                  <a:pt x="34671" y="209041"/>
                </a:lnTo>
                <a:lnTo>
                  <a:pt x="26416" y="165734"/>
                </a:lnTo>
                <a:lnTo>
                  <a:pt x="25400" y="140715"/>
                </a:lnTo>
                <a:lnTo>
                  <a:pt x="26416" y="116458"/>
                </a:lnTo>
                <a:lnTo>
                  <a:pt x="34671" y="74421"/>
                </a:lnTo>
                <a:lnTo>
                  <a:pt x="62865" y="28575"/>
                </a:lnTo>
                <a:lnTo>
                  <a:pt x="92709" y="11556"/>
                </a:lnTo>
                <a:lnTo>
                  <a:pt x="88773" y="0"/>
                </a:lnTo>
                <a:close/>
              </a:path>
            </a:pathLst>
          </a:custGeom>
          <a:solidFill>
            <a:srgbClr val="000000"/>
          </a:solidFill>
        </p:spPr>
        <p:txBody>
          <a:bodyPr wrap="square" lIns="0" tIns="0" rIns="0" bIns="0" rtlCol="0"/>
          <a:lstStyle/>
          <a:p>
            <a:endParaRPr/>
          </a:p>
        </p:txBody>
      </p:sp>
      <p:sp>
        <p:nvSpPr>
          <p:cNvPr id="42" name="object 42"/>
          <p:cNvSpPr txBox="1"/>
          <p:nvPr/>
        </p:nvSpPr>
        <p:spPr>
          <a:xfrm>
            <a:off x="11229593" y="93281"/>
            <a:ext cx="788035" cy="391795"/>
          </a:xfrm>
          <a:prstGeom prst="rect">
            <a:avLst/>
          </a:prstGeom>
        </p:spPr>
        <p:txBody>
          <a:bodyPr vert="horz" wrap="square" lIns="0" tIns="12700" rIns="0" bIns="0" rtlCol="0">
            <a:spAutoFit/>
          </a:bodyPr>
          <a:lstStyle/>
          <a:p>
            <a:pPr marL="12700">
              <a:lnSpc>
                <a:spcPct val="100000"/>
              </a:lnSpc>
              <a:spcBef>
                <a:spcPts val="100"/>
              </a:spcBef>
              <a:tabLst>
                <a:tab pos="317500" algn="l"/>
              </a:tabLst>
            </a:pPr>
            <a:r>
              <a:rPr sz="2400" spc="-50" dirty="0">
                <a:latin typeface="Cambria Math"/>
                <a:cs typeface="Cambria Math"/>
              </a:rPr>
              <a:t>𝑥</a:t>
            </a:r>
            <a:r>
              <a:rPr sz="2400" dirty="0">
                <a:latin typeface="Cambria Math"/>
                <a:cs typeface="Cambria Math"/>
              </a:rPr>
              <a:t>	𝑝</a:t>
            </a:r>
            <a:r>
              <a:rPr sz="2400" spc="445"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43" name="object 43"/>
          <p:cNvSpPr txBox="1"/>
          <p:nvPr/>
        </p:nvSpPr>
        <p:spPr>
          <a:xfrm>
            <a:off x="9604756" y="4913947"/>
            <a:ext cx="2146935" cy="768350"/>
          </a:xfrm>
          <a:prstGeom prst="rect">
            <a:avLst/>
          </a:prstGeom>
        </p:spPr>
        <p:txBody>
          <a:bodyPr vert="horz" wrap="square" lIns="0" tIns="1905" rIns="0" bIns="0" rtlCol="0">
            <a:spAutoFit/>
          </a:bodyPr>
          <a:lstStyle/>
          <a:p>
            <a:pPr marL="12700" marR="5080">
              <a:lnSpc>
                <a:spcPct val="103000"/>
              </a:lnSpc>
              <a:spcBef>
                <a:spcPts val="15"/>
              </a:spcBef>
            </a:pPr>
            <a:r>
              <a:rPr sz="2400" b="1" spc="-10" dirty="0">
                <a:solidFill>
                  <a:srgbClr val="C00000"/>
                </a:solidFill>
                <a:latin typeface="Calibri"/>
                <a:cs typeface="Calibri"/>
              </a:rPr>
              <a:t>Problem</a:t>
            </a:r>
            <a:r>
              <a:rPr sz="2400" spc="-10" dirty="0">
                <a:solidFill>
                  <a:srgbClr val="C00000"/>
                </a:solidFill>
                <a:latin typeface="Calibri"/>
                <a:cs typeface="Calibri"/>
              </a:rPr>
              <a:t>:</a:t>
            </a:r>
            <a:r>
              <a:rPr sz="2400" spc="-95" dirty="0">
                <a:solidFill>
                  <a:srgbClr val="C00000"/>
                </a:solidFill>
                <a:latin typeface="Calibri"/>
                <a:cs typeface="Calibri"/>
              </a:rPr>
              <a:t> </a:t>
            </a:r>
            <a:r>
              <a:rPr sz="2400" dirty="0">
                <a:solidFill>
                  <a:srgbClr val="C00000"/>
                </a:solidFill>
                <a:latin typeface="Calibri"/>
                <a:cs typeface="Calibri"/>
              </a:rPr>
              <a:t>No</a:t>
            </a:r>
            <a:r>
              <a:rPr sz="2400" spc="15" dirty="0">
                <a:solidFill>
                  <a:srgbClr val="C00000"/>
                </a:solidFill>
                <a:latin typeface="Calibri"/>
                <a:cs typeface="Calibri"/>
              </a:rPr>
              <a:t> </a:t>
            </a:r>
            <a:r>
              <a:rPr sz="2400" spc="-55" dirty="0">
                <a:solidFill>
                  <a:srgbClr val="C00000"/>
                </a:solidFill>
                <a:latin typeface="Calibri"/>
                <a:cs typeface="Calibri"/>
              </a:rPr>
              <a:t>way </a:t>
            </a:r>
            <a:r>
              <a:rPr sz="2400" dirty="0">
                <a:solidFill>
                  <a:srgbClr val="C00000"/>
                </a:solidFill>
                <a:latin typeface="Calibri"/>
                <a:cs typeface="Calibri"/>
              </a:rPr>
              <a:t>to</a:t>
            </a:r>
            <a:r>
              <a:rPr sz="2400" spc="-20" dirty="0">
                <a:solidFill>
                  <a:srgbClr val="C00000"/>
                </a:solidFill>
                <a:latin typeface="Calibri"/>
                <a:cs typeface="Calibri"/>
              </a:rPr>
              <a:t> </a:t>
            </a:r>
            <a:r>
              <a:rPr sz="2400" dirty="0">
                <a:solidFill>
                  <a:srgbClr val="C00000"/>
                </a:solidFill>
                <a:latin typeface="Calibri"/>
                <a:cs typeface="Calibri"/>
              </a:rPr>
              <a:t>compute</a:t>
            </a:r>
            <a:r>
              <a:rPr sz="2400" spc="-185" dirty="0">
                <a:solidFill>
                  <a:srgbClr val="C00000"/>
                </a:solidFill>
                <a:latin typeface="Calibri"/>
                <a:cs typeface="Calibri"/>
              </a:rPr>
              <a:t> </a:t>
            </a:r>
            <a:r>
              <a:rPr sz="2400" spc="-20" dirty="0">
                <a:solidFill>
                  <a:srgbClr val="C00000"/>
                </a:solidFill>
                <a:latin typeface="Calibri"/>
                <a:cs typeface="Calibri"/>
              </a:rPr>
              <a:t>this!</a:t>
            </a:r>
            <a:endParaRPr sz="2400">
              <a:latin typeface="Calibri"/>
              <a:cs typeface="Calibri"/>
            </a:endParaRPr>
          </a:p>
        </p:txBody>
      </p:sp>
      <p:sp>
        <p:nvSpPr>
          <p:cNvPr id="44" name="object 44"/>
          <p:cNvSpPr txBox="1"/>
          <p:nvPr/>
        </p:nvSpPr>
        <p:spPr>
          <a:xfrm>
            <a:off x="5988684" y="5350764"/>
            <a:ext cx="120014" cy="233045"/>
          </a:xfrm>
          <a:prstGeom prst="rect">
            <a:avLst/>
          </a:prstGeom>
        </p:spPr>
        <p:txBody>
          <a:bodyPr vert="horz" wrap="square" lIns="0" tIns="13970" rIns="0" bIns="0" rtlCol="0">
            <a:spAutoFit/>
          </a:bodyPr>
          <a:lstStyle/>
          <a:p>
            <a:pPr marL="12700">
              <a:lnSpc>
                <a:spcPct val="100000"/>
              </a:lnSpc>
              <a:spcBef>
                <a:spcPts val="110"/>
              </a:spcBef>
            </a:pPr>
            <a:r>
              <a:rPr sz="1350" spc="5" dirty="0">
                <a:latin typeface="Cambria Math"/>
                <a:cs typeface="Cambria Math"/>
              </a:rPr>
              <a:t>θ</a:t>
            </a:r>
            <a:endParaRPr sz="1350">
              <a:latin typeface="Cambria Math"/>
              <a:cs typeface="Cambria Math"/>
            </a:endParaRPr>
          </a:p>
        </p:txBody>
      </p:sp>
      <p:sp>
        <p:nvSpPr>
          <p:cNvPr id="45" name="object 45"/>
          <p:cNvSpPr/>
          <p:nvPr/>
        </p:nvSpPr>
        <p:spPr>
          <a:xfrm>
            <a:off x="6543802" y="5171440"/>
            <a:ext cx="111125" cy="325120"/>
          </a:xfrm>
          <a:custGeom>
            <a:avLst/>
            <a:gdLst/>
            <a:ahLst/>
            <a:cxnLst/>
            <a:rect l="l" t="t" r="r" b="b"/>
            <a:pathLst>
              <a:path w="111125" h="325120">
                <a:moveTo>
                  <a:pt x="4825" y="0"/>
                </a:moveTo>
                <a:lnTo>
                  <a:pt x="0" y="13208"/>
                </a:lnTo>
                <a:lnTo>
                  <a:pt x="19303" y="21336"/>
                </a:lnTo>
                <a:lnTo>
                  <a:pt x="35941" y="32639"/>
                </a:lnTo>
                <a:lnTo>
                  <a:pt x="60959" y="64643"/>
                </a:lnTo>
                <a:lnTo>
                  <a:pt x="75692" y="107823"/>
                </a:lnTo>
                <a:lnTo>
                  <a:pt x="80518" y="160782"/>
                </a:lnTo>
                <a:lnTo>
                  <a:pt x="79375" y="189484"/>
                </a:lnTo>
                <a:lnTo>
                  <a:pt x="69469" y="238887"/>
                </a:lnTo>
                <a:lnTo>
                  <a:pt x="49656" y="277495"/>
                </a:lnTo>
                <a:lnTo>
                  <a:pt x="19557" y="303530"/>
                </a:lnTo>
                <a:lnTo>
                  <a:pt x="634" y="311785"/>
                </a:lnTo>
                <a:lnTo>
                  <a:pt x="4825" y="324993"/>
                </a:lnTo>
                <a:lnTo>
                  <a:pt x="50165" y="304165"/>
                </a:lnTo>
                <a:lnTo>
                  <a:pt x="83566" y="268097"/>
                </a:lnTo>
                <a:lnTo>
                  <a:pt x="104140" y="219964"/>
                </a:lnTo>
                <a:lnTo>
                  <a:pt x="110871" y="162560"/>
                </a:lnTo>
                <a:lnTo>
                  <a:pt x="109220" y="132715"/>
                </a:lnTo>
                <a:lnTo>
                  <a:pt x="95503" y="80010"/>
                </a:lnTo>
                <a:lnTo>
                  <a:pt x="68199" y="36957"/>
                </a:lnTo>
                <a:lnTo>
                  <a:pt x="28955" y="8509"/>
                </a:lnTo>
                <a:lnTo>
                  <a:pt x="4825" y="0"/>
                </a:lnTo>
                <a:close/>
              </a:path>
            </a:pathLst>
          </a:custGeom>
          <a:solidFill>
            <a:srgbClr val="000000"/>
          </a:solidFill>
        </p:spPr>
        <p:txBody>
          <a:bodyPr wrap="square" lIns="0" tIns="0" rIns="0" bIns="0" rtlCol="0"/>
          <a:lstStyle/>
          <a:p>
            <a:endParaRPr/>
          </a:p>
        </p:txBody>
      </p:sp>
      <p:sp>
        <p:nvSpPr>
          <p:cNvPr id="46" name="object 46"/>
          <p:cNvSpPr/>
          <p:nvPr/>
        </p:nvSpPr>
        <p:spPr>
          <a:xfrm>
            <a:off x="6217920" y="5171440"/>
            <a:ext cx="111125" cy="325120"/>
          </a:xfrm>
          <a:custGeom>
            <a:avLst/>
            <a:gdLst/>
            <a:ahLst/>
            <a:cxnLst/>
            <a:rect l="l" t="t" r="r" b="b"/>
            <a:pathLst>
              <a:path w="111125" h="325120">
                <a:moveTo>
                  <a:pt x="106171" y="0"/>
                </a:moveTo>
                <a:lnTo>
                  <a:pt x="60832" y="20828"/>
                </a:lnTo>
                <a:lnTo>
                  <a:pt x="27431" y="56896"/>
                </a:lnTo>
                <a:lnTo>
                  <a:pt x="6857" y="105283"/>
                </a:lnTo>
                <a:lnTo>
                  <a:pt x="0" y="162560"/>
                </a:lnTo>
                <a:lnTo>
                  <a:pt x="1650" y="192405"/>
                </a:lnTo>
                <a:lnTo>
                  <a:pt x="15366" y="245237"/>
                </a:lnTo>
                <a:lnTo>
                  <a:pt x="42544" y="288036"/>
                </a:lnTo>
                <a:lnTo>
                  <a:pt x="81914" y="316484"/>
                </a:lnTo>
                <a:lnTo>
                  <a:pt x="106171" y="324993"/>
                </a:lnTo>
                <a:lnTo>
                  <a:pt x="110362" y="311785"/>
                </a:lnTo>
                <a:lnTo>
                  <a:pt x="91312" y="303530"/>
                </a:lnTo>
                <a:lnTo>
                  <a:pt x="75056" y="292100"/>
                </a:lnTo>
                <a:lnTo>
                  <a:pt x="50037" y="259715"/>
                </a:lnTo>
                <a:lnTo>
                  <a:pt x="35305" y="215519"/>
                </a:lnTo>
                <a:lnTo>
                  <a:pt x="30352" y="160782"/>
                </a:lnTo>
                <a:lnTo>
                  <a:pt x="31622" y="133096"/>
                </a:lnTo>
                <a:lnTo>
                  <a:pt x="41401" y="85090"/>
                </a:lnTo>
                <a:lnTo>
                  <a:pt x="61340" y="47117"/>
                </a:lnTo>
                <a:lnTo>
                  <a:pt x="91693" y="21336"/>
                </a:lnTo>
                <a:lnTo>
                  <a:pt x="110870" y="13208"/>
                </a:lnTo>
                <a:lnTo>
                  <a:pt x="106171" y="0"/>
                </a:lnTo>
                <a:close/>
              </a:path>
            </a:pathLst>
          </a:custGeom>
          <a:solidFill>
            <a:srgbClr val="000000"/>
          </a:solidFill>
        </p:spPr>
        <p:txBody>
          <a:bodyPr wrap="square" lIns="0" tIns="0" rIns="0" bIns="0" rtlCol="0"/>
          <a:lstStyle/>
          <a:p>
            <a:endParaRPr/>
          </a:p>
        </p:txBody>
      </p:sp>
      <p:sp>
        <p:nvSpPr>
          <p:cNvPr id="47" name="object 47"/>
          <p:cNvSpPr txBox="1"/>
          <p:nvPr/>
        </p:nvSpPr>
        <p:spPr>
          <a:xfrm>
            <a:off x="5801359" y="5066284"/>
            <a:ext cx="744220" cy="453390"/>
          </a:xfrm>
          <a:prstGeom prst="rect">
            <a:avLst/>
          </a:prstGeom>
        </p:spPr>
        <p:txBody>
          <a:bodyPr vert="horz" wrap="square" lIns="0" tIns="13335" rIns="0" bIns="0" rtlCol="0">
            <a:spAutoFit/>
          </a:bodyPr>
          <a:lstStyle/>
          <a:p>
            <a:pPr marL="12700">
              <a:lnSpc>
                <a:spcPct val="100000"/>
              </a:lnSpc>
              <a:spcBef>
                <a:spcPts val="105"/>
              </a:spcBef>
              <a:tabLst>
                <a:tab pos="541020" algn="l"/>
              </a:tabLst>
            </a:pPr>
            <a:r>
              <a:rPr sz="2800" spc="-50" dirty="0">
                <a:latin typeface="Cambria Math"/>
                <a:cs typeface="Cambria Math"/>
              </a:rPr>
              <a:t>𝑝</a:t>
            </a:r>
            <a:r>
              <a:rPr sz="2800" dirty="0">
                <a:latin typeface="Cambria Math"/>
                <a:cs typeface="Cambria Math"/>
              </a:rPr>
              <a:t>	</a:t>
            </a:r>
            <a:r>
              <a:rPr sz="2800" spc="-50" dirty="0">
                <a:latin typeface="Cambria Math"/>
                <a:cs typeface="Cambria Math"/>
              </a:rPr>
              <a:t>𝑥</a:t>
            </a:r>
            <a:endParaRPr sz="2800">
              <a:latin typeface="Cambria Math"/>
              <a:cs typeface="Cambria Math"/>
            </a:endParaRPr>
          </a:p>
        </p:txBody>
      </p:sp>
      <p:sp>
        <p:nvSpPr>
          <p:cNvPr id="48" name="object 48"/>
          <p:cNvSpPr/>
          <p:nvPr/>
        </p:nvSpPr>
        <p:spPr>
          <a:xfrm>
            <a:off x="7989189" y="4900358"/>
            <a:ext cx="27305" cy="328930"/>
          </a:xfrm>
          <a:custGeom>
            <a:avLst/>
            <a:gdLst/>
            <a:ahLst/>
            <a:cxnLst/>
            <a:rect l="l" t="t" r="r" b="b"/>
            <a:pathLst>
              <a:path w="27304" h="328929">
                <a:moveTo>
                  <a:pt x="26960" y="0"/>
                </a:moveTo>
                <a:lnTo>
                  <a:pt x="0" y="0"/>
                </a:lnTo>
                <a:lnTo>
                  <a:pt x="0" y="328739"/>
                </a:lnTo>
                <a:lnTo>
                  <a:pt x="26960" y="328739"/>
                </a:lnTo>
                <a:lnTo>
                  <a:pt x="26960" y="0"/>
                </a:lnTo>
                <a:close/>
              </a:path>
            </a:pathLst>
          </a:custGeom>
          <a:solidFill>
            <a:srgbClr val="000000"/>
          </a:solidFill>
        </p:spPr>
        <p:txBody>
          <a:bodyPr wrap="square" lIns="0" tIns="0" rIns="0" bIns="0" rtlCol="0"/>
          <a:lstStyle/>
          <a:p>
            <a:endParaRPr/>
          </a:p>
        </p:txBody>
      </p:sp>
      <p:sp>
        <p:nvSpPr>
          <p:cNvPr id="49" name="object 49"/>
          <p:cNvSpPr/>
          <p:nvPr/>
        </p:nvSpPr>
        <p:spPr>
          <a:xfrm>
            <a:off x="7548880" y="4897120"/>
            <a:ext cx="111125" cy="335280"/>
          </a:xfrm>
          <a:custGeom>
            <a:avLst/>
            <a:gdLst/>
            <a:ahLst/>
            <a:cxnLst/>
            <a:rect l="l" t="t" r="r" b="b"/>
            <a:pathLst>
              <a:path w="111125" h="335279">
                <a:moveTo>
                  <a:pt x="105918" y="0"/>
                </a:moveTo>
                <a:lnTo>
                  <a:pt x="60705" y="21462"/>
                </a:lnTo>
                <a:lnTo>
                  <a:pt x="27431" y="58673"/>
                </a:lnTo>
                <a:lnTo>
                  <a:pt x="6858" y="108584"/>
                </a:lnTo>
                <a:lnTo>
                  <a:pt x="0" y="167639"/>
                </a:lnTo>
                <a:lnTo>
                  <a:pt x="1650" y="198373"/>
                </a:lnTo>
                <a:lnTo>
                  <a:pt x="15367" y="252856"/>
                </a:lnTo>
                <a:lnTo>
                  <a:pt x="42418" y="297052"/>
                </a:lnTo>
                <a:lnTo>
                  <a:pt x="81788" y="326389"/>
                </a:lnTo>
                <a:lnTo>
                  <a:pt x="105918" y="335152"/>
                </a:lnTo>
                <a:lnTo>
                  <a:pt x="110109" y="321436"/>
                </a:lnTo>
                <a:lnTo>
                  <a:pt x="91186" y="313054"/>
                </a:lnTo>
                <a:lnTo>
                  <a:pt x="74802" y="301243"/>
                </a:lnTo>
                <a:lnTo>
                  <a:pt x="50038" y="267842"/>
                </a:lnTo>
                <a:lnTo>
                  <a:pt x="35178" y="222249"/>
                </a:lnTo>
                <a:lnTo>
                  <a:pt x="30225" y="165861"/>
                </a:lnTo>
                <a:lnTo>
                  <a:pt x="31496" y="137286"/>
                </a:lnTo>
                <a:lnTo>
                  <a:pt x="41401" y="87629"/>
                </a:lnTo>
                <a:lnTo>
                  <a:pt x="61214" y="48513"/>
                </a:lnTo>
                <a:lnTo>
                  <a:pt x="91440" y="21970"/>
                </a:lnTo>
                <a:lnTo>
                  <a:pt x="110617" y="13588"/>
                </a:lnTo>
                <a:lnTo>
                  <a:pt x="105918" y="0"/>
                </a:lnTo>
                <a:close/>
              </a:path>
            </a:pathLst>
          </a:custGeom>
          <a:solidFill>
            <a:srgbClr val="000000"/>
          </a:solidFill>
        </p:spPr>
        <p:txBody>
          <a:bodyPr wrap="square" lIns="0" tIns="0" rIns="0" bIns="0" rtlCol="0"/>
          <a:lstStyle/>
          <a:p>
            <a:endParaRPr/>
          </a:p>
        </p:txBody>
      </p:sp>
      <p:sp>
        <p:nvSpPr>
          <p:cNvPr id="50" name="object 50"/>
          <p:cNvSpPr/>
          <p:nvPr/>
        </p:nvSpPr>
        <p:spPr>
          <a:xfrm>
            <a:off x="9167368" y="4897120"/>
            <a:ext cx="109220" cy="335280"/>
          </a:xfrm>
          <a:custGeom>
            <a:avLst/>
            <a:gdLst/>
            <a:ahLst/>
            <a:cxnLst/>
            <a:rect l="l" t="t" r="r" b="b"/>
            <a:pathLst>
              <a:path w="109220" h="335279">
                <a:moveTo>
                  <a:pt x="4572" y="0"/>
                </a:moveTo>
                <a:lnTo>
                  <a:pt x="0" y="13588"/>
                </a:lnTo>
                <a:lnTo>
                  <a:pt x="18923" y="21970"/>
                </a:lnTo>
                <a:lnTo>
                  <a:pt x="35178" y="33654"/>
                </a:lnTo>
                <a:lnTo>
                  <a:pt x="59689" y="66674"/>
                </a:lnTo>
                <a:lnTo>
                  <a:pt x="74167" y="111251"/>
                </a:lnTo>
                <a:lnTo>
                  <a:pt x="78993" y="165861"/>
                </a:lnTo>
                <a:lnTo>
                  <a:pt x="77724" y="195452"/>
                </a:lnTo>
                <a:lnTo>
                  <a:pt x="68072" y="246379"/>
                </a:lnTo>
                <a:lnTo>
                  <a:pt x="48640" y="286130"/>
                </a:lnTo>
                <a:lnTo>
                  <a:pt x="19050" y="313054"/>
                </a:lnTo>
                <a:lnTo>
                  <a:pt x="507" y="321436"/>
                </a:lnTo>
                <a:lnTo>
                  <a:pt x="4572" y="335152"/>
                </a:lnTo>
                <a:lnTo>
                  <a:pt x="49149" y="313689"/>
                </a:lnTo>
                <a:lnTo>
                  <a:pt x="81914" y="276478"/>
                </a:lnTo>
                <a:lnTo>
                  <a:pt x="101980" y="226821"/>
                </a:lnTo>
                <a:lnTo>
                  <a:pt x="108711" y="167639"/>
                </a:lnTo>
                <a:lnTo>
                  <a:pt x="107060" y="136905"/>
                </a:lnTo>
                <a:lnTo>
                  <a:pt x="93599" y="82422"/>
                </a:lnTo>
                <a:lnTo>
                  <a:pt x="66801" y="38099"/>
                </a:lnTo>
                <a:lnTo>
                  <a:pt x="28321" y="8762"/>
                </a:lnTo>
                <a:lnTo>
                  <a:pt x="4572" y="0"/>
                </a:lnTo>
                <a:close/>
              </a:path>
            </a:pathLst>
          </a:custGeom>
          <a:solidFill>
            <a:srgbClr val="000000"/>
          </a:solidFill>
        </p:spPr>
        <p:txBody>
          <a:bodyPr wrap="square" lIns="0" tIns="0" rIns="0" bIns="0" rtlCol="0"/>
          <a:lstStyle/>
          <a:p>
            <a:endParaRPr/>
          </a:p>
        </p:txBody>
      </p:sp>
      <p:sp>
        <p:nvSpPr>
          <p:cNvPr id="51" name="object 51"/>
          <p:cNvSpPr/>
          <p:nvPr/>
        </p:nvSpPr>
        <p:spPr>
          <a:xfrm>
            <a:off x="8869680" y="4897120"/>
            <a:ext cx="109220" cy="335280"/>
          </a:xfrm>
          <a:custGeom>
            <a:avLst/>
            <a:gdLst/>
            <a:ahLst/>
            <a:cxnLst/>
            <a:rect l="l" t="t" r="r" b="b"/>
            <a:pathLst>
              <a:path w="109220" h="335279">
                <a:moveTo>
                  <a:pt x="104013" y="0"/>
                </a:moveTo>
                <a:lnTo>
                  <a:pt x="59690" y="21462"/>
                </a:lnTo>
                <a:lnTo>
                  <a:pt x="26924" y="58673"/>
                </a:lnTo>
                <a:lnTo>
                  <a:pt x="6730" y="108584"/>
                </a:lnTo>
                <a:lnTo>
                  <a:pt x="0" y="167639"/>
                </a:lnTo>
                <a:lnTo>
                  <a:pt x="1650" y="198373"/>
                </a:lnTo>
                <a:lnTo>
                  <a:pt x="15113" y="252856"/>
                </a:lnTo>
                <a:lnTo>
                  <a:pt x="41783" y="297052"/>
                </a:lnTo>
                <a:lnTo>
                  <a:pt x="80391" y="326389"/>
                </a:lnTo>
                <a:lnTo>
                  <a:pt x="104013" y="335152"/>
                </a:lnTo>
                <a:lnTo>
                  <a:pt x="108203" y="321436"/>
                </a:lnTo>
                <a:lnTo>
                  <a:pt x="89662" y="313054"/>
                </a:lnTo>
                <a:lnTo>
                  <a:pt x="73533" y="301243"/>
                </a:lnTo>
                <a:lnTo>
                  <a:pt x="49149" y="267842"/>
                </a:lnTo>
                <a:lnTo>
                  <a:pt x="34544" y="222249"/>
                </a:lnTo>
                <a:lnTo>
                  <a:pt x="29718" y="165861"/>
                </a:lnTo>
                <a:lnTo>
                  <a:pt x="30988" y="137286"/>
                </a:lnTo>
                <a:lnTo>
                  <a:pt x="40640" y="87629"/>
                </a:lnTo>
                <a:lnTo>
                  <a:pt x="60071" y="48513"/>
                </a:lnTo>
                <a:lnTo>
                  <a:pt x="89916" y="21970"/>
                </a:lnTo>
                <a:lnTo>
                  <a:pt x="108712" y="13588"/>
                </a:lnTo>
                <a:lnTo>
                  <a:pt x="104013" y="0"/>
                </a:lnTo>
                <a:close/>
              </a:path>
            </a:pathLst>
          </a:custGeom>
          <a:solidFill>
            <a:srgbClr val="000000"/>
          </a:solidFill>
        </p:spPr>
        <p:txBody>
          <a:bodyPr wrap="square" lIns="0" tIns="0" rIns="0" bIns="0" rtlCol="0"/>
          <a:lstStyle/>
          <a:p>
            <a:endParaRPr/>
          </a:p>
        </p:txBody>
      </p:sp>
      <p:grpSp>
        <p:nvGrpSpPr>
          <p:cNvPr id="52" name="object 52"/>
          <p:cNvGrpSpPr/>
          <p:nvPr/>
        </p:nvGrpSpPr>
        <p:grpSpPr>
          <a:xfrm>
            <a:off x="7142480" y="5323841"/>
            <a:ext cx="2153920" cy="444500"/>
            <a:chOff x="7142480" y="5323841"/>
            <a:chExt cx="2153920" cy="444500"/>
          </a:xfrm>
        </p:grpSpPr>
        <p:sp>
          <p:nvSpPr>
            <p:cNvPr id="53" name="object 53"/>
            <p:cNvSpPr/>
            <p:nvPr/>
          </p:nvSpPr>
          <p:spPr>
            <a:xfrm>
              <a:off x="7142480" y="5323852"/>
              <a:ext cx="2153920" cy="416559"/>
            </a:xfrm>
            <a:custGeom>
              <a:avLst/>
              <a:gdLst/>
              <a:ahLst/>
              <a:cxnLst/>
              <a:rect l="l" t="t" r="r" b="b"/>
              <a:pathLst>
                <a:path w="2153920" h="416560">
                  <a:moveTo>
                    <a:pt x="941705" y="94856"/>
                  </a:moveTo>
                  <a:lnTo>
                    <a:pt x="892683" y="102730"/>
                  </a:lnTo>
                  <a:lnTo>
                    <a:pt x="860044" y="139941"/>
                  </a:lnTo>
                  <a:lnTo>
                    <a:pt x="839851" y="189852"/>
                  </a:lnTo>
                  <a:lnTo>
                    <a:pt x="833120" y="248907"/>
                  </a:lnTo>
                  <a:lnTo>
                    <a:pt x="834771" y="279692"/>
                  </a:lnTo>
                  <a:lnTo>
                    <a:pt x="848233" y="334137"/>
                  </a:lnTo>
                  <a:lnTo>
                    <a:pt x="874776" y="378320"/>
                  </a:lnTo>
                  <a:lnTo>
                    <a:pt x="913384" y="407606"/>
                  </a:lnTo>
                  <a:lnTo>
                    <a:pt x="937133" y="416356"/>
                  </a:lnTo>
                  <a:lnTo>
                    <a:pt x="941197" y="402755"/>
                  </a:lnTo>
                  <a:lnTo>
                    <a:pt x="922655" y="394309"/>
                  </a:lnTo>
                  <a:lnTo>
                    <a:pt x="906653" y="382536"/>
                  </a:lnTo>
                  <a:lnTo>
                    <a:pt x="882142" y="349059"/>
                  </a:lnTo>
                  <a:lnTo>
                    <a:pt x="867664" y="303530"/>
                  </a:lnTo>
                  <a:lnTo>
                    <a:pt x="862838" y="247129"/>
                  </a:lnTo>
                  <a:lnTo>
                    <a:pt x="864108" y="218554"/>
                  </a:lnTo>
                  <a:lnTo>
                    <a:pt x="873760" y="168897"/>
                  </a:lnTo>
                  <a:lnTo>
                    <a:pt x="893191" y="129781"/>
                  </a:lnTo>
                  <a:lnTo>
                    <a:pt x="922909" y="103238"/>
                  </a:lnTo>
                  <a:lnTo>
                    <a:pt x="941705" y="94856"/>
                  </a:lnTo>
                  <a:close/>
                </a:path>
                <a:path w="2153920" h="416560">
                  <a:moveTo>
                    <a:pt x="1269923" y="84442"/>
                  </a:moveTo>
                  <a:lnTo>
                    <a:pt x="1243457" y="84442"/>
                  </a:lnTo>
                  <a:lnTo>
                    <a:pt x="1243457" y="413181"/>
                  </a:lnTo>
                  <a:lnTo>
                    <a:pt x="1269923" y="413181"/>
                  </a:lnTo>
                  <a:lnTo>
                    <a:pt x="1269923" y="84442"/>
                  </a:lnTo>
                  <a:close/>
                </a:path>
                <a:path w="2153920" h="416560">
                  <a:moveTo>
                    <a:pt x="2153920" y="0"/>
                  </a:moveTo>
                  <a:lnTo>
                    <a:pt x="0" y="0"/>
                  </a:lnTo>
                  <a:lnTo>
                    <a:pt x="0" y="20307"/>
                  </a:lnTo>
                  <a:lnTo>
                    <a:pt x="2153920" y="20307"/>
                  </a:lnTo>
                  <a:lnTo>
                    <a:pt x="2153920" y="0"/>
                  </a:lnTo>
                  <a:close/>
                </a:path>
              </a:pathLst>
            </a:custGeom>
            <a:solidFill>
              <a:srgbClr val="000000"/>
            </a:solidFill>
          </p:spPr>
          <p:txBody>
            <a:bodyPr wrap="square" lIns="0" tIns="0" rIns="0" bIns="0" rtlCol="0"/>
            <a:lstStyle/>
            <a:p>
              <a:endParaRPr/>
            </a:p>
          </p:txBody>
        </p:sp>
        <p:sp>
          <p:nvSpPr>
            <p:cNvPr id="54" name="object 54"/>
            <p:cNvSpPr/>
            <p:nvPr/>
          </p:nvSpPr>
          <p:spPr>
            <a:xfrm>
              <a:off x="7513320" y="5379720"/>
              <a:ext cx="1473200" cy="375920"/>
            </a:xfrm>
            <a:custGeom>
              <a:avLst/>
              <a:gdLst/>
              <a:ahLst/>
              <a:cxnLst/>
              <a:rect l="l" t="t" r="r" b="b"/>
              <a:pathLst>
                <a:path w="1473200" h="375920">
                  <a:moveTo>
                    <a:pt x="0" y="375919"/>
                  </a:moveTo>
                  <a:lnTo>
                    <a:pt x="1473200" y="375919"/>
                  </a:lnTo>
                  <a:lnTo>
                    <a:pt x="1473200" y="0"/>
                  </a:lnTo>
                  <a:lnTo>
                    <a:pt x="0" y="0"/>
                  </a:lnTo>
                  <a:lnTo>
                    <a:pt x="0" y="375919"/>
                  </a:lnTo>
                  <a:close/>
                </a:path>
              </a:pathLst>
            </a:custGeom>
            <a:ln w="25400">
              <a:solidFill>
                <a:srgbClr val="C00000"/>
              </a:solidFill>
            </a:ln>
          </p:spPr>
          <p:txBody>
            <a:bodyPr wrap="square" lIns="0" tIns="0" rIns="0" bIns="0" rtlCol="0"/>
            <a:lstStyle/>
            <a:p>
              <a:endParaRPr/>
            </a:p>
          </p:txBody>
        </p:sp>
      </p:grpSp>
      <p:sp>
        <p:nvSpPr>
          <p:cNvPr id="55" name="object 55"/>
          <p:cNvSpPr txBox="1"/>
          <p:nvPr/>
        </p:nvSpPr>
        <p:spPr>
          <a:xfrm>
            <a:off x="6722109" y="4717796"/>
            <a:ext cx="2505710" cy="1034415"/>
          </a:xfrm>
          <a:prstGeom prst="rect">
            <a:avLst/>
          </a:prstGeom>
        </p:spPr>
        <p:txBody>
          <a:bodyPr vert="horz" wrap="square" lIns="0" tIns="90170" rIns="0" bIns="0" rtlCol="0">
            <a:spAutoFit/>
          </a:bodyPr>
          <a:lstStyle/>
          <a:p>
            <a:pPr marL="63500">
              <a:lnSpc>
                <a:spcPct val="100000"/>
              </a:lnSpc>
              <a:spcBef>
                <a:spcPts val="710"/>
              </a:spcBef>
              <a:tabLst>
                <a:tab pos="948055" algn="l"/>
                <a:tab pos="1415415" algn="l"/>
                <a:tab pos="2269490" algn="l"/>
              </a:tabLst>
            </a:pPr>
            <a:r>
              <a:rPr sz="4200" baseline="-34722" dirty="0">
                <a:latin typeface="Cambria Math"/>
                <a:cs typeface="Cambria Math"/>
              </a:rPr>
              <a:t>=</a:t>
            </a:r>
            <a:r>
              <a:rPr sz="4200" spc="254" baseline="-34722" dirty="0">
                <a:latin typeface="Cambria Math"/>
                <a:cs typeface="Cambria Math"/>
              </a:rPr>
              <a:t> </a:t>
            </a:r>
            <a:r>
              <a:rPr sz="2800" dirty="0">
                <a:latin typeface="Cambria Math"/>
                <a:cs typeface="Cambria Math"/>
              </a:rPr>
              <a:t>𝑝</a:t>
            </a:r>
            <a:r>
              <a:rPr sz="2800" spc="-260"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𝑥</a:t>
            </a:r>
            <a:r>
              <a:rPr sz="2800" dirty="0">
                <a:latin typeface="Cambria Math"/>
                <a:cs typeface="Cambria Math"/>
              </a:rPr>
              <a:t>	𝑧)𝑝</a:t>
            </a:r>
            <a:r>
              <a:rPr sz="2800" spc="-220"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endParaRPr sz="2800">
              <a:latin typeface="Cambria Math"/>
              <a:cs typeface="Cambria Math"/>
            </a:endParaRPr>
          </a:p>
          <a:p>
            <a:pPr marL="848994">
              <a:lnSpc>
                <a:spcPct val="100000"/>
              </a:lnSpc>
              <a:spcBef>
                <a:spcPts val="615"/>
              </a:spcBef>
              <a:tabLst>
                <a:tab pos="1377315" algn="l"/>
                <a:tab pos="1824989" algn="l"/>
              </a:tabLst>
            </a:pPr>
            <a:r>
              <a:rPr sz="2800" dirty="0">
                <a:latin typeface="Cambria Math"/>
                <a:cs typeface="Cambria Math"/>
              </a:rPr>
              <a:t>𝑝</a:t>
            </a:r>
            <a:r>
              <a:rPr sz="2800" spc="-260" dirty="0">
                <a:latin typeface="Cambria Math"/>
                <a:cs typeface="Cambria Math"/>
              </a:rPr>
              <a:t> </a:t>
            </a:r>
            <a:r>
              <a:rPr sz="3000" spc="-89"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r>
              <a:rPr sz="2800" dirty="0">
                <a:latin typeface="Cambria Math"/>
                <a:cs typeface="Cambria Math"/>
              </a:rPr>
              <a:t>	</a:t>
            </a:r>
            <a:r>
              <a:rPr sz="2800" spc="-25" dirty="0">
                <a:latin typeface="Cambria Math"/>
                <a:cs typeface="Cambria Math"/>
              </a:rPr>
              <a:t>𝑥)</a:t>
            </a:r>
            <a:endParaRPr sz="2800">
              <a:latin typeface="Cambria Math"/>
              <a:cs typeface="Cambria Math"/>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94714" y="-37176"/>
            <a:ext cx="5184775" cy="2278380"/>
          </a:xfrm>
          <a:prstGeom prst="rect">
            <a:avLst/>
          </a:prstGeom>
        </p:spPr>
        <p:txBody>
          <a:bodyPr vert="horz" wrap="square" lIns="0" tIns="353060" rIns="0" bIns="0" rtlCol="0">
            <a:spAutoFit/>
          </a:bodyPr>
          <a:lstStyle/>
          <a:p>
            <a:pPr marL="38100">
              <a:lnSpc>
                <a:spcPct val="100000"/>
              </a:lnSpc>
              <a:spcBef>
                <a:spcPts val="2780"/>
              </a:spcBef>
            </a:pPr>
            <a:r>
              <a:rPr sz="4000" b="0" spc="-25" dirty="0">
                <a:latin typeface="Calibri Light"/>
                <a:cs typeface="Calibri Light"/>
              </a:rPr>
              <a:t>Variational</a:t>
            </a:r>
            <a:r>
              <a:rPr sz="4000" b="0" spc="-280" dirty="0">
                <a:latin typeface="Calibri Light"/>
                <a:cs typeface="Calibri Light"/>
              </a:rPr>
              <a:t> </a:t>
            </a:r>
            <a:r>
              <a:rPr sz="4000" b="0" spc="-10" dirty="0">
                <a:latin typeface="Calibri Light"/>
                <a:cs typeface="Calibri Light"/>
              </a:rPr>
              <a:t>Autoencoders</a:t>
            </a:r>
            <a:endParaRPr sz="4000">
              <a:latin typeface="Calibri Light"/>
              <a:cs typeface="Calibri Light"/>
            </a:endParaRPr>
          </a:p>
          <a:p>
            <a:pPr marL="312420" marR="410209">
              <a:lnSpc>
                <a:spcPct val="100000"/>
              </a:lnSpc>
              <a:spcBef>
                <a:spcPts val="1605"/>
              </a:spcBef>
            </a:pPr>
            <a:r>
              <a:rPr sz="2400" dirty="0">
                <a:latin typeface="Calibri"/>
                <a:cs typeface="Calibri"/>
              </a:rPr>
              <a:t>Decoder</a:t>
            </a:r>
            <a:r>
              <a:rPr sz="2400" spc="-80" dirty="0">
                <a:latin typeface="Calibri"/>
                <a:cs typeface="Calibri"/>
              </a:rPr>
              <a:t> </a:t>
            </a:r>
            <a:r>
              <a:rPr sz="2400" dirty="0">
                <a:latin typeface="Calibri"/>
                <a:cs typeface="Calibri"/>
              </a:rPr>
              <a:t>must</a:t>
            </a:r>
            <a:r>
              <a:rPr sz="2400" spc="-45" dirty="0">
                <a:latin typeface="Calibri"/>
                <a:cs typeface="Calibri"/>
              </a:rPr>
              <a:t> </a:t>
            </a:r>
            <a:r>
              <a:rPr sz="2400" dirty="0">
                <a:latin typeface="Calibri"/>
                <a:cs typeface="Calibri"/>
              </a:rPr>
              <a:t>be</a:t>
            </a:r>
            <a:r>
              <a:rPr sz="2400" spc="-35" dirty="0">
                <a:latin typeface="Calibri"/>
                <a:cs typeface="Calibri"/>
              </a:rPr>
              <a:t> </a:t>
            </a:r>
            <a:r>
              <a:rPr sz="2400" b="1" spc="-10" dirty="0">
                <a:latin typeface="Calibri"/>
                <a:cs typeface="Calibri"/>
              </a:rPr>
              <a:t>probabilistic</a:t>
            </a:r>
            <a:r>
              <a:rPr sz="2400" spc="-10" dirty="0">
                <a:latin typeface="Calibri"/>
                <a:cs typeface="Calibri"/>
              </a:rPr>
              <a:t>: </a:t>
            </a:r>
            <a:r>
              <a:rPr sz="2400" dirty="0">
                <a:latin typeface="Calibri"/>
                <a:cs typeface="Calibri"/>
              </a:rPr>
              <a:t>Decoder</a:t>
            </a:r>
            <a:r>
              <a:rPr sz="2400" spc="-80" dirty="0">
                <a:latin typeface="Calibri"/>
                <a:cs typeface="Calibri"/>
              </a:rPr>
              <a:t> </a:t>
            </a:r>
            <a:r>
              <a:rPr sz="2400" dirty="0">
                <a:latin typeface="Calibri"/>
                <a:cs typeface="Calibri"/>
              </a:rPr>
              <a:t>inputs</a:t>
            </a:r>
            <a:r>
              <a:rPr sz="2400" spc="-30" dirty="0">
                <a:latin typeface="Calibri"/>
                <a:cs typeface="Calibri"/>
              </a:rPr>
              <a:t> </a:t>
            </a:r>
            <a:r>
              <a:rPr sz="2400" dirty="0">
                <a:latin typeface="Calibri"/>
                <a:cs typeface="Calibri"/>
              </a:rPr>
              <a:t>z,</a:t>
            </a:r>
            <a:r>
              <a:rPr sz="2400" spc="-5" dirty="0">
                <a:latin typeface="Calibri"/>
                <a:cs typeface="Calibri"/>
              </a:rPr>
              <a:t> </a:t>
            </a:r>
            <a:r>
              <a:rPr sz="2400" dirty="0">
                <a:latin typeface="Calibri"/>
                <a:cs typeface="Calibri"/>
              </a:rPr>
              <a:t>outputs</a:t>
            </a:r>
            <a:r>
              <a:rPr sz="2400" spc="-100" dirty="0">
                <a:latin typeface="Calibri"/>
                <a:cs typeface="Calibri"/>
              </a:rPr>
              <a:t> </a:t>
            </a:r>
            <a:r>
              <a:rPr sz="2400" dirty="0">
                <a:latin typeface="Calibri"/>
                <a:cs typeface="Calibri"/>
              </a:rPr>
              <a:t>mean</a:t>
            </a:r>
            <a:r>
              <a:rPr sz="2400" spc="65" dirty="0">
                <a:latin typeface="Calibri"/>
                <a:cs typeface="Calibri"/>
              </a:rPr>
              <a:t> </a:t>
            </a:r>
            <a:r>
              <a:rPr sz="2400" spc="-20" dirty="0">
                <a:latin typeface="Calibri"/>
                <a:cs typeface="Calibri"/>
              </a:rPr>
              <a:t>μ</a:t>
            </a:r>
            <a:r>
              <a:rPr sz="2400" spc="-30" baseline="-10416" dirty="0">
                <a:latin typeface="Calibri"/>
                <a:cs typeface="Calibri"/>
              </a:rPr>
              <a:t>x|z </a:t>
            </a:r>
            <a:r>
              <a:rPr sz="2400" dirty="0">
                <a:latin typeface="Calibri"/>
                <a:cs typeface="Calibri"/>
              </a:rPr>
              <a:t>and</a:t>
            </a:r>
            <a:r>
              <a:rPr sz="2400" spc="-50" dirty="0">
                <a:latin typeface="Calibri"/>
                <a:cs typeface="Calibri"/>
              </a:rPr>
              <a:t> </a:t>
            </a:r>
            <a:r>
              <a:rPr sz="2400" dirty="0">
                <a:latin typeface="Calibri"/>
                <a:cs typeface="Calibri"/>
              </a:rPr>
              <a:t>(diagonal)</a:t>
            </a:r>
            <a:r>
              <a:rPr sz="2400" spc="-55" dirty="0">
                <a:latin typeface="Calibri"/>
                <a:cs typeface="Calibri"/>
              </a:rPr>
              <a:t> </a:t>
            </a:r>
            <a:r>
              <a:rPr sz="2400" spc="-10" dirty="0">
                <a:latin typeface="Calibri"/>
                <a:cs typeface="Calibri"/>
              </a:rPr>
              <a:t>covariance</a:t>
            </a:r>
            <a:r>
              <a:rPr sz="2400" spc="-12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3" name="object 3"/>
          <p:cNvSpPr txBox="1"/>
          <p:nvPr/>
        </p:nvSpPr>
        <p:spPr>
          <a:xfrm>
            <a:off x="1169352" y="2581973"/>
            <a:ext cx="4405630" cy="748030"/>
          </a:xfrm>
          <a:prstGeom prst="rect">
            <a:avLst/>
          </a:prstGeom>
        </p:spPr>
        <p:txBody>
          <a:bodyPr vert="horz" wrap="square" lIns="0" tIns="12700" rIns="0" bIns="0" rtlCol="0">
            <a:spAutoFit/>
          </a:bodyPr>
          <a:lstStyle/>
          <a:p>
            <a:pPr marL="38100">
              <a:lnSpc>
                <a:spcPts val="2840"/>
              </a:lnSpc>
              <a:spcBef>
                <a:spcPts val="100"/>
              </a:spcBef>
            </a:pPr>
            <a:r>
              <a:rPr sz="2400" dirty="0">
                <a:latin typeface="Calibri"/>
                <a:cs typeface="Calibri"/>
              </a:rPr>
              <a:t>Sample</a:t>
            </a:r>
            <a:r>
              <a:rPr sz="2400" spc="-70" dirty="0">
                <a:latin typeface="Calibri"/>
                <a:cs typeface="Calibri"/>
              </a:rPr>
              <a:t> </a:t>
            </a:r>
            <a:r>
              <a:rPr sz="2400" dirty="0">
                <a:latin typeface="Calibri"/>
                <a:cs typeface="Calibri"/>
              </a:rPr>
              <a:t>x</a:t>
            </a:r>
            <a:r>
              <a:rPr sz="2400" spc="-80" dirty="0">
                <a:latin typeface="Calibri"/>
                <a:cs typeface="Calibri"/>
              </a:rPr>
              <a:t> </a:t>
            </a:r>
            <a:r>
              <a:rPr sz="2400" dirty="0">
                <a:latin typeface="Calibri"/>
                <a:cs typeface="Calibri"/>
              </a:rPr>
              <a:t>from</a:t>
            </a:r>
            <a:r>
              <a:rPr sz="2400" spc="-5" dirty="0">
                <a:latin typeface="Calibri"/>
                <a:cs typeface="Calibri"/>
              </a:rPr>
              <a:t> </a:t>
            </a:r>
            <a:r>
              <a:rPr sz="2400" dirty="0">
                <a:latin typeface="Calibri"/>
                <a:cs typeface="Calibri"/>
              </a:rPr>
              <a:t>Gaussian</a:t>
            </a:r>
            <a:r>
              <a:rPr sz="2400" spc="-50" dirty="0">
                <a:latin typeface="Calibri"/>
                <a:cs typeface="Calibri"/>
              </a:rPr>
              <a:t> </a:t>
            </a:r>
            <a:r>
              <a:rPr sz="2400" dirty="0">
                <a:latin typeface="Calibri"/>
                <a:cs typeface="Calibri"/>
              </a:rPr>
              <a:t>with</a:t>
            </a:r>
            <a:r>
              <a:rPr sz="2400" spc="-55" dirty="0">
                <a:latin typeface="Calibri"/>
                <a:cs typeface="Calibri"/>
              </a:rPr>
              <a:t> </a:t>
            </a:r>
            <a:r>
              <a:rPr sz="2400" spc="-20" dirty="0">
                <a:latin typeface="Calibri"/>
                <a:cs typeface="Calibri"/>
              </a:rPr>
              <a:t>mean</a:t>
            </a:r>
            <a:endParaRPr sz="2400">
              <a:latin typeface="Calibri"/>
              <a:cs typeface="Calibri"/>
            </a:endParaRPr>
          </a:p>
          <a:p>
            <a:pPr marL="38100">
              <a:lnSpc>
                <a:spcPts val="2840"/>
              </a:lnSpc>
            </a:pPr>
            <a:r>
              <a:rPr sz="2400" dirty="0">
                <a:latin typeface="Calibri"/>
                <a:cs typeface="Calibri"/>
              </a:rPr>
              <a:t>μ</a:t>
            </a:r>
            <a:r>
              <a:rPr sz="2400" baseline="-10416" dirty="0">
                <a:latin typeface="Calibri"/>
                <a:cs typeface="Calibri"/>
              </a:rPr>
              <a:t>x|z</a:t>
            </a:r>
            <a:r>
              <a:rPr sz="2400" spc="-82" baseline="-10416" dirty="0">
                <a:latin typeface="Calibri"/>
                <a:cs typeface="Calibri"/>
              </a:rPr>
              <a:t> </a:t>
            </a:r>
            <a:r>
              <a:rPr sz="2400" dirty="0">
                <a:latin typeface="Calibri"/>
                <a:cs typeface="Calibri"/>
              </a:rPr>
              <a:t>and</a:t>
            </a:r>
            <a:r>
              <a:rPr sz="2400" spc="-55" dirty="0">
                <a:latin typeface="Calibri"/>
                <a:cs typeface="Calibri"/>
              </a:rPr>
              <a:t> </a:t>
            </a:r>
            <a:r>
              <a:rPr sz="2400" dirty="0">
                <a:latin typeface="Calibri"/>
                <a:cs typeface="Calibri"/>
              </a:rPr>
              <a:t>(diagonal)</a:t>
            </a:r>
            <a:r>
              <a:rPr sz="2400" spc="-60" dirty="0">
                <a:latin typeface="Calibri"/>
                <a:cs typeface="Calibri"/>
              </a:rPr>
              <a:t> </a:t>
            </a:r>
            <a:r>
              <a:rPr sz="2400" dirty="0">
                <a:latin typeface="Calibri"/>
                <a:cs typeface="Calibri"/>
              </a:rPr>
              <a:t>covariance</a:t>
            </a:r>
            <a:r>
              <a:rPr sz="2400" spc="-14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4" name="object 4"/>
          <p:cNvSpPr txBox="1"/>
          <p:nvPr/>
        </p:nvSpPr>
        <p:spPr>
          <a:xfrm>
            <a:off x="6874509" y="1486217"/>
            <a:ext cx="4491990" cy="1134110"/>
          </a:xfrm>
          <a:prstGeom prst="rect">
            <a:avLst/>
          </a:prstGeom>
        </p:spPr>
        <p:txBody>
          <a:bodyPr vert="horz" wrap="square" lIns="0" tIns="7620" rIns="0" bIns="0" rtlCol="0">
            <a:spAutoFit/>
          </a:bodyPr>
          <a:lstStyle/>
          <a:p>
            <a:pPr marL="12700" marR="5080">
              <a:lnSpc>
                <a:spcPct val="101499"/>
              </a:lnSpc>
              <a:spcBef>
                <a:spcPts val="60"/>
              </a:spcBef>
              <a:tabLst>
                <a:tab pos="4191635"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p:txBody>
      </p:sp>
      <p:pic>
        <p:nvPicPr>
          <p:cNvPr id="5" name="object 5"/>
          <p:cNvPicPr/>
          <p:nvPr/>
        </p:nvPicPr>
        <p:blipFill>
          <a:blip r:embed="rId2" cstate="print"/>
          <a:stretch>
            <a:fillRect/>
          </a:stretch>
        </p:blipFill>
        <p:spPr>
          <a:xfrm>
            <a:off x="9611359" y="1432560"/>
            <a:ext cx="1361440" cy="497839"/>
          </a:xfrm>
          <a:prstGeom prst="rect">
            <a:avLst/>
          </a:prstGeom>
        </p:spPr>
      </p:pic>
      <p:sp>
        <p:nvSpPr>
          <p:cNvPr id="6" name="object 6"/>
          <p:cNvSpPr txBox="1"/>
          <p:nvPr/>
        </p:nvSpPr>
        <p:spPr>
          <a:xfrm>
            <a:off x="885825" y="5029453"/>
            <a:ext cx="129032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55" dirty="0">
                <a:latin typeface="Calibri"/>
                <a:cs typeface="Calibri"/>
              </a:rPr>
              <a:t> </a:t>
            </a:r>
            <a:r>
              <a:rPr sz="2400" spc="-50" dirty="0">
                <a:latin typeface="Calibri"/>
                <a:cs typeface="Calibri"/>
              </a:rPr>
              <a:t>z</a:t>
            </a:r>
            <a:endParaRPr sz="2400">
              <a:latin typeface="Calibri"/>
              <a:cs typeface="Calibri"/>
            </a:endParaRPr>
          </a:p>
          <a:p>
            <a:pPr marL="12700">
              <a:lnSpc>
                <a:spcPct val="100000"/>
              </a:lnSpc>
              <a:spcBef>
                <a:spcPts val="85"/>
              </a:spcBef>
            </a:pPr>
            <a:r>
              <a:rPr sz="2400" dirty="0">
                <a:latin typeface="Calibri"/>
                <a:cs typeface="Calibri"/>
              </a:rPr>
              <a:t>from</a:t>
            </a:r>
            <a:r>
              <a:rPr sz="2400" spc="-114" dirty="0">
                <a:latin typeface="Calibri"/>
                <a:cs typeface="Calibri"/>
              </a:rPr>
              <a:t> </a:t>
            </a:r>
            <a:r>
              <a:rPr sz="2400" spc="-20" dirty="0">
                <a:latin typeface="Calibri"/>
                <a:cs typeface="Calibri"/>
              </a:rPr>
              <a:t>prior</a:t>
            </a:r>
            <a:endParaRPr sz="2400">
              <a:latin typeface="Calibri"/>
              <a:cs typeface="Calibri"/>
            </a:endParaRPr>
          </a:p>
        </p:txBody>
      </p:sp>
      <p:pic>
        <p:nvPicPr>
          <p:cNvPr id="7" name="object 7"/>
          <p:cNvPicPr/>
          <p:nvPr/>
        </p:nvPicPr>
        <p:blipFill>
          <a:blip r:embed="rId3" cstate="print"/>
          <a:stretch>
            <a:fillRect/>
          </a:stretch>
        </p:blipFill>
        <p:spPr>
          <a:xfrm>
            <a:off x="1239519" y="5872479"/>
            <a:ext cx="792480" cy="304799"/>
          </a:xfrm>
          <a:prstGeom prst="rect">
            <a:avLst/>
          </a:prstGeom>
        </p:spPr>
      </p:pic>
      <p:pic>
        <p:nvPicPr>
          <p:cNvPr id="8" name="object 8"/>
          <p:cNvPicPr/>
          <p:nvPr/>
        </p:nvPicPr>
        <p:blipFill>
          <a:blip r:embed="rId4" cstate="print"/>
          <a:stretch>
            <a:fillRect/>
          </a:stretch>
        </p:blipFill>
        <p:spPr>
          <a:xfrm>
            <a:off x="934719" y="4460240"/>
            <a:ext cx="1727200" cy="396239"/>
          </a:xfrm>
          <a:prstGeom prst="rect">
            <a:avLst/>
          </a:prstGeom>
        </p:spPr>
      </p:pic>
      <p:grpSp>
        <p:nvGrpSpPr>
          <p:cNvPr id="9" name="object 9"/>
          <p:cNvGrpSpPr/>
          <p:nvPr/>
        </p:nvGrpSpPr>
        <p:grpSpPr>
          <a:xfrm>
            <a:off x="2692400" y="3830269"/>
            <a:ext cx="2935605" cy="2316480"/>
            <a:chOff x="2692400" y="3830269"/>
            <a:chExt cx="2935605" cy="2316480"/>
          </a:xfrm>
        </p:grpSpPr>
        <p:sp>
          <p:nvSpPr>
            <p:cNvPr id="10" name="object 10"/>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11" name="object 11"/>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4114800" y="5821680"/>
              <a:ext cx="233679" cy="243839"/>
            </a:xfrm>
            <a:prstGeom prst="rect">
              <a:avLst/>
            </a:prstGeom>
          </p:spPr>
        </p:pic>
        <p:sp>
          <p:nvSpPr>
            <p:cNvPr id="13" name="object 13"/>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4" name="object 14"/>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5" name="object 15"/>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2956559" y="3891280"/>
              <a:ext cx="619760" cy="304800"/>
            </a:xfrm>
            <a:prstGeom prst="rect">
              <a:avLst/>
            </a:prstGeom>
          </p:spPr>
        </p:pic>
        <p:sp>
          <p:nvSpPr>
            <p:cNvPr id="17" name="object 17"/>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8" name="object 18"/>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9" name="object 19"/>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4704079" y="3881120"/>
              <a:ext cx="670560" cy="386080"/>
            </a:xfrm>
            <a:prstGeom prst="rect">
              <a:avLst/>
            </a:prstGeom>
          </p:spPr>
        </p:pic>
        <p:sp>
          <p:nvSpPr>
            <p:cNvPr id="21" name="object 21"/>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22" name="object 22"/>
          <p:cNvSpPr txBox="1"/>
          <p:nvPr/>
        </p:nvSpPr>
        <p:spPr>
          <a:xfrm>
            <a:off x="762317" y="3622294"/>
            <a:ext cx="160147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65" dirty="0">
                <a:latin typeface="Calibri"/>
                <a:cs typeface="Calibri"/>
              </a:rPr>
              <a:t> </a:t>
            </a:r>
            <a:r>
              <a:rPr sz="2400" spc="-20" dirty="0">
                <a:latin typeface="Calibri"/>
                <a:cs typeface="Calibri"/>
              </a:rPr>
              <a:t>from</a:t>
            </a:r>
            <a:endParaRPr sz="2400">
              <a:latin typeface="Calibri"/>
              <a:cs typeface="Calibri"/>
            </a:endParaRPr>
          </a:p>
          <a:p>
            <a:pPr marL="12700">
              <a:lnSpc>
                <a:spcPct val="100000"/>
              </a:lnSpc>
              <a:spcBef>
                <a:spcPts val="85"/>
              </a:spcBef>
            </a:pPr>
            <a:r>
              <a:rPr sz="2400" spc="-10" dirty="0">
                <a:latin typeface="Calibri"/>
                <a:cs typeface="Calibri"/>
              </a:rPr>
              <a:t>conditional</a:t>
            </a:r>
            <a:endParaRPr sz="2400">
              <a:latin typeface="Calibri"/>
              <a:cs typeface="Calibri"/>
            </a:endParaRPr>
          </a:p>
        </p:txBody>
      </p:sp>
      <p:sp>
        <p:nvSpPr>
          <p:cNvPr id="23" name="object 23"/>
          <p:cNvSpPr txBox="1"/>
          <p:nvPr/>
        </p:nvSpPr>
        <p:spPr>
          <a:xfrm>
            <a:off x="6242050" y="2909188"/>
            <a:ext cx="307403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How</a:t>
            </a:r>
            <a:r>
              <a:rPr sz="2400" spc="-130" dirty="0">
                <a:latin typeface="Calibri"/>
                <a:cs typeface="Calibri"/>
              </a:rPr>
              <a:t> </a:t>
            </a:r>
            <a:r>
              <a:rPr sz="2400" dirty="0">
                <a:latin typeface="Calibri"/>
                <a:cs typeface="Calibri"/>
              </a:rPr>
              <a:t>to</a:t>
            </a:r>
            <a:r>
              <a:rPr sz="2400" spc="-85" dirty="0">
                <a:latin typeface="Calibri"/>
                <a:cs typeface="Calibri"/>
              </a:rPr>
              <a:t> </a:t>
            </a:r>
            <a:r>
              <a:rPr sz="2400" dirty="0">
                <a:latin typeface="Calibri"/>
                <a:cs typeface="Calibri"/>
              </a:rPr>
              <a:t>train</a:t>
            </a:r>
            <a:r>
              <a:rPr sz="2400" spc="5" dirty="0">
                <a:latin typeface="Calibri"/>
                <a:cs typeface="Calibri"/>
              </a:rPr>
              <a:t> </a:t>
            </a:r>
            <a:r>
              <a:rPr sz="2400" dirty="0">
                <a:latin typeface="Calibri"/>
                <a:cs typeface="Calibri"/>
              </a:rPr>
              <a:t>this</a:t>
            </a:r>
            <a:r>
              <a:rPr sz="2400" spc="-70" dirty="0">
                <a:latin typeface="Calibri"/>
                <a:cs typeface="Calibri"/>
              </a:rPr>
              <a:t> </a:t>
            </a:r>
            <a:r>
              <a:rPr sz="2400" spc="-10" dirty="0">
                <a:latin typeface="Calibri"/>
                <a:cs typeface="Calibri"/>
              </a:rPr>
              <a:t>model?</a:t>
            </a:r>
            <a:endParaRPr sz="2400">
              <a:latin typeface="Calibri"/>
              <a:cs typeface="Calibri"/>
            </a:endParaRPr>
          </a:p>
        </p:txBody>
      </p:sp>
      <p:sp>
        <p:nvSpPr>
          <p:cNvPr id="24" name="object 24"/>
          <p:cNvSpPr txBox="1"/>
          <p:nvPr/>
        </p:nvSpPr>
        <p:spPr>
          <a:xfrm>
            <a:off x="6242050" y="3648392"/>
            <a:ext cx="485394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Basic</a:t>
            </a:r>
            <a:r>
              <a:rPr sz="2400" spc="-120" dirty="0">
                <a:latin typeface="Calibri"/>
                <a:cs typeface="Calibri"/>
              </a:rPr>
              <a:t> </a:t>
            </a:r>
            <a:r>
              <a:rPr sz="2400" dirty="0">
                <a:latin typeface="Calibri"/>
                <a:cs typeface="Calibri"/>
              </a:rPr>
              <a:t>idea:</a:t>
            </a:r>
            <a:r>
              <a:rPr sz="2400" spc="-125" dirty="0">
                <a:latin typeface="Calibri"/>
                <a:cs typeface="Calibri"/>
              </a:rPr>
              <a:t> </a:t>
            </a:r>
            <a:r>
              <a:rPr sz="2400" b="1" spc="-10" dirty="0">
                <a:latin typeface="Calibri"/>
                <a:cs typeface="Calibri"/>
              </a:rPr>
              <a:t>maximize</a:t>
            </a:r>
            <a:r>
              <a:rPr sz="2400" b="1" spc="-60" dirty="0">
                <a:latin typeface="Calibri"/>
                <a:cs typeface="Calibri"/>
              </a:rPr>
              <a:t> </a:t>
            </a:r>
            <a:r>
              <a:rPr sz="2400" b="1" spc="-10" dirty="0">
                <a:latin typeface="Calibri"/>
                <a:cs typeface="Calibri"/>
              </a:rPr>
              <a:t>likelihood</a:t>
            </a:r>
            <a:r>
              <a:rPr sz="2400" b="1" spc="75" dirty="0">
                <a:latin typeface="Calibri"/>
                <a:cs typeface="Calibri"/>
              </a:rPr>
              <a:t> </a:t>
            </a:r>
            <a:r>
              <a:rPr sz="2400" b="1" dirty="0">
                <a:latin typeface="Calibri"/>
                <a:cs typeface="Calibri"/>
              </a:rPr>
              <a:t>of</a:t>
            </a:r>
            <a:r>
              <a:rPr sz="2400" b="1" spc="-95" dirty="0">
                <a:latin typeface="Calibri"/>
                <a:cs typeface="Calibri"/>
              </a:rPr>
              <a:t> </a:t>
            </a:r>
            <a:r>
              <a:rPr sz="2400" b="1" spc="-20" dirty="0">
                <a:latin typeface="Calibri"/>
                <a:cs typeface="Calibri"/>
              </a:rPr>
              <a:t>data</a:t>
            </a:r>
            <a:endParaRPr sz="2400">
              <a:latin typeface="Calibri"/>
              <a:cs typeface="Calibri"/>
            </a:endParaRPr>
          </a:p>
        </p:txBody>
      </p:sp>
      <p:sp>
        <p:nvSpPr>
          <p:cNvPr id="25" name="object 25"/>
          <p:cNvSpPr txBox="1"/>
          <p:nvPr/>
        </p:nvSpPr>
        <p:spPr>
          <a:xfrm>
            <a:off x="6242050" y="4386579"/>
            <a:ext cx="368617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Another</a:t>
            </a:r>
            <a:r>
              <a:rPr sz="2400" spc="-114" dirty="0">
                <a:latin typeface="Calibri"/>
                <a:cs typeface="Calibri"/>
              </a:rPr>
              <a:t> </a:t>
            </a:r>
            <a:r>
              <a:rPr sz="2400" dirty="0">
                <a:latin typeface="Calibri"/>
                <a:cs typeface="Calibri"/>
              </a:rPr>
              <a:t>idea:</a:t>
            </a:r>
            <a:r>
              <a:rPr sz="2400" spc="-70" dirty="0">
                <a:latin typeface="Calibri"/>
                <a:cs typeface="Calibri"/>
              </a:rPr>
              <a:t> </a:t>
            </a:r>
            <a:r>
              <a:rPr sz="2400" spc="-40" dirty="0">
                <a:latin typeface="Calibri"/>
                <a:cs typeface="Calibri"/>
              </a:rPr>
              <a:t>Try </a:t>
            </a:r>
            <a:r>
              <a:rPr sz="2400" spc="-20" dirty="0">
                <a:latin typeface="Calibri"/>
                <a:cs typeface="Calibri"/>
              </a:rPr>
              <a:t>Bayes’</a:t>
            </a:r>
            <a:r>
              <a:rPr sz="2400" spc="-110" dirty="0">
                <a:latin typeface="Calibri"/>
                <a:cs typeface="Calibri"/>
              </a:rPr>
              <a:t> </a:t>
            </a:r>
            <a:r>
              <a:rPr sz="2400" spc="-10" dirty="0">
                <a:latin typeface="Calibri"/>
                <a:cs typeface="Calibri"/>
              </a:rPr>
              <a:t>Rule:</a:t>
            </a:r>
            <a:endParaRPr sz="2400">
              <a:latin typeface="Calibri"/>
              <a:cs typeface="Calibri"/>
            </a:endParaRPr>
          </a:p>
        </p:txBody>
      </p:sp>
      <p:sp>
        <p:nvSpPr>
          <p:cNvPr id="26" name="object 26"/>
          <p:cNvSpPr txBox="1"/>
          <p:nvPr/>
        </p:nvSpPr>
        <p:spPr>
          <a:xfrm>
            <a:off x="5988684" y="5350764"/>
            <a:ext cx="120014" cy="233045"/>
          </a:xfrm>
          <a:prstGeom prst="rect">
            <a:avLst/>
          </a:prstGeom>
        </p:spPr>
        <p:txBody>
          <a:bodyPr vert="horz" wrap="square" lIns="0" tIns="13970" rIns="0" bIns="0" rtlCol="0">
            <a:spAutoFit/>
          </a:bodyPr>
          <a:lstStyle/>
          <a:p>
            <a:pPr marL="12700">
              <a:lnSpc>
                <a:spcPct val="100000"/>
              </a:lnSpc>
              <a:spcBef>
                <a:spcPts val="110"/>
              </a:spcBef>
            </a:pPr>
            <a:r>
              <a:rPr sz="1350" spc="5" dirty="0">
                <a:latin typeface="Cambria Math"/>
                <a:cs typeface="Cambria Math"/>
              </a:rPr>
              <a:t>θ</a:t>
            </a:r>
            <a:endParaRPr sz="1350">
              <a:latin typeface="Cambria Math"/>
              <a:cs typeface="Cambria Math"/>
            </a:endParaRPr>
          </a:p>
        </p:txBody>
      </p:sp>
      <p:sp>
        <p:nvSpPr>
          <p:cNvPr id="27" name="object 27"/>
          <p:cNvSpPr/>
          <p:nvPr/>
        </p:nvSpPr>
        <p:spPr>
          <a:xfrm>
            <a:off x="6543802" y="5171440"/>
            <a:ext cx="111125" cy="325120"/>
          </a:xfrm>
          <a:custGeom>
            <a:avLst/>
            <a:gdLst/>
            <a:ahLst/>
            <a:cxnLst/>
            <a:rect l="l" t="t" r="r" b="b"/>
            <a:pathLst>
              <a:path w="111125" h="325120">
                <a:moveTo>
                  <a:pt x="4825" y="0"/>
                </a:moveTo>
                <a:lnTo>
                  <a:pt x="0" y="13208"/>
                </a:lnTo>
                <a:lnTo>
                  <a:pt x="19303" y="21336"/>
                </a:lnTo>
                <a:lnTo>
                  <a:pt x="35941" y="32639"/>
                </a:lnTo>
                <a:lnTo>
                  <a:pt x="60959" y="64643"/>
                </a:lnTo>
                <a:lnTo>
                  <a:pt x="75692" y="107823"/>
                </a:lnTo>
                <a:lnTo>
                  <a:pt x="80518" y="160782"/>
                </a:lnTo>
                <a:lnTo>
                  <a:pt x="79375" y="189484"/>
                </a:lnTo>
                <a:lnTo>
                  <a:pt x="69469" y="238887"/>
                </a:lnTo>
                <a:lnTo>
                  <a:pt x="49656" y="277495"/>
                </a:lnTo>
                <a:lnTo>
                  <a:pt x="19557" y="303530"/>
                </a:lnTo>
                <a:lnTo>
                  <a:pt x="634" y="311785"/>
                </a:lnTo>
                <a:lnTo>
                  <a:pt x="4825" y="324993"/>
                </a:lnTo>
                <a:lnTo>
                  <a:pt x="50165" y="304165"/>
                </a:lnTo>
                <a:lnTo>
                  <a:pt x="83566" y="268097"/>
                </a:lnTo>
                <a:lnTo>
                  <a:pt x="104140" y="219964"/>
                </a:lnTo>
                <a:lnTo>
                  <a:pt x="110871" y="162560"/>
                </a:lnTo>
                <a:lnTo>
                  <a:pt x="109220" y="132715"/>
                </a:lnTo>
                <a:lnTo>
                  <a:pt x="95503" y="80010"/>
                </a:lnTo>
                <a:lnTo>
                  <a:pt x="68199" y="36957"/>
                </a:lnTo>
                <a:lnTo>
                  <a:pt x="28955" y="8509"/>
                </a:lnTo>
                <a:lnTo>
                  <a:pt x="4825" y="0"/>
                </a:lnTo>
                <a:close/>
              </a:path>
            </a:pathLst>
          </a:custGeom>
          <a:solidFill>
            <a:srgbClr val="000000"/>
          </a:solidFill>
        </p:spPr>
        <p:txBody>
          <a:bodyPr wrap="square" lIns="0" tIns="0" rIns="0" bIns="0" rtlCol="0"/>
          <a:lstStyle/>
          <a:p>
            <a:endParaRPr/>
          </a:p>
        </p:txBody>
      </p:sp>
      <p:sp>
        <p:nvSpPr>
          <p:cNvPr id="28" name="object 28"/>
          <p:cNvSpPr/>
          <p:nvPr/>
        </p:nvSpPr>
        <p:spPr>
          <a:xfrm>
            <a:off x="6217920" y="5171440"/>
            <a:ext cx="111125" cy="325120"/>
          </a:xfrm>
          <a:custGeom>
            <a:avLst/>
            <a:gdLst/>
            <a:ahLst/>
            <a:cxnLst/>
            <a:rect l="l" t="t" r="r" b="b"/>
            <a:pathLst>
              <a:path w="111125" h="325120">
                <a:moveTo>
                  <a:pt x="106171" y="0"/>
                </a:moveTo>
                <a:lnTo>
                  <a:pt x="60832" y="20828"/>
                </a:lnTo>
                <a:lnTo>
                  <a:pt x="27431" y="56896"/>
                </a:lnTo>
                <a:lnTo>
                  <a:pt x="6857" y="105283"/>
                </a:lnTo>
                <a:lnTo>
                  <a:pt x="0" y="162560"/>
                </a:lnTo>
                <a:lnTo>
                  <a:pt x="1650" y="192405"/>
                </a:lnTo>
                <a:lnTo>
                  <a:pt x="15366" y="245237"/>
                </a:lnTo>
                <a:lnTo>
                  <a:pt x="42544" y="288036"/>
                </a:lnTo>
                <a:lnTo>
                  <a:pt x="81914" y="316484"/>
                </a:lnTo>
                <a:lnTo>
                  <a:pt x="106171" y="324993"/>
                </a:lnTo>
                <a:lnTo>
                  <a:pt x="110362" y="311785"/>
                </a:lnTo>
                <a:lnTo>
                  <a:pt x="91312" y="303530"/>
                </a:lnTo>
                <a:lnTo>
                  <a:pt x="75056" y="292100"/>
                </a:lnTo>
                <a:lnTo>
                  <a:pt x="50037" y="259715"/>
                </a:lnTo>
                <a:lnTo>
                  <a:pt x="35305" y="215519"/>
                </a:lnTo>
                <a:lnTo>
                  <a:pt x="30352" y="160782"/>
                </a:lnTo>
                <a:lnTo>
                  <a:pt x="31622" y="133096"/>
                </a:lnTo>
                <a:lnTo>
                  <a:pt x="41401" y="85090"/>
                </a:lnTo>
                <a:lnTo>
                  <a:pt x="61340" y="47117"/>
                </a:lnTo>
                <a:lnTo>
                  <a:pt x="91693" y="21336"/>
                </a:lnTo>
                <a:lnTo>
                  <a:pt x="110870" y="13208"/>
                </a:lnTo>
                <a:lnTo>
                  <a:pt x="106171" y="0"/>
                </a:lnTo>
                <a:close/>
              </a:path>
            </a:pathLst>
          </a:custGeom>
          <a:solidFill>
            <a:srgbClr val="000000"/>
          </a:solidFill>
        </p:spPr>
        <p:txBody>
          <a:bodyPr wrap="square" lIns="0" tIns="0" rIns="0" bIns="0" rtlCol="0"/>
          <a:lstStyle/>
          <a:p>
            <a:endParaRPr/>
          </a:p>
        </p:txBody>
      </p:sp>
      <p:sp>
        <p:nvSpPr>
          <p:cNvPr id="29" name="object 29"/>
          <p:cNvSpPr txBox="1"/>
          <p:nvPr/>
        </p:nvSpPr>
        <p:spPr>
          <a:xfrm>
            <a:off x="5801359" y="5066284"/>
            <a:ext cx="744220" cy="453390"/>
          </a:xfrm>
          <a:prstGeom prst="rect">
            <a:avLst/>
          </a:prstGeom>
        </p:spPr>
        <p:txBody>
          <a:bodyPr vert="horz" wrap="square" lIns="0" tIns="13335" rIns="0" bIns="0" rtlCol="0">
            <a:spAutoFit/>
          </a:bodyPr>
          <a:lstStyle/>
          <a:p>
            <a:pPr marL="12700">
              <a:lnSpc>
                <a:spcPct val="100000"/>
              </a:lnSpc>
              <a:spcBef>
                <a:spcPts val="105"/>
              </a:spcBef>
              <a:tabLst>
                <a:tab pos="541020" algn="l"/>
              </a:tabLst>
            </a:pPr>
            <a:r>
              <a:rPr sz="2800" spc="-50" dirty="0">
                <a:latin typeface="Cambria Math"/>
                <a:cs typeface="Cambria Math"/>
              </a:rPr>
              <a:t>𝑝</a:t>
            </a:r>
            <a:r>
              <a:rPr sz="2800" dirty="0">
                <a:latin typeface="Cambria Math"/>
                <a:cs typeface="Cambria Math"/>
              </a:rPr>
              <a:t>	</a:t>
            </a:r>
            <a:r>
              <a:rPr sz="2800" spc="-50" dirty="0">
                <a:latin typeface="Cambria Math"/>
                <a:cs typeface="Cambria Math"/>
              </a:rPr>
              <a:t>𝑥</a:t>
            </a:r>
            <a:endParaRPr sz="2800">
              <a:latin typeface="Cambria Math"/>
              <a:cs typeface="Cambria Math"/>
            </a:endParaRPr>
          </a:p>
        </p:txBody>
      </p:sp>
      <p:sp>
        <p:nvSpPr>
          <p:cNvPr id="30" name="object 30"/>
          <p:cNvSpPr/>
          <p:nvPr/>
        </p:nvSpPr>
        <p:spPr>
          <a:xfrm>
            <a:off x="7142480" y="5323841"/>
            <a:ext cx="2153920" cy="20320"/>
          </a:xfrm>
          <a:custGeom>
            <a:avLst/>
            <a:gdLst/>
            <a:ahLst/>
            <a:cxnLst/>
            <a:rect l="l" t="t" r="r" b="b"/>
            <a:pathLst>
              <a:path w="2153920" h="20320">
                <a:moveTo>
                  <a:pt x="2153920" y="0"/>
                </a:moveTo>
                <a:lnTo>
                  <a:pt x="0" y="0"/>
                </a:lnTo>
                <a:lnTo>
                  <a:pt x="0" y="20318"/>
                </a:lnTo>
                <a:lnTo>
                  <a:pt x="2153920" y="20318"/>
                </a:lnTo>
                <a:lnTo>
                  <a:pt x="2153920" y="0"/>
                </a:lnTo>
                <a:close/>
              </a:path>
            </a:pathLst>
          </a:custGeom>
          <a:solidFill>
            <a:srgbClr val="000000"/>
          </a:solidFill>
        </p:spPr>
        <p:txBody>
          <a:bodyPr wrap="square" lIns="0" tIns="0" rIns="0" bIns="0" rtlCol="0"/>
          <a:lstStyle/>
          <a:p>
            <a:endParaRPr/>
          </a:p>
        </p:txBody>
      </p:sp>
      <p:sp>
        <p:nvSpPr>
          <p:cNvPr id="31" name="object 31"/>
          <p:cNvSpPr/>
          <p:nvPr/>
        </p:nvSpPr>
        <p:spPr>
          <a:xfrm>
            <a:off x="7989189" y="4900358"/>
            <a:ext cx="27305" cy="328930"/>
          </a:xfrm>
          <a:custGeom>
            <a:avLst/>
            <a:gdLst/>
            <a:ahLst/>
            <a:cxnLst/>
            <a:rect l="l" t="t" r="r" b="b"/>
            <a:pathLst>
              <a:path w="27304" h="328929">
                <a:moveTo>
                  <a:pt x="26960" y="0"/>
                </a:moveTo>
                <a:lnTo>
                  <a:pt x="0" y="0"/>
                </a:lnTo>
                <a:lnTo>
                  <a:pt x="0" y="328739"/>
                </a:lnTo>
                <a:lnTo>
                  <a:pt x="26960" y="328739"/>
                </a:lnTo>
                <a:lnTo>
                  <a:pt x="26960" y="0"/>
                </a:lnTo>
                <a:close/>
              </a:path>
            </a:pathLst>
          </a:custGeom>
          <a:solidFill>
            <a:srgbClr val="000000"/>
          </a:solidFill>
        </p:spPr>
        <p:txBody>
          <a:bodyPr wrap="square" lIns="0" tIns="0" rIns="0" bIns="0" rtlCol="0"/>
          <a:lstStyle/>
          <a:p>
            <a:endParaRPr/>
          </a:p>
        </p:txBody>
      </p:sp>
      <p:sp>
        <p:nvSpPr>
          <p:cNvPr id="32" name="object 32"/>
          <p:cNvSpPr/>
          <p:nvPr/>
        </p:nvSpPr>
        <p:spPr>
          <a:xfrm>
            <a:off x="7548880" y="4897120"/>
            <a:ext cx="111125" cy="335280"/>
          </a:xfrm>
          <a:custGeom>
            <a:avLst/>
            <a:gdLst/>
            <a:ahLst/>
            <a:cxnLst/>
            <a:rect l="l" t="t" r="r" b="b"/>
            <a:pathLst>
              <a:path w="111125" h="335279">
                <a:moveTo>
                  <a:pt x="105918" y="0"/>
                </a:moveTo>
                <a:lnTo>
                  <a:pt x="60705" y="21462"/>
                </a:lnTo>
                <a:lnTo>
                  <a:pt x="27431" y="58673"/>
                </a:lnTo>
                <a:lnTo>
                  <a:pt x="6858" y="108584"/>
                </a:lnTo>
                <a:lnTo>
                  <a:pt x="0" y="167639"/>
                </a:lnTo>
                <a:lnTo>
                  <a:pt x="1650" y="198373"/>
                </a:lnTo>
                <a:lnTo>
                  <a:pt x="15367" y="252856"/>
                </a:lnTo>
                <a:lnTo>
                  <a:pt x="42418" y="297052"/>
                </a:lnTo>
                <a:lnTo>
                  <a:pt x="81788" y="326389"/>
                </a:lnTo>
                <a:lnTo>
                  <a:pt x="105918" y="335152"/>
                </a:lnTo>
                <a:lnTo>
                  <a:pt x="110109" y="321436"/>
                </a:lnTo>
                <a:lnTo>
                  <a:pt x="91186" y="313054"/>
                </a:lnTo>
                <a:lnTo>
                  <a:pt x="74802" y="301243"/>
                </a:lnTo>
                <a:lnTo>
                  <a:pt x="50038" y="267842"/>
                </a:lnTo>
                <a:lnTo>
                  <a:pt x="35178" y="222249"/>
                </a:lnTo>
                <a:lnTo>
                  <a:pt x="30225" y="165861"/>
                </a:lnTo>
                <a:lnTo>
                  <a:pt x="31496" y="137286"/>
                </a:lnTo>
                <a:lnTo>
                  <a:pt x="41401" y="87629"/>
                </a:lnTo>
                <a:lnTo>
                  <a:pt x="61214" y="48513"/>
                </a:lnTo>
                <a:lnTo>
                  <a:pt x="91440" y="21970"/>
                </a:lnTo>
                <a:lnTo>
                  <a:pt x="110617" y="13588"/>
                </a:lnTo>
                <a:lnTo>
                  <a:pt x="105918" y="0"/>
                </a:lnTo>
                <a:close/>
              </a:path>
            </a:pathLst>
          </a:custGeom>
          <a:solidFill>
            <a:srgbClr val="000000"/>
          </a:solidFill>
        </p:spPr>
        <p:txBody>
          <a:bodyPr wrap="square" lIns="0" tIns="0" rIns="0" bIns="0" rtlCol="0"/>
          <a:lstStyle/>
          <a:p>
            <a:endParaRPr/>
          </a:p>
        </p:txBody>
      </p:sp>
      <p:sp>
        <p:nvSpPr>
          <p:cNvPr id="33" name="object 33"/>
          <p:cNvSpPr/>
          <p:nvPr/>
        </p:nvSpPr>
        <p:spPr>
          <a:xfrm>
            <a:off x="9167368" y="4897120"/>
            <a:ext cx="109220" cy="335280"/>
          </a:xfrm>
          <a:custGeom>
            <a:avLst/>
            <a:gdLst/>
            <a:ahLst/>
            <a:cxnLst/>
            <a:rect l="l" t="t" r="r" b="b"/>
            <a:pathLst>
              <a:path w="109220" h="335279">
                <a:moveTo>
                  <a:pt x="4572" y="0"/>
                </a:moveTo>
                <a:lnTo>
                  <a:pt x="0" y="13588"/>
                </a:lnTo>
                <a:lnTo>
                  <a:pt x="18923" y="21970"/>
                </a:lnTo>
                <a:lnTo>
                  <a:pt x="35178" y="33654"/>
                </a:lnTo>
                <a:lnTo>
                  <a:pt x="59689" y="66674"/>
                </a:lnTo>
                <a:lnTo>
                  <a:pt x="74167" y="111251"/>
                </a:lnTo>
                <a:lnTo>
                  <a:pt x="78993" y="165861"/>
                </a:lnTo>
                <a:lnTo>
                  <a:pt x="77724" y="195452"/>
                </a:lnTo>
                <a:lnTo>
                  <a:pt x="68072" y="246379"/>
                </a:lnTo>
                <a:lnTo>
                  <a:pt x="48640" y="286130"/>
                </a:lnTo>
                <a:lnTo>
                  <a:pt x="19050" y="313054"/>
                </a:lnTo>
                <a:lnTo>
                  <a:pt x="507" y="321436"/>
                </a:lnTo>
                <a:lnTo>
                  <a:pt x="4572" y="335152"/>
                </a:lnTo>
                <a:lnTo>
                  <a:pt x="49149" y="313689"/>
                </a:lnTo>
                <a:lnTo>
                  <a:pt x="81914" y="276478"/>
                </a:lnTo>
                <a:lnTo>
                  <a:pt x="101980" y="226821"/>
                </a:lnTo>
                <a:lnTo>
                  <a:pt x="108711" y="167639"/>
                </a:lnTo>
                <a:lnTo>
                  <a:pt x="107060" y="136905"/>
                </a:lnTo>
                <a:lnTo>
                  <a:pt x="93599" y="82422"/>
                </a:lnTo>
                <a:lnTo>
                  <a:pt x="66801" y="38099"/>
                </a:lnTo>
                <a:lnTo>
                  <a:pt x="28321" y="8762"/>
                </a:lnTo>
                <a:lnTo>
                  <a:pt x="4572" y="0"/>
                </a:lnTo>
                <a:close/>
              </a:path>
            </a:pathLst>
          </a:custGeom>
          <a:solidFill>
            <a:srgbClr val="000000"/>
          </a:solidFill>
        </p:spPr>
        <p:txBody>
          <a:bodyPr wrap="square" lIns="0" tIns="0" rIns="0" bIns="0" rtlCol="0"/>
          <a:lstStyle/>
          <a:p>
            <a:endParaRPr/>
          </a:p>
        </p:txBody>
      </p:sp>
      <p:sp>
        <p:nvSpPr>
          <p:cNvPr id="34" name="object 34"/>
          <p:cNvSpPr/>
          <p:nvPr/>
        </p:nvSpPr>
        <p:spPr>
          <a:xfrm>
            <a:off x="8869680" y="4897120"/>
            <a:ext cx="109220" cy="335280"/>
          </a:xfrm>
          <a:custGeom>
            <a:avLst/>
            <a:gdLst/>
            <a:ahLst/>
            <a:cxnLst/>
            <a:rect l="l" t="t" r="r" b="b"/>
            <a:pathLst>
              <a:path w="109220" h="335279">
                <a:moveTo>
                  <a:pt x="104013" y="0"/>
                </a:moveTo>
                <a:lnTo>
                  <a:pt x="59690" y="21462"/>
                </a:lnTo>
                <a:lnTo>
                  <a:pt x="26924" y="58673"/>
                </a:lnTo>
                <a:lnTo>
                  <a:pt x="6730" y="108584"/>
                </a:lnTo>
                <a:lnTo>
                  <a:pt x="0" y="167639"/>
                </a:lnTo>
                <a:lnTo>
                  <a:pt x="1650" y="198373"/>
                </a:lnTo>
                <a:lnTo>
                  <a:pt x="15113" y="252856"/>
                </a:lnTo>
                <a:lnTo>
                  <a:pt x="41783" y="297052"/>
                </a:lnTo>
                <a:lnTo>
                  <a:pt x="80391" y="326389"/>
                </a:lnTo>
                <a:lnTo>
                  <a:pt x="104013" y="335152"/>
                </a:lnTo>
                <a:lnTo>
                  <a:pt x="108203" y="321436"/>
                </a:lnTo>
                <a:lnTo>
                  <a:pt x="89662" y="313054"/>
                </a:lnTo>
                <a:lnTo>
                  <a:pt x="73533" y="301243"/>
                </a:lnTo>
                <a:lnTo>
                  <a:pt x="49149" y="267842"/>
                </a:lnTo>
                <a:lnTo>
                  <a:pt x="34544" y="222249"/>
                </a:lnTo>
                <a:lnTo>
                  <a:pt x="29718" y="165861"/>
                </a:lnTo>
                <a:lnTo>
                  <a:pt x="30988" y="137286"/>
                </a:lnTo>
                <a:lnTo>
                  <a:pt x="40640" y="87629"/>
                </a:lnTo>
                <a:lnTo>
                  <a:pt x="60071" y="48513"/>
                </a:lnTo>
                <a:lnTo>
                  <a:pt x="89916" y="21970"/>
                </a:lnTo>
                <a:lnTo>
                  <a:pt x="108712" y="13588"/>
                </a:lnTo>
                <a:lnTo>
                  <a:pt x="104013" y="0"/>
                </a:lnTo>
                <a:close/>
              </a:path>
            </a:pathLst>
          </a:custGeom>
          <a:solidFill>
            <a:srgbClr val="000000"/>
          </a:solidFill>
        </p:spPr>
        <p:txBody>
          <a:bodyPr wrap="square" lIns="0" tIns="0" rIns="0" bIns="0" rtlCol="0"/>
          <a:lstStyle/>
          <a:p>
            <a:endParaRPr/>
          </a:p>
        </p:txBody>
      </p:sp>
      <p:sp>
        <p:nvSpPr>
          <p:cNvPr id="35" name="object 35"/>
          <p:cNvSpPr/>
          <p:nvPr/>
        </p:nvSpPr>
        <p:spPr>
          <a:xfrm>
            <a:off x="8385936" y="5408295"/>
            <a:ext cx="26670" cy="328930"/>
          </a:xfrm>
          <a:custGeom>
            <a:avLst/>
            <a:gdLst/>
            <a:ahLst/>
            <a:cxnLst/>
            <a:rect l="l" t="t" r="r" b="b"/>
            <a:pathLst>
              <a:path w="26670" h="328929">
                <a:moveTo>
                  <a:pt x="26470" y="0"/>
                </a:moveTo>
                <a:lnTo>
                  <a:pt x="0" y="0"/>
                </a:lnTo>
                <a:lnTo>
                  <a:pt x="0" y="328739"/>
                </a:lnTo>
                <a:lnTo>
                  <a:pt x="26470" y="328739"/>
                </a:lnTo>
                <a:lnTo>
                  <a:pt x="26470" y="0"/>
                </a:lnTo>
                <a:close/>
              </a:path>
            </a:pathLst>
          </a:custGeom>
          <a:solidFill>
            <a:srgbClr val="000000"/>
          </a:solidFill>
        </p:spPr>
        <p:txBody>
          <a:bodyPr wrap="square" lIns="0" tIns="0" rIns="0" bIns="0" rtlCol="0"/>
          <a:lstStyle/>
          <a:p>
            <a:endParaRPr/>
          </a:p>
        </p:txBody>
      </p:sp>
      <p:sp>
        <p:nvSpPr>
          <p:cNvPr id="36" name="object 36"/>
          <p:cNvSpPr/>
          <p:nvPr/>
        </p:nvSpPr>
        <p:spPr>
          <a:xfrm>
            <a:off x="7975600" y="5405120"/>
            <a:ext cx="108585" cy="335280"/>
          </a:xfrm>
          <a:custGeom>
            <a:avLst/>
            <a:gdLst/>
            <a:ahLst/>
            <a:cxnLst/>
            <a:rect l="l" t="t" r="r" b="b"/>
            <a:pathLst>
              <a:path w="108584" h="335279">
                <a:moveTo>
                  <a:pt x="104013" y="0"/>
                </a:moveTo>
                <a:lnTo>
                  <a:pt x="59563" y="21462"/>
                </a:lnTo>
                <a:lnTo>
                  <a:pt x="26924" y="58673"/>
                </a:lnTo>
                <a:lnTo>
                  <a:pt x="6730" y="108584"/>
                </a:lnTo>
                <a:lnTo>
                  <a:pt x="0" y="167639"/>
                </a:lnTo>
                <a:lnTo>
                  <a:pt x="1650" y="198424"/>
                </a:lnTo>
                <a:lnTo>
                  <a:pt x="15113" y="252869"/>
                </a:lnTo>
                <a:lnTo>
                  <a:pt x="41655" y="297052"/>
                </a:lnTo>
                <a:lnTo>
                  <a:pt x="80264" y="326339"/>
                </a:lnTo>
                <a:lnTo>
                  <a:pt x="104013" y="335089"/>
                </a:lnTo>
                <a:lnTo>
                  <a:pt x="108076" y="321487"/>
                </a:lnTo>
                <a:lnTo>
                  <a:pt x="89534" y="313042"/>
                </a:lnTo>
                <a:lnTo>
                  <a:pt x="73532" y="301269"/>
                </a:lnTo>
                <a:lnTo>
                  <a:pt x="49022" y="267792"/>
                </a:lnTo>
                <a:lnTo>
                  <a:pt x="34544" y="222262"/>
                </a:lnTo>
                <a:lnTo>
                  <a:pt x="29718" y="165861"/>
                </a:lnTo>
                <a:lnTo>
                  <a:pt x="30988" y="137286"/>
                </a:lnTo>
                <a:lnTo>
                  <a:pt x="40640" y="87629"/>
                </a:lnTo>
                <a:lnTo>
                  <a:pt x="60071" y="48513"/>
                </a:lnTo>
                <a:lnTo>
                  <a:pt x="89789" y="21970"/>
                </a:lnTo>
                <a:lnTo>
                  <a:pt x="108584" y="13588"/>
                </a:lnTo>
                <a:lnTo>
                  <a:pt x="104013" y="0"/>
                </a:lnTo>
                <a:close/>
              </a:path>
            </a:pathLst>
          </a:custGeom>
          <a:solidFill>
            <a:srgbClr val="000000"/>
          </a:solidFill>
        </p:spPr>
        <p:txBody>
          <a:bodyPr wrap="square" lIns="0" tIns="0" rIns="0" bIns="0" rtlCol="0"/>
          <a:lstStyle/>
          <a:p>
            <a:endParaRPr/>
          </a:p>
        </p:txBody>
      </p:sp>
      <p:sp>
        <p:nvSpPr>
          <p:cNvPr id="37" name="object 37"/>
          <p:cNvSpPr txBox="1"/>
          <p:nvPr/>
        </p:nvSpPr>
        <p:spPr>
          <a:xfrm>
            <a:off x="6719569" y="4703463"/>
            <a:ext cx="2505710" cy="1062990"/>
          </a:xfrm>
          <a:prstGeom prst="rect">
            <a:avLst/>
          </a:prstGeom>
        </p:spPr>
        <p:txBody>
          <a:bodyPr vert="horz" wrap="square" lIns="0" tIns="104139" rIns="0" bIns="0" rtlCol="0">
            <a:spAutoFit/>
          </a:bodyPr>
          <a:lstStyle/>
          <a:p>
            <a:pPr marL="63500">
              <a:lnSpc>
                <a:spcPct val="100000"/>
              </a:lnSpc>
              <a:spcBef>
                <a:spcPts val="819"/>
              </a:spcBef>
              <a:tabLst>
                <a:tab pos="948055" algn="l"/>
                <a:tab pos="1425575" algn="l"/>
                <a:tab pos="2269490" algn="l"/>
              </a:tabLst>
            </a:pPr>
            <a:r>
              <a:rPr sz="4200" baseline="-34722" dirty="0">
                <a:latin typeface="Cambria Math"/>
                <a:cs typeface="Cambria Math"/>
              </a:rPr>
              <a:t>=</a:t>
            </a:r>
            <a:r>
              <a:rPr sz="4200" spc="254" baseline="-34722" dirty="0">
                <a:latin typeface="Cambria Math"/>
                <a:cs typeface="Cambria Math"/>
              </a:rPr>
              <a:t> </a:t>
            </a:r>
            <a:r>
              <a:rPr sz="2800" dirty="0">
                <a:latin typeface="Cambria Math"/>
                <a:cs typeface="Cambria Math"/>
              </a:rPr>
              <a:t>𝑝</a:t>
            </a:r>
            <a:r>
              <a:rPr sz="2800" spc="-260"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𝑥</a:t>
            </a:r>
            <a:r>
              <a:rPr sz="2800" dirty="0">
                <a:latin typeface="Cambria Math"/>
                <a:cs typeface="Cambria Math"/>
              </a:rPr>
              <a:t>	𝑧)𝑝</a:t>
            </a:r>
            <a:r>
              <a:rPr sz="2800" spc="-225"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endParaRPr sz="2800">
              <a:latin typeface="Cambria Math"/>
              <a:cs typeface="Cambria Math"/>
            </a:endParaRPr>
          </a:p>
          <a:p>
            <a:pPr marL="855980">
              <a:lnSpc>
                <a:spcPct val="100000"/>
              </a:lnSpc>
              <a:spcBef>
                <a:spcPts val="725"/>
              </a:spcBef>
              <a:tabLst>
                <a:tab pos="1374775" algn="l"/>
                <a:tab pos="1822450" algn="l"/>
              </a:tabLst>
            </a:pPr>
            <a:r>
              <a:rPr sz="2800" dirty="0">
                <a:latin typeface="Cambria Math"/>
                <a:cs typeface="Cambria Math"/>
              </a:rPr>
              <a:t>𝑝</a:t>
            </a:r>
            <a:r>
              <a:rPr sz="2800" spc="-260" dirty="0">
                <a:latin typeface="Cambria Math"/>
                <a:cs typeface="Cambria Math"/>
              </a:rPr>
              <a:t> </a:t>
            </a:r>
            <a:r>
              <a:rPr sz="3000" spc="-89"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r>
              <a:rPr sz="2800" dirty="0">
                <a:latin typeface="Cambria Math"/>
                <a:cs typeface="Cambria Math"/>
              </a:rPr>
              <a:t>	</a:t>
            </a:r>
            <a:r>
              <a:rPr sz="2800" spc="-25" dirty="0">
                <a:latin typeface="Cambria Math"/>
                <a:cs typeface="Cambria Math"/>
              </a:rPr>
              <a:t>𝑥)</a:t>
            </a:r>
            <a:endParaRPr sz="2800">
              <a:latin typeface="Cambria Math"/>
              <a:cs typeface="Cambria Math"/>
            </a:endParaRPr>
          </a:p>
        </p:txBody>
      </p:sp>
      <p:sp>
        <p:nvSpPr>
          <p:cNvPr id="38" name="object 38"/>
          <p:cNvSpPr/>
          <p:nvPr/>
        </p:nvSpPr>
        <p:spPr>
          <a:xfrm>
            <a:off x="8075294" y="193039"/>
            <a:ext cx="93345" cy="284480"/>
          </a:xfrm>
          <a:custGeom>
            <a:avLst/>
            <a:gdLst/>
            <a:ahLst/>
            <a:cxnLst/>
            <a:rect l="l" t="t" r="r" b="b"/>
            <a:pathLst>
              <a:path w="93345" h="284480">
                <a:moveTo>
                  <a:pt x="4063" y="0"/>
                </a:moveTo>
                <a:lnTo>
                  <a:pt x="0" y="11556"/>
                </a:lnTo>
                <a:lnTo>
                  <a:pt x="16255" y="18668"/>
                </a:lnTo>
                <a:lnTo>
                  <a:pt x="30099" y="28575"/>
                </a:lnTo>
                <a:lnTo>
                  <a:pt x="58420" y="74421"/>
                </a:lnTo>
                <a:lnTo>
                  <a:pt x="66675" y="116458"/>
                </a:lnTo>
                <a:lnTo>
                  <a:pt x="67690" y="140715"/>
                </a:lnTo>
                <a:lnTo>
                  <a:pt x="66675" y="165734"/>
                </a:lnTo>
                <a:lnTo>
                  <a:pt x="58420" y="209041"/>
                </a:lnTo>
                <a:lnTo>
                  <a:pt x="30225" y="255523"/>
                </a:lnTo>
                <a:lnTo>
                  <a:pt x="507" y="272668"/>
                </a:lnTo>
                <a:lnTo>
                  <a:pt x="4063" y="284225"/>
                </a:lnTo>
                <a:lnTo>
                  <a:pt x="42163" y="266064"/>
                </a:lnTo>
                <a:lnTo>
                  <a:pt x="70230" y="234568"/>
                </a:lnTo>
                <a:lnTo>
                  <a:pt x="87375" y="192404"/>
                </a:lnTo>
                <a:lnTo>
                  <a:pt x="93218" y="142239"/>
                </a:lnTo>
                <a:lnTo>
                  <a:pt x="91694" y="116077"/>
                </a:lnTo>
                <a:lnTo>
                  <a:pt x="80263" y="69976"/>
                </a:lnTo>
                <a:lnTo>
                  <a:pt x="57403" y="32384"/>
                </a:lnTo>
                <a:lnTo>
                  <a:pt x="24256" y="7492"/>
                </a:lnTo>
                <a:lnTo>
                  <a:pt x="4063" y="0"/>
                </a:lnTo>
                <a:close/>
              </a:path>
            </a:pathLst>
          </a:custGeom>
          <a:solidFill>
            <a:srgbClr val="000000"/>
          </a:solidFill>
        </p:spPr>
        <p:txBody>
          <a:bodyPr wrap="square" lIns="0" tIns="0" rIns="0" bIns="0" rtlCol="0"/>
          <a:lstStyle/>
          <a:p>
            <a:endParaRPr/>
          </a:p>
        </p:txBody>
      </p:sp>
      <p:sp>
        <p:nvSpPr>
          <p:cNvPr id="39" name="object 39"/>
          <p:cNvSpPr/>
          <p:nvPr/>
        </p:nvSpPr>
        <p:spPr>
          <a:xfrm>
            <a:off x="7538719" y="193039"/>
            <a:ext cx="93345" cy="284480"/>
          </a:xfrm>
          <a:custGeom>
            <a:avLst/>
            <a:gdLst/>
            <a:ahLst/>
            <a:cxnLst/>
            <a:rect l="l" t="t" r="r" b="b"/>
            <a:pathLst>
              <a:path w="93345" h="284480">
                <a:moveTo>
                  <a:pt x="89153" y="0"/>
                </a:moveTo>
                <a:lnTo>
                  <a:pt x="51053" y="18160"/>
                </a:lnTo>
                <a:lnTo>
                  <a:pt x="23113" y="49783"/>
                </a:lnTo>
                <a:lnTo>
                  <a:pt x="5714" y="92075"/>
                </a:lnTo>
                <a:lnTo>
                  <a:pt x="0" y="142239"/>
                </a:lnTo>
                <a:lnTo>
                  <a:pt x="1397" y="168274"/>
                </a:lnTo>
                <a:lnTo>
                  <a:pt x="12953" y="214502"/>
                </a:lnTo>
                <a:lnTo>
                  <a:pt x="35686" y="251967"/>
                </a:lnTo>
                <a:lnTo>
                  <a:pt x="68833" y="276859"/>
                </a:lnTo>
                <a:lnTo>
                  <a:pt x="89153" y="284225"/>
                </a:lnTo>
                <a:lnTo>
                  <a:pt x="92709" y="272668"/>
                </a:lnTo>
                <a:lnTo>
                  <a:pt x="76707" y="265556"/>
                </a:lnTo>
                <a:lnTo>
                  <a:pt x="62991" y="255523"/>
                </a:lnTo>
                <a:lnTo>
                  <a:pt x="34798" y="209041"/>
                </a:lnTo>
                <a:lnTo>
                  <a:pt x="26543" y="165734"/>
                </a:lnTo>
                <a:lnTo>
                  <a:pt x="25526" y="140715"/>
                </a:lnTo>
                <a:lnTo>
                  <a:pt x="26543" y="116458"/>
                </a:lnTo>
                <a:lnTo>
                  <a:pt x="34798" y="74421"/>
                </a:lnTo>
                <a:lnTo>
                  <a:pt x="63119" y="28575"/>
                </a:lnTo>
                <a:lnTo>
                  <a:pt x="93090" y="11556"/>
                </a:lnTo>
                <a:lnTo>
                  <a:pt x="89153" y="0"/>
                </a:lnTo>
                <a:close/>
              </a:path>
            </a:pathLst>
          </a:custGeom>
          <a:solidFill>
            <a:srgbClr val="000000"/>
          </a:solidFill>
        </p:spPr>
        <p:txBody>
          <a:bodyPr wrap="square" lIns="0" tIns="0" rIns="0" bIns="0" rtlCol="0"/>
          <a:lstStyle/>
          <a:p>
            <a:endParaRPr/>
          </a:p>
        </p:txBody>
      </p:sp>
      <p:sp>
        <p:nvSpPr>
          <p:cNvPr id="40" name="object 40"/>
          <p:cNvSpPr txBox="1"/>
          <p:nvPr/>
        </p:nvSpPr>
        <p:spPr>
          <a:xfrm>
            <a:off x="6535166" y="83248"/>
            <a:ext cx="1555750" cy="391795"/>
          </a:xfrm>
          <a:prstGeom prst="rect">
            <a:avLst/>
          </a:prstGeom>
        </p:spPr>
        <p:txBody>
          <a:bodyPr vert="horz" wrap="square" lIns="0" tIns="12700" rIns="0" bIns="0" rtlCol="0">
            <a:spAutoFit/>
          </a:bodyPr>
          <a:lstStyle/>
          <a:p>
            <a:pPr marL="12700">
              <a:lnSpc>
                <a:spcPct val="100000"/>
              </a:lnSpc>
              <a:spcBef>
                <a:spcPts val="100"/>
              </a:spcBef>
              <a:tabLst>
                <a:tab pos="1109980" algn="l"/>
              </a:tabLst>
            </a:pPr>
            <a:r>
              <a:rPr sz="2400" spc="-10" dirty="0">
                <a:latin typeface="Calibri"/>
                <a:cs typeface="Calibri"/>
              </a:rPr>
              <a:t>Recall</a:t>
            </a:r>
            <a:r>
              <a:rPr sz="2400" spc="-105" dirty="0">
                <a:latin typeface="Calibri"/>
                <a:cs typeface="Calibri"/>
              </a:rPr>
              <a:t> </a:t>
            </a:r>
            <a:r>
              <a:rPr sz="2400" spc="-50" dirty="0">
                <a:latin typeface="Cambria Math"/>
                <a:cs typeface="Cambria Math"/>
              </a:rPr>
              <a:t>𝑝</a:t>
            </a:r>
            <a:r>
              <a:rPr sz="2400" dirty="0">
                <a:latin typeface="Cambria Math"/>
                <a:cs typeface="Cambria Math"/>
              </a:rPr>
              <a:t>	𝑥,</a:t>
            </a:r>
            <a:r>
              <a:rPr sz="2400" spc="-75"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41" name="object 41"/>
          <p:cNvSpPr/>
          <p:nvPr/>
        </p:nvSpPr>
        <p:spPr>
          <a:xfrm>
            <a:off x="9171940" y="195757"/>
            <a:ext cx="22860" cy="279400"/>
          </a:xfrm>
          <a:custGeom>
            <a:avLst/>
            <a:gdLst/>
            <a:ahLst/>
            <a:cxnLst/>
            <a:rect l="l" t="t" r="r" b="b"/>
            <a:pathLst>
              <a:path w="22859" h="279400">
                <a:moveTo>
                  <a:pt x="22859" y="0"/>
                </a:moveTo>
                <a:lnTo>
                  <a:pt x="0" y="0"/>
                </a:lnTo>
                <a:lnTo>
                  <a:pt x="0" y="278841"/>
                </a:lnTo>
                <a:lnTo>
                  <a:pt x="22859" y="278841"/>
                </a:lnTo>
                <a:lnTo>
                  <a:pt x="22859" y="0"/>
                </a:lnTo>
                <a:close/>
              </a:path>
            </a:pathLst>
          </a:custGeom>
          <a:solidFill>
            <a:srgbClr val="000000"/>
          </a:solidFill>
        </p:spPr>
        <p:txBody>
          <a:bodyPr wrap="square" lIns="0" tIns="0" rIns="0" bIns="0" rtlCol="0"/>
          <a:lstStyle/>
          <a:p>
            <a:endParaRPr/>
          </a:p>
        </p:txBody>
      </p:sp>
      <p:sp>
        <p:nvSpPr>
          <p:cNvPr id="42" name="object 42"/>
          <p:cNvSpPr/>
          <p:nvPr/>
        </p:nvSpPr>
        <p:spPr>
          <a:xfrm>
            <a:off x="9456039" y="193039"/>
            <a:ext cx="93980" cy="284480"/>
          </a:xfrm>
          <a:custGeom>
            <a:avLst/>
            <a:gdLst/>
            <a:ahLst/>
            <a:cxnLst/>
            <a:rect l="l" t="t" r="r" b="b"/>
            <a:pathLst>
              <a:path w="93979" h="284480">
                <a:moveTo>
                  <a:pt x="4063" y="0"/>
                </a:moveTo>
                <a:lnTo>
                  <a:pt x="0" y="11556"/>
                </a:lnTo>
                <a:lnTo>
                  <a:pt x="16255" y="18668"/>
                </a:lnTo>
                <a:lnTo>
                  <a:pt x="30352" y="28575"/>
                </a:lnTo>
                <a:lnTo>
                  <a:pt x="58800" y="74421"/>
                </a:lnTo>
                <a:lnTo>
                  <a:pt x="67055" y="116458"/>
                </a:lnTo>
                <a:lnTo>
                  <a:pt x="68199" y="140715"/>
                </a:lnTo>
                <a:lnTo>
                  <a:pt x="67055" y="165734"/>
                </a:lnTo>
                <a:lnTo>
                  <a:pt x="58800" y="209041"/>
                </a:lnTo>
                <a:lnTo>
                  <a:pt x="30352" y="255523"/>
                </a:lnTo>
                <a:lnTo>
                  <a:pt x="380" y="272668"/>
                </a:lnTo>
                <a:lnTo>
                  <a:pt x="4063" y="284225"/>
                </a:lnTo>
                <a:lnTo>
                  <a:pt x="42417" y="266064"/>
                </a:lnTo>
                <a:lnTo>
                  <a:pt x="70611" y="234568"/>
                </a:lnTo>
                <a:lnTo>
                  <a:pt x="88010" y="192404"/>
                </a:lnTo>
                <a:lnTo>
                  <a:pt x="93852" y="142239"/>
                </a:lnTo>
                <a:lnTo>
                  <a:pt x="92328" y="116077"/>
                </a:lnTo>
                <a:lnTo>
                  <a:pt x="80771" y="69976"/>
                </a:lnTo>
                <a:lnTo>
                  <a:pt x="57657" y="32384"/>
                </a:lnTo>
                <a:lnTo>
                  <a:pt x="24383" y="7492"/>
                </a:lnTo>
                <a:lnTo>
                  <a:pt x="4063" y="0"/>
                </a:lnTo>
                <a:close/>
              </a:path>
            </a:pathLst>
          </a:custGeom>
          <a:solidFill>
            <a:srgbClr val="000000"/>
          </a:solidFill>
        </p:spPr>
        <p:txBody>
          <a:bodyPr wrap="square" lIns="0" tIns="0" rIns="0" bIns="0" rtlCol="0"/>
          <a:lstStyle/>
          <a:p>
            <a:endParaRPr/>
          </a:p>
        </p:txBody>
      </p:sp>
      <p:sp>
        <p:nvSpPr>
          <p:cNvPr id="43" name="object 43"/>
          <p:cNvSpPr/>
          <p:nvPr/>
        </p:nvSpPr>
        <p:spPr>
          <a:xfrm>
            <a:off x="8798559" y="193039"/>
            <a:ext cx="93980" cy="284480"/>
          </a:xfrm>
          <a:custGeom>
            <a:avLst/>
            <a:gdLst/>
            <a:ahLst/>
            <a:cxnLst/>
            <a:rect l="l" t="t" r="r" b="b"/>
            <a:pathLst>
              <a:path w="93979" h="284480">
                <a:moveTo>
                  <a:pt x="89789" y="0"/>
                </a:moveTo>
                <a:lnTo>
                  <a:pt x="51435" y="18160"/>
                </a:lnTo>
                <a:lnTo>
                  <a:pt x="23241" y="49783"/>
                </a:lnTo>
                <a:lnTo>
                  <a:pt x="5842" y="92075"/>
                </a:lnTo>
                <a:lnTo>
                  <a:pt x="0" y="142239"/>
                </a:lnTo>
                <a:lnTo>
                  <a:pt x="1397" y="168274"/>
                </a:lnTo>
                <a:lnTo>
                  <a:pt x="13081" y="214502"/>
                </a:lnTo>
                <a:lnTo>
                  <a:pt x="36068" y="251967"/>
                </a:lnTo>
                <a:lnTo>
                  <a:pt x="69342" y="276859"/>
                </a:lnTo>
                <a:lnTo>
                  <a:pt x="89789" y="284225"/>
                </a:lnTo>
                <a:lnTo>
                  <a:pt x="93345" y="272668"/>
                </a:lnTo>
                <a:lnTo>
                  <a:pt x="77343" y="265556"/>
                </a:lnTo>
                <a:lnTo>
                  <a:pt x="63500" y="255523"/>
                </a:lnTo>
                <a:lnTo>
                  <a:pt x="35051" y="209041"/>
                </a:lnTo>
                <a:lnTo>
                  <a:pt x="26670" y="165734"/>
                </a:lnTo>
                <a:lnTo>
                  <a:pt x="25654" y="140715"/>
                </a:lnTo>
                <a:lnTo>
                  <a:pt x="26670" y="116458"/>
                </a:lnTo>
                <a:lnTo>
                  <a:pt x="35051" y="74421"/>
                </a:lnTo>
                <a:lnTo>
                  <a:pt x="63626" y="28575"/>
                </a:lnTo>
                <a:lnTo>
                  <a:pt x="93853" y="11556"/>
                </a:lnTo>
                <a:lnTo>
                  <a:pt x="89789" y="0"/>
                </a:lnTo>
                <a:close/>
              </a:path>
            </a:pathLst>
          </a:custGeom>
          <a:solidFill>
            <a:srgbClr val="000000"/>
          </a:solidFill>
        </p:spPr>
        <p:txBody>
          <a:bodyPr wrap="square" lIns="0" tIns="0" rIns="0" bIns="0" rtlCol="0"/>
          <a:lstStyle/>
          <a:p>
            <a:endParaRPr/>
          </a:p>
        </p:txBody>
      </p:sp>
      <p:sp>
        <p:nvSpPr>
          <p:cNvPr id="44" name="object 44"/>
          <p:cNvSpPr txBox="1"/>
          <p:nvPr/>
        </p:nvSpPr>
        <p:spPr>
          <a:xfrm>
            <a:off x="8276590" y="93281"/>
            <a:ext cx="79819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45" name="object 45"/>
          <p:cNvSpPr/>
          <p:nvPr/>
        </p:nvSpPr>
        <p:spPr>
          <a:xfrm>
            <a:off x="10034396" y="193039"/>
            <a:ext cx="95250" cy="284480"/>
          </a:xfrm>
          <a:custGeom>
            <a:avLst/>
            <a:gdLst/>
            <a:ahLst/>
            <a:cxnLst/>
            <a:rect l="l" t="t" r="r" b="b"/>
            <a:pathLst>
              <a:path w="95250" h="284480">
                <a:moveTo>
                  <a:pt x="4063" y="0"/>
                </a:moveTo>
                <a:lnTo>
                  <a:pt x="0" y="11556"/>
                </a:lnTo>
                <a:lnTo>
                  <a:pt x="16509" y="18668"/>
                </a:lnTo>
                <a:lnTo>
                  <a:pt x="30733" y="28575"/>
                </a:lnTo>
                <a:lnTo>
                  <a:pt x="59562" y="74421"/>
                </a:lnTo>
                <a:lnTo>
                  <a:pt x="67945" y="116458"/>
                </a:lnTo>
                <a:lnTo>
                  <a:pt x="68960" y="140715"/>
                </a:lnTo>
                <a:lnTo>
                  <a:pt x="67945" y="165734"/>
                </a:lnTo>
                <a:lnTo>
                  <a:pt x="59435" y="209041"/>
                </a:lnTo>
                <a:lnTo>
                  <a:pt x="30733" y="255523"/>
                </a:lnTo>
                <a:lnTo>
                  <a:pt x="507" y="272668"/>
                </a:lnTo>
                <a:lnTo>
                  <a:pt x="4063" y="284225"/>
                </a:lnTo>
                <a:lnTo>
                  <a:pt x="42925" y="266064"/>
                </a:lnTo>
                <a:lnTo>
                  <a:pt x="71500" y="234568"/>
                </a:lnTo>
                <a:lnTo>
                  <a:pt x="89153" y="192404"/>
                </a:lnTo>
                <a:lnTo>
                  <a:pt x="94996" y="142239"/>
                </a:lnTo>
                <a:lnTo>
                  <a:pt x="93472" y="116077"/>
                </a:lnTo>
                <a:lnTo>
                  <a:pt x="81787" y="69976"/>
                </a:lnTo>
                <a:lnTo>
                  <a:pt x="58420" y="32384"/>
                </a:lnTo>
                <a:lnTo>
                  <a:pt x="24764" y="7492"/>
                </a:lnTo>
                <a:lnTo>
                  <a:pt x="4063" y="0"/>
                </a:lnTo>
                <a:close/>
              </a:path>
            </a:pathLst>
          </a:custGeom>
          <a:solidFill>
            <a:srgbClr val="000000"/>
          </a:solidFill>
        </p:spPr>
        <p:txBody>
          <a:bodyPr wrap="square" lIns="0" tIns="0" rIns="0" bIns="0" rtlCol="0"/>
          <a:lstStyle/>
          <a:p>
            <a:endParaRPr/>
          </a:p>
        </p:txBody>
      </p:sp>
      <p:sp>
        <p:nvSpPr>
          <p:cNvPr id="46" name="object 46"/>
          <p:cNvSpPr/>
          <p:nvPr/>
        </p:nvSpPr>
        <p:spPr>
          <a:xfrm>
            <a:off x="9773919" y="193039"/>
            <a:ext cx="95250" cy="284480"/>
          </a:xfrm>
          <a:custGeom>
            <a:avLst/>
            <a:gdLst/>
            <a:ahLst/>
            <a:cxnLst/>
            <a:rect l="l" t="t" r="r" b="b"/>
            <a:pathLst>
              <a:path w="95250" h="284480">
                <a:moveTo>
                  <a:pt x="90804" y="0"/>
                </a:moveTo>
                <a:lnTo>
                  <a:pt x="52070" y="18160"/>
                </a:lnTo>
                <a:lnTo>
                  <a:pt x="23495" y="49783"/>
                </a:lnTo>
                <a:lnTo>
                  <a:pt x="5841" y="92075"/>
                </a:lnTo>
                <a:lnTo>
                  <a:pt x="0" y="142239"/>
                </a:lnTo>
                <a:lnTo>
                  <a:pt x="1524" y="168274"/>
                </a:lnTo>
                <a:lnTo>
                  <a:pt x="13207" y="214502"/>
                </a:lnTo>
                <a:lnTo>
                  <a:pt x="36449" y="251967"/>
                </a:lnTo>
                <a:lnTo>
                  <a:pt x="70103" y="276859"/>
                </a:lnTo>
                <a:lnTo>
                  <a:pt x="90804" y="284225"/>
                </a:lnTo>
                <a:lnTo>
                  <a:pt x="94487" y="272668"/>
                </a:lnTo>
                <a:lnTo>
                  <a:pt x="78231" y="265556"/>
                </a:lnTo>
                <a:lnTo>
                  <a:pt x="64261" y="255523"/>
                </a:lnTo>
                <a:lnTo>
                  <a:pt x="35432" y="209041"/>
                </a:lnTo>
                <a:lnTo>
                  <a:pt x="27050" y="165734"/>
                </a:lnTo>
                <a:lnTo>
                  <a:pt x="26034" y="140715"/>
                </a:lnTo>
                <a:lnTo>
                  <a:pt x="27050" y="116458"/>
                </a:lnTo>
                <a:lnTo>
                  <a:pt x="35432" y="74421"/>
                </a:lnTo>
                <a:lnTo>
                  <a:pt x="64388" y="28575"/>
                </a:lnTo>
                <a:lnTo>
                  <a:pt x="94869" y="11556"/>
                </a:lnTo>
                <a:lnTo>
                  <a:pt x="90804" y="0"/>
                </a:lnTo>
                <a:close/>
              </a:path>
            </a:pathLst>
          </a:custGeom>
          <a:solidFill>
            <a:srgbClr val="000000"/>
          </a:solidFill>
        </p:spPr>
        <p:txBody>
          <a:bodyPr wrap="square" lIns="0" tIns="0" rIns="0" bIns="0" rtlCol="0"/>
          <a:lstStyle/>
          <a:p>
            <a:endParaRPr/>
          </a:p>
        </p:txBody>
      </p:sp>
      <p:sp>
        <p:nvSpPr>
          <p:cNvPr id="47" name="object 47"/>
          <p:cNvSpPr txBox="1"/>
          <p:nvPr/>
        </p:nvSpPr>
        <p:spPr>
          <a:xfrm>
            <a:off x="9290050" y="93281"/>
            <a:ext cx="753110" cy="391795"/>
          </a:xfrm>
          <a:prstGeom prst="rect">
            <a:avLst/>
          </a:prstGeom>
        </p:spPr>
        <p:txBody>
          <a:bodyPr vert="horz" wrap="square" lIns="0" tIns="12700" rIns="0" bIns="0" rtlCol="0">
            <a:spAutoFit/>
          </a:bodyPr>
          <a:lstStyle/>
          <a:p>
            <a:pPr marL="12700">
              <a:lnSpc>
                <a:spcPct val="100000"/>
              </a:lnSpc>
              <a:spcBef>
                <a:spcPts val="100"/>
              </a:spcBef>
              <a:tabLst>
                <a:tab pos="297180" algn="l"/>
              </a:tabLst>
            </a:pPr>
            <a:r>
              <a:rPr sz="2400" spc="-50" dirty="0">
                <a:latin typeface="Cambria Math"/>
                <a:cs typeface="Cambria Math"/>
              </a:rPr>
              <a:t>𝑧</a:t>
            </a:r>
            <a:r>
              <a:rPr sz="2400" dirty="0">
                <a:latin typeface="Cambria Math"/>
                <a:cs typeface="Cambria Math"/>
              </a:rPr>
              <a:t>	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48" name="object 48"/>
          <p:cNvSpPr/>
          <p:nvPr/>
        </p:nvSpPr>
        <p:spPr>
          <a:xfrm>
            <a:off x="11109197" y="195757"/>
            <a:ext cx="23495" cy="279400"/>
          </a:xfrm>
          <a:custGeom>
            <a:avLst/>
            <a:gdLst/>
            <a:ahLst/>
            <a:cxnLst/>
            <a:rect l="l" t="t" r="r" b="b"/>
            <a:pathLst>
              <a:path w="23495" h="279400">
                <a:moveTo>
                  <a:pt x="23171" y="0"/>
                </a:moveTo>
                <a:lnTo>
                  <a:pt x="0" y="0"/>
                </a:lnTo>
                <a:lnTo>
                  <a:pt x="0" y="278841"/>
                </a:lnTo>
                <a:lnTo>
                  <a:pt x="23171" y="278841"/>
                </a:lnTo>
                <a:lnTo>
                  <a:pt x="23171" y="0"/>
                </a:lnTo>
                <a:close/>
              </a:path>
            </a:pathLst>
          </a:custGeom>
          <a:solidFill>
            <a:srgbClr val="000000"/>
          </a:solidFill>
        </p:spPr>
        <p:txBody>
          <a:bodyPr wrap="square" lIns="0" tIns="0" rIns="0" bIns="0" rtlCol="0"/>
          <a:lstStyle/>
          <a:p>
            <a:endParaRPr/>
          </a:p>
        </p:txBody>
      </p:sp>
      <p:sp>
        <p:nvSpPr>
          <p:cNvPr id="49" name="object 49"/>
          <p:cNvSpPr/>
          <p:nvPr/>
        </p:nvSpPr>
        <p:spPr>
          <a:xfrm>
            <a:off x="11415648" y="193039"/>
            <a:ext cx="95250" cy="284480"/>
          </a:xfrm>
          <a:custGeom>
            <a:avLst/>
            <a:gdLst/>
            <a:ahLst/>
            <a:cxnLst/>
            <a:rect l="l" t="t" r="r" b="b"/>
            <a:pathLst>
              <a:path w="95250" h="284480">
                <a:moveTo>
                  <a:pt x="4064" y="0"/>
                </a:moveTo>
                <a:lnTo>
                  <a:pt x="0" y="11556"/>
                </a:lnTo>
                <a:lnTo>
                  <a:pt x="16509" y="18668"/>
                </a:lnTo>
                <a:lnTo>
                  <a:pt x="30733" y="28575"/>
                </a:lnTo>
                <a:lnTo>
                  <a:pt x="59562" y="74421"/>
                </a:lnTo>
                <a:lnTo>
                  <a:pt x="67945" y="116458"/>
                </a:lnTo>
                <a:lnTo>
                  <a:pt x="69087" y="140715"/>
                </a:lnTo>
                <a:lnTo>
                  <a:pt x="67945" y="165734"/>
                </a:lnTo>
                <a:lnTo>
                  <a:pt x="59562" y="209041"/>
                </a:lnTo>
                <a:lnTo>
                  <a:pt x="30733" y="255523"/>
                </a:lnTo>
                <a:lnTo>
                  <a:pt x="380" y="272668"/>
                </a:lnTo>
                <a:lnTo>
                  <a:pt x="4064" y="284225"/>
                </a:lnTo>
                <a:lnTo>
                  <a:pt x="42925" y="266064"/>
                </a:lnTo>
                <a:lnTo>
                  <a:pt x="71627" y="234568"/>
                </a:lnTo>
                <a:lnTo>
                  <a:pt x="89153" y="192404"/>
                </a:lnTo>
                <a:lnTo>
                  <a:pt x="95123" y="142239"/>
                </a:lnTo>
                <a:lnTo>
                  <a:pt x="93599" y="116077"/>
                </a:lnTo>
                <a:lnTo>
                  <a:pt x="81787" y="69976"/>
                </a:lnTo>
                <a:lnTo>
                  <a:pt x="58547" y="32384"/>
                </a:lnTo>
                <a:lnTo>
                  <a:pt x="24765" y="7492"/>
                </a:lnTo>
                <a:lnTo>
                  <a:pt x="4064" y="0"/>
                </a:lnTo>
                <a:close/>
              </a:path>
            </a:pathLst>
          </a:custGeom>
          <a:solidFill>
            <a:srgbClr val="000000"/>
          </a:solidFill>
        </p:spPr>
        <p:txBody>
          <a:bodyPr wrap="square" lIns="0" tIns="0" rIns="0" bIns="0" rtlCol="0"/>
          <a:lstStyle/>
          <a:p>
            <a:endParaRPr/>
          </a:p>
        </p:txBody>
      </p:sp>
      <p:sp>
        <p:nvSpPr>
          <p:cNvPr id="50" name="object 50"/>
          <p:cNvSpPr/>
          <p:nvPr/>
        </p:nvSpPr>
        <p:spPr>
          <a:xfrm>
            <a:off x="10749280" y="193039"/>
            <a:ext cx="95250" cy="284480"/>
          </a:xfrm>
          <a:custGeom>
            <a:avLst/>
            <a:gdLst/>
            <a:ahLst/>
            <a:cxnLst/>
            <a:rect l="l" t="t" r="r" b="b"/>
            <a:pathLst>
              <a:path w="95250" h="284480">
                <a:moveTo>
                  <a:pt x="91059" y="0"/>
                </a:moveTo>
                <a:lnTo>
                  <a:pt x="52197" y="18160"/>
                </a:lnTo>
                <a:lnTo>
                  <a:pt x="23495" y="49783"/>
                </a:lnTo>
                <a:lnTo>
                  <a:pt x="5842" y="92075"/>
                </a:lnTo>
                <a:lnTo>
                  <a:pt x="0" y="142239"/>
                </a:lnTo>
                <a:lnTo>
                  <a:pt x="1524" y="168274"/>
                </a:lnTo>
                <a:lnTo>
                  <a:pt x="13208" y="214502"/>
                </a:lnTo>
                <a:lnTo>
                  <a:pt x="36449" y="251967"/>
                </a:lnTo>
                <a:lnTo>
                  <a:pt x="70230" y="276859"/>
                </a:lnTo>
                <a:lnTo>
                  <a:pt x="91059" y="284225"/>
                </a:lnTo>
                <a:lnTo>
                  <a:pt x="94615" y="272668"/>
                </a:lnTo>
                <a:lnTo>
                  <a:pt x="78359" y="265556"/>
                </a:lnTo>
                <a:lnTo>
                  <a:pt x="64389" y="255523"/>
                </a:lnTo>
                <a:lnTo>
                  <a:pt x="35560" y="209041"/>
                </a:lnTo>
                <a:lnTo>
                  <a:pt x="27050" y="165734"/>
                </a:lnTo>
                <a:lnTo>
                  <a:pt x="26035" y="140715"/>
                </a:lnTo>
                <a:lnTo>
                  <a:pt x="27050" y="116458"/>
                </a:lnTo>
                <a:lnTo>
                  <a:pt x="35560" y="74421"/>
                </a:lnTo>
                <a:lnTo>
                  <a:pt x="64389" y="28575"/>
                </a:lnTo>
                <a:lnTo>
                  <a:pt x="95123" y="11556"/>
                </a:lnTo>
                <a:lnTo>
                  <a:pt x="91059" y="0"/>
                </a:lnTo>
                <a:close/>
              </a:path>
            </a:pathLst>
          </a:custGeom>
          <a:solidFill>
            <a:srgbClr val="000000"/>
          </a:solidFill>
        </p:spPr>
        <p:txBody>
          <a:bodyPr wrap="square" lIns="0" tIns="0" rIns="0" bIns="0" rtlCol="0"/>
          <a:lstStyle/>
          <a:p>
            <a:endParaRPr/>
          </a:p>
        </p:txBody>
      </p:sp>
      <p:sp>
        <p:nvSpPr>
          <p:cNvPr id="51" name="object 51"/>
          <p:cNvSpPr txBox="1"/>
          <p:nvPr/>
        </p:nvSpPr>
        <p:spPr>
          <a:xfrm>
            <a:off x="10234294" y="93281"/>
            <a:ext cx="78359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52" name="object 52"/>
          <p:cNvSpPr/>
          <p:nvPr/>
        </p:nvSpPr>
        <p:spPr>
          <a:xfrm>
            <a:off x="12007468" y="193039"/>
            <a:ext cx="93345" cy="284480"/>
          </a:xfrm>
          <a:custGeom>
            <a:avLst/>
            <a:gdLst/>
            <a:ahLst/>
            <a:cxnLst/>
            <a:rect l="l" t="t" r="r" b="b"/>
            <a:pathLst>
              <a:path w="93345" h="284480">
                <a:moveTo>
                  <a:pt x="3936" y="0"/>
                </a:moveTo>
                <a:lnTo>
                  <a:pt x="0" y="11556"/>
                </a:lnTo>
                <a:lnTo>
                  <a:pt x="16128" y="18668"/>
                </a:lnTo>
                <a:lnTo>
                  <a:pt x="29972" y="28575"/>
                </a:lnTo>
                <a:lnTo>
                  <a:pt x="58165" y="74421"/>
                </a:lnTo>
                <a:lnTo>
                  <a:pt x="66421" y="116458"/>
                </a:lnTo>
                <a:lnTo>
                  <a:pt x="67436" y="140715"/>
                </a:lnTo>
                <a:lnTo>
                  <a:pt x="66421" y="165734"/>
                </a:lnTo>
                <a:lnTo>
                  <a:pt x="58165" y="209041"/>
                </a:lnTo>
                <a:lnTo>
                  <a:pt x="29972" y="255523"/>
                </a:lnTo>
                <a:lnTo>
                  <a:pt x="507" y="272668"/>
                </a:lnTo>
                <a:lnTo>
                  <a:pt x="3936" y="284225"/>
                </a:lnTo>
                <a:lnTo>
                  <a:pt x="42036" y="266064"/>
                </a:lnTo>
                <a:lnTo>
                  <a:pt x="69850" y="234568"/>
                </a:lnTo>
                <a:lnTo>
                  <a:pt x="87122" y="192404"/>
                </a:lnTo>
                <a:lnTo>
                  <a:pt x="92836" y="142239"/>
                </a:lnTo>
                <a:lnTo>
                  <a:pt x="91312" y="116077"/>
                </a:lnTo>
                <a:lnTo>
                  <a:pt x="79882" y="69976"/>
                </a:lnTo>
                <a:lnTo>
                  <a:pt x="57150" y="32384"/>
                </a:lnTo>
                <a:lnTo>
                  <a:pt x="24129" y="7492"/>
                </a:lnTo>
                <a:lnTo>
                  <a:pt x="3936" y="0"/>
                </a:lnTo>
                <a:close/>
              </a:path>
            </a:pathLst>
          </a:custGeom>
          <a:solidFill>
            <a:srgbClr val="000000"/>
          </a:solidFill>
        </p:spPr>
        <p:txBody>
          <a:bodyPr wrap="square" lIns="0" tIns="0" rIns="0" bIns="0" rtlCol="0"/>
          <a:lstStyle/>
          <a:p>
            <a:endParaRPr/>
          </a:p>
        </p:txBody>
      </p:sp>
      <p:sp>
        <p:nvSpPr>
          <p:cNvPr id="53" name="object 53"/>
          <p:cNvSpPr/>
          <p:nvPr/>
        </p:nvSpPr>
        <p:spPr>
          <a:xfrm>
            <a:off x="11734800" y="193039"/>
            <a:ext cx="92710" cy="284480"/>
          </a:xfrm>
          <a:custGeom>
            <a:avLst/>
            <a:gdLst/>
            <a:ahLst/>
            <a:cxnLst/>
            <a:rect l="l" t="t" r="r" b="b"/>
            <a:pathLst>
              <a:path w="92709" h="284480">
                <a:moveTo>
                  <a:pt x="88773" y="0"/>
                </a:moveTo>
                <a:lnTo>
                  <a:pt x="50926" y="18160"/>
                </a:lnTo>
                <a:lnTo>
                  <a:pt x="22986" y="49783"/>
                </a:lnTo>
                <a:lnTo>
                  <a:pt x="5715" y="92075"/>
                </a:lnTo>
                <a:lnTo>
                  <a:pt x="0" y="142239"/>
                </a:lnTo>
                <a:lnTo>
                  <a:pt x="1397" y="168274"/>
                </a:lnTo>
                <a:lnTo>
                  <a:pt x="12826" y="214502"/>
                </a:lnTo>
                <a:lnTo>
                  <a:pt x="35559" y="251967"/>
                </a:lnTo>
                <a:lnTo>
                  <a:pt x="68579" y="276859"/>
                </a:lnTo>
                <a:lnTo>
                  <a:pt x="88773" y="284225"/>
                </a:lnTo>
                <a:lnTo>
                  <a:pt x="92328" y="272668"/>
                </a:lnTo>
                <a:lnTo>
                  <a:pt x="76453" y="265556"/>
                </a:lnTo>
                <a:lnTo>
                  <a:pt x="62738" y="255523"/>
                </a:lnTo>
                <a:lnTo>
                  <a:pt x="34671" y="209041"/>
                </a:lnTo>
                <a:lnTo>
                  <a:pt x="26416" y="165734"/>
                </a:lnTo>
                <a:lnTo>
                  <a:pt x="25400" y="140715"/>
                </a:lnTo>
                <a:lnTo>
                  <a:pt x="26416" y="116458"/>
                </a:lnTo>
                <a:lnTo>
                  <a:pt x="34671" y="74421"/>
                </a:lnTo>
                <a:lnTo>
                  <a:pt x="62865" y="28575"/>
                </a:lnTo>
                <a:lnTo>
                  <a:pt x="92709" y="11556"/>
                </a:lnTo>
                <a:lnTo>
                  <a:pt x="88773" y="0"/>
                </a:lnTo>
                <a:close/>
              </a:path>
            </a:pathLst>
          </a:custGeom>
          <a:solidFill>
            <a:srgbClr val="000000"/>
          </a:solidFill>
        </p:spPr>
        <p:txBody>
          <a:bodyPr wrap="square" lIns="0" tIns="0" rIns="0" bIns="0" rtlCol="0"/>
          <a:lstStyle/>
          <a:p>
            <a:endParaRPr/>
          </a:p>
        </p:txBody>
      </p:sp>
      <p:sp>
        <p:nvSpPr>
          <p:cNvPr id="54" name="object 54"/>
          <p:cNvSpPr txBox="1"/>
          <p:nvPr/>
        </p:nvSpPr>
        <p:spPr>
          <a:xfrm>
            <a:off x="11229593" y="93281"/>
            <a:ext cx="788035" cy="391795"/>
          </a:xfrm>
          <a:prstGeom prst="rect">
            <a:avLst/>
          </a:prstGeom>
        </p:spPr>
        <p:txBody>
          <a:bodyPr vert="horz" wrap="square" lIns="0" tIns="12700" rIns="0" bIns="0" rtlCol="0">
            <a:spAutoFit/>
          </a:bodyPr>
          <a:lstStyle/>
          <a:p>
            <a:pPr marL="12700">
              <a:lnSpc>
                <a:spcPct val="100000"/>
              </a:lnSpc>
              <a:spcBef>
                <a:spcPts val="100"/>
              </a:spcBef>
              <a:tabLst>
                <a:tab pos="317500" algn="l"/>
              </a:tabLst>
            </a:pPr>
            <a:r>
              <a:rPr sz="2400" spc="-50" dirty="0">
                <a:latin typeface="Cambria Math"/>
                <a:cs typeface="Cambria Math"/>
              </a:rPr>
              <a:t>𝑥</a:t>
            </a:r>
            <a:r>
              <a:rPr sz="2400" dirty="0">
                <a:latin typeface="Cambria Math"/>
                <a:cs typeface="Cambria Math"/>
              </a:rPr>
              <a:t>	𝑝</a:t>
            </a:r>
            <a:r>
              <a:rPr sz="2400" spc="445"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55" name="object 55"/>
          <p:cNvSpPr/>
          <p:nvPr/>
        </p:nvSpPr>
        <p:spPr>
          <a:xfrm>
            <a:off x="10149078" y="5956287"/>
            <a:ext cx="20955" cy="259079"/>
          </a:xfrm>
          <a:custGeom>
            <a:avLst/>
            <a:gdLst/>
            <a:ahLst/>
            <a:cxnLst/>
            <a:rect l="l" t="t" r="r" b="b"/>
            <a:pathLst>
              <a:path w="20954" h="259079">
                <a:moveTo>
                  <a:pt x="20857" y="0"/>
                </a:moveTo>
                <a:lnTo>
                  <a:pt x="0" y="0"/>
                </a:lnTo>
                <a:lnTo>
                  <a:pt x="0" y="258864"/>
                </a:lnTo>
                <a:lnTo>
                  <a:pt x="20857" y="258864"/>
                </a:lnTo>
                <a:lnTo>
                  <a:pt x="20857" y="0"/>
                </a:lnTo>
                <a:close/>
              </a:path>
            </a:pathLst>
          </a:custGeom>
          <a:solidFill>
            <a:srgbClr val="000000"/>
          </a:solidFill>
        </p:spPr>
        <p:txBody>
          <a:bodyPr wrap="square" lIns="0" tIns="0" rIns="0" bIns="0" rtlCol="0"/>
          <a:lstStyle/>
          <a:p>
            <a:endParaRPr/>
          </a:p>
        </p:txBody>
      </p:sp>
      <p:sp>
        <p:nvSpPr>
          <p:cNvPr id="56" name="object 56"/>
          <p:cNvSpPr/>
          <p:nvPr/>
        </p:nvSpPr>
        <p:spPr>
          <a:xfrm>
            <a:off x="9824719" y="5953759"/>
            <a:ext cx="85725" cy="264160"/>
          </a:xfrm>
          <a:custGeom>
            <a:avLst/>
            <a:gdLst/>
            <a:ahLst/>
            <a:cxnLst/>
            <a:rect l="l" t="t" r="r" b="b"/>
            <a:pathLst>
              <a:path w="85725" h="264160">
                <a:moveTo>
                  <a:pt x="81914" y="0"/>
                </a:moveTo>
                <a:lnTo>
                  <a:pt x="46989" y="16916"/>
                </a:lnTo>
                <a:lnTo>
                  <a:pt x="21208" y="46253"/>
                </a:lnTo>
                <a:lnTo>
                  <a:pt x="5333" y="85458"/>
                </a:lnTo>
                <a:lnTo>
                  <a:pt x="0" y="132003"/>
                </a:lnTo>
                <a:lnTo>
                  <a:pt x="1270" y="156248"/>
                </a:lnTo>
                <a:lnTo>
                  <a:pt x="11937" y="199123"/>
                </a:lnTo>
                <a:lnTo>
                  <a:pt x="32893" y="233921"/>
                </a:lnTo>
                <a:lnTo>
                  <a:pt x="81914" y="263880"/>
                </a:lnTo>
                <a:lnTo>
                  <a:pt x="85216" y="253161"/>
                </a:lnTo>
                <a:lnTo>
                  <a:pt x="70484" y="246506"/>
                </a:lnTo>
                <a:lnTo>
                  <a:pt x="57911" y="237235"/>
                </a:lnTo>
                <a:lnTo>
                  <a:pt x="32003" y="194017"/>
                </a:lnTo>
                <a:lnTo>
                  <a:pt x="24383" y="153885"/>
                </a:lnTo>
                <a:lnTo>
                  <a:pt x="23368" y="130619"/>
                </a:lnTo>
                <a:lnTo>
                  <a:pt x="24383" y="108102"/>
                </a:lnTo>
                <a:lnTo>
                  <a:pt x="32003" y="69049"/>
                </a:lnTo>
                <a:lnTo>
                  <a:pt x="58038" y="26517"/>
                </a:lnTo>
                <a:lnTo>
                  <a:pt x="85598" y="10706"/>
                </a:lnTo>
                <a:lnTo>
                  <a:pt x="81914" y="0"/>
                </a:lnTo>
                <a:close/>
              </a:path>
            </a:pathLst>
          </a:custGeom>
          <a:solidFill>
            <a:srgbClr val="000000"/>
          </a:solidFill>
        </p:spPr>
        <p:txBody>
          <a:bodyPr wrap="square" lIns="0" tIns="0" rIns="0" bIns="0" rtlCol="0"/>
          <a:lstStyle/>
          <a:p>
            <a:endParaRPr/>
          </a:p>
        </p:txBody>
      </p:sp>
      <p:sp>
        <p:nvSpPr>
          <p:cNvPr id="57" name="object 57"/>
          <p:cNvSpPr/>
          <p:nvPr/>
        </p:nvSpPr>
        <p:spPr>
          <a:xfrm>
            <a:off x="11551157" y="5956287"/>
            <a:ext cx="20955" cy="259079"/>
          </a:xfrm>
          <a:custGeom>
            <a:avLst/>
            <a:gdLst/>
            <a:ahLst/>
            <a:cxnLst/>
            <a:rect l="l" t="t" r="r" b="b"/>
            <a:pathLst>
              <a:path w="20954" h="259079">
                <a:moveTo>
                  <a:pt x="20857" y="0"/>
                </a:moveTo>
                <a:lnTo>
                  <a:pt x="0" y="0"/>
                </a:lnTo>
                <a:lnTo>
                  <a:pt x="0" y="258864"/>
                </a:lnTo>
                <a:lnTo>
                  <a:pt x="20857" y="258864"/>
                </a:lnTo>
                <a:lnTo>
                  <a:pt x="20857" y="0"/>
                </a:lnTo>
                <a:close/>
              </a:path>
            </a:pathLst>
          </a:custGeom>
          <a:solidFill>
            <a:srgbClr val="000000"/>
          </a:solidFill>
        </p:spPr>
        <p:txBody>
          <a:bodyPr wrap="square" lIns="0" tIns="0" rIns="0" bIns="0" rtlCol="0"/>
          <a:lstStyle/>
          <a:p>
            <a:endParaRPr/>
          </a:p>
        </p:txBody>
      </p:sp>
      <p:sp>
        <p:nvSpPr>
          <p:cNvPr id="58" name="object 58"/>
          <p:cNvSpPr/>
          <p:nvPr/>
        </p:nvSpPr>
        <p:spPr>
          <a:xfrm>
            <a:off x="11226800" y="5953759"/>
            <a:ext cx="85725" cy="264160"/>
          </a:xfrm>
          <a:custGeom>
            <a:avLst/>
            <a:gdLst/>
            <a:ahLst/>
            <a:cxnLst/>
            <a:rect l="l" t="t" r="r" b="b"/>
            <a:pathLst>
              <a:path w="85725" h="264160">
                <a:moveTo>
                  <a:pt x="81915" y="0"/>
                </a:moveTo>
                <a:lnTo>
                  <a:pt x="46990" y="16916"/>
                </a:lnTo>
                <a:lnTo>
                  <a:pt x="21208" y="46253"/>
                </a:lnTo>
                <a:lnTo>
                  <a:pt x="5333" y="85458"/>
                </a:lnTo>
                <a:lnTo>
                  <a:pt x="0" y="132003"/>
                </a:lnTo>
                <a:lnTo>
                  <a:pt x="1270" y="156248"/>
                </a:lnTo>
                <a:lnTo>
                  <a:pt x="11938" y="199123"/>
                </a:lnTo>
                <a:lnTo>
                  <a:pt x="32893" y="233921"/>
                </a:lnTo>
                <a:lnTo>
                  <a:pt x="81915" y="263880"/>
                </a:lnTo>
                <a:lnTo>
                  <a:pt x="85217" y="253161"/>
                </a:lnTo>
                <a:lnTo>
                  <a:pt x="70484" y="246506"/>
                </a:lnTo>
                <a:lnTo>
                  <a:pt x="57911" y="237235"/>
                </a:lnTo>
                <a:lnTo>
                  <a:pt x="32003" y="194017"/>
                </a:lnTo>
                <a:lnTo>
                  <a:pt x="24383" y="153885"/>
                </a:lnTo>
                <a:lnTo>
                  <a:pt x="23368" y="130619"/>
                </a:lnTo>
                <a:lnTo>
                  <a:pt x="24383" y="108102"/>
                </a:lnTo>
                <a:lnTo>
                  <a:pt x="32003" y="69049"/>
                </a:lnTo>
                <a:lnTo>
                  <a:pt x="58039" y="26517"/>
                </a:lnTo>
                <a:lnTo>
                  <a:pt x="85598" y="10706"/>
                </a:lnTo>
                <a:lnTo>
                  <a:pt x="81915" y="0"/>
                </a:lnTo>
                <a:close/>
              </a:path>
            </a:pathLst>
          </a:custGeom>
          <a:solidFill>
            <a:srgbClr val="000000"/>
          </a:solidFill>
        </p:spPr>
        <p:txBody>
          <a:bodyPr wrap="square" lIns="0" tIns="0" rIns="0" bIns="0" rtlCol="0"/>
          <a:lstStyle/>
          <a:p>
            <a:endParaRPr/>
          </a:p>
        </p:txBody>
      </p:sp>
      <p:sp>
        <p:nvSpPr>
          <p:cNvPr id="59" name="object 59"/>
          <p:cNvSpPr txBox="1"/>
          <p:nvPr/>
        </p:nvSpPr>
        <p:spPr>
          <a:xfrm>
            <a:off x="9422130" y="4852352"/>
            <a:ext cx="2574290" cy="1395095"/>
          </a:xfrm>
          <a:prstGeom prst="rect">
            <a:avLst/>
          </a:prstGeom>
        </p:spPr>
        <p:txBody>
          <a:bodyPr vert="horz" wrap="square" lIns="0" tIns="19050" rIns="0" bIns="0" rtlCol="0">
            <a:spAutoFit/>
          </a:bodyPr>
          <a:lstStyle/>
          <a:p>
            <a:pPr marL="96520" marR="59690" indent="-13335" algn="ctr">
              <a:lnSpc>
                <a:spcPct val="97900"/>
              </a:lnSpc>
              <a:spcBef>
                <a:spcPts val="150"/>
              </a:spcBef>
            </a:pPr>
            <a:r>
              <a:rPr sz="2250" b="1" spc="-20" dirty="0">
                <a:solidFill>
                  <a:srgbClr val="6FAC46"/>
                </a:solidFill>
                <a:latin typeface="Calibri"/>
                <a:cs typeface="Calibri"/>
              </a:rPr>
              <a:t>Solution:</a:t>
            </a:r>
            <a:r>
              <a:rPr sz="2250" b="1" spc="-80" dirty="0">
                <a:solidFill>
                  <a:srgbClr val="6FAC46"/>
                </a:solidFill>
                <a:latin typeface="Calibri"/>
                <a:cs typeface="Calibri"/>
              </a:rPr>
              <a:t> </a:t>
            </a:r>
            <a:r>
              <a:rPr sz="2250" spc="-10" dirty="0">
                <a:solidFill>
                  <a:srgbClr val="6FAC46"/>
                </a:solidFill>
                <a:latin typeface="Calibri"/>
                <a:cs typeface="Calibri"/>
              </a:rPr>
              <a:t>Train </a:t>
            </a:r>
            <a:r>
              <a:rPr sz="2250" spc="-20" dirty="0">
                <a:solidFill>
                  <a:srgbClr val="6FAC46"/>
                </a:solidFill>
                <a:latin typeface="Calibri"/>
                <a:cs typeface="Calibri"/>
              </a:rPr>
              <a:t>another</a:t>
            </a:r>
            <a:r>
              <a:rPr sz="2250" spc="-110" dirty="0">
                <a:solidFill>
                  <a:srgbClr val="6FAC46"/>
                </a:solidFill>
                <a:latin typeface="Calibri"/>
                <a:cs typeface="Calibri"/>
              </a:rPr>
              <a:t> </a:t>
            </a:r>
            <a:r>
              <a:rPr sz="2250" spc="-10" dirty="0">
                <a:solidFill>
                  <a:srgbClr val="6FAC46"/>
                </a:solidFill>
                <a:latin typeface="Calibri"/>
                <a:cs typeface="Calibri"/>
              </a:rPr>
              <a:t>network </a:t>
            </a:r>
            <a:r>
              <a:rPr sz="2250" b="1" spc="-20" dirty="0">
                <a:solidFill>
                  <a:srgbClr val="6FAC46"/>
                </a:solidFill>
                <a:latin typeface="Calibri"/>
                <a:cs typeface="Calibri"/>
              </a:rPr>
              <a:t>(encoder)</a:t>
            </a:r>
            <a:r>
              <a:rPr sz="2250" b="1" spc="-100" dirty="0">
                <a:solidFill>
                  <a:srgbClr val="6FAC46"/>
                </a:solidFill>
                <a:latin typeface="Calibri"/>
                <a:cs typeface="Calibri"/>
              </a:rPr>
              <a:t> </a:t>
            </a:r>
            <a:r>
              <a:rPr sz="2250" spc="-30" dirty="0">
                <a:solidFill>
                  <a:srgbClr val="6FAC46"/>
                </a:solidFill>
                <a:latin typeface="Calibri"/>
                <a:cs typeface="Calibri"/>
              </a:rPr>
              <a:t>that</a:t>
            </a:r>
            <a:r>
              <a:rPr sz="2250" spc="-85" dirty="0">
                <a:solidFill>
                  <a:srgbClr val="6FAC46"/>
                </a:solidFill>
                <a:latin typeface="Calibri"/>
                <a:cs typeface="Calibri"/>
              </a:rPr>
              <a:t> </a:t>
            </a:r>
            <a:r>
              <a:rPr sz="2250" spc="-10" dirty="0">
                <a:solidFill>
                  <a:srgbClr val="6FAC46"/>
                </a:solidFill>
                <a:latin typeface="Calibri"/>
                <a:cs typeface="Calibri"/>
              </a:rPr>
              <a:t>learns</a:t>
            </a:r>
            <a:endParaRPr sz="2250">
              <a:latin typeface="Calibri"/>
              <a:cs typeface="Calibri"/>
            </a:endParaRPr>
          </a:p>
          <a:p>
            <a:pPr marL="24765" algn="ctr">
              <a:lnSpc>
                <a:spcPct val="100000"/>
              </a:lnSpc>
              <a:spcBef>
                <a:spcPts val="105"/>
              </a:spcBef>
              <a:tabLst>
                <a:tab pos="452120" algn="l"/>
                <a:tab pos="807720" algn="l"/>
                <a:tab pos="2200910" algn="l"/>
              </a:tabLst>
            </a:pPr>
            <a:r>
              <a:rPr sz="2250" spc="-25" dirty="0">
                <a:latin typeface="Cambria Math"/>
                <a:cs typeface="Cambria Math"/>
              </a:rPr>
              <a:t>𝑞</a:t>
            </a:r>
            <a:r>
              <a:rPr sz="2400" spc="-37" baseline="-10416" dirty="0">
                <a:latin typeface="Cambria Math"/>
                <a:cs typeface="Cambria Math"/>
              </a:rPr>
              <a:t>ϕ</a:t>
            </a:r>
            <a:r>
              <a:rPr sz="2400" baseline="-10416" dirty="0">
                <a:latin typeface="Cambria Math"/>
                <a:cs typeface="Cambria Math"/>
              </a:rPr>
              <a:t>	</a:t>
            </a:r>
            <a:r>
              <a:rPr sz="2250" spc="-50" dirty="0">
                <a:latin typeface="Cambria Math"/>
                <a:cs typeface="Cambria Math"/>
              </a:rPr>
              <a:t>𝑧</a:t>
            </a:r>
            <a:r>
              <a:rPr sz="2250" dirty="0">
                <a:latin typeface="Cambria Math"/>
                <a:cs typeface="Cambria Math"/>
              </a:rPr>
              <a:t>	𝑥)</a:t>
            </a:r>
            <a:r>
              <a:rPr sz="2250" spc="85" dirty="0">
                <a:latin typeface="Cambria Math"/>
                <a:cs typeface="Cambria Math"/>
              </a:rPr>
              <a:t> </a:t>
            </a:r>
            <a:r>
              <a:rPr sz="2250" dirty="0">
                <a:latin typeface="Cambria Math"/>
                <a:cs typeface="Cambria Math"/>
              </a:rPr>
              <a:t>≈</a:t>
            </a:r>
            <a:r>
              <a:rPr sz="2250" spc="170" dirty="0">
                <a:latin typeface="Cambria Math"/>
                <a:cs typeface="Cambria Math"/>
              </a:rPr>
              <a:t> </a:t>
            </a:r>
            <a:r>
              <a:rPr sz="2250" spc="-20" dirty="0">
                <a:latin typeface="Cambria Math"/>
                <a:cs typeface="Cambria Math"/>
              </a:rPr>
              <a:t>𝑝</a:t>
            </a:r>
            <a:r>
              <a:rPr sz="2250" spc="-235" dirty="0">
                <a:latin typeface="Cambria Math"/>
                <a:cs typeface="Cambria Math"/>
              </a:rPr>
              <a:t> </a:t>
            </a:r>
            <a:r>
              <a:rPr sz="2400" baseline="-10416" dirty="0">
                <a:latin typeface="Cambria Math"/>
                <a:cs typeface="Cambria Math"/>
              </a:rPr>
              <a:t>θ</a:t>
            </a:r>
            <a:r>
              <a:rPr sz="2400" spc="540" baseline="-10416" dirty="0">
                <a:latin typeface="Cambria Math"/>
                <a:cs typeface="Cambria Math"/>
              </a:rPr>
              <a:t> </a:t>
            </a:r>
            <a:r>
              <a:rPr sz="2250" spc="-50" dirty="0">
                <a:latin typeface="Cambria Math"/>
                <a:cs typeface="Cambria Math"/>
              </a:rPr>
              <a:t>𝑧</a:t>
            </a:r>
            <a:r>
              <a:rPr sz="2250" dirty="0">
                <a:latin typeface="Cambria Math"/>
                <a:cs typeface="Cambria Math"/>
              </a:rPr>
              <a:t>	</a:t>
            </a:r>
            <a:r>
              <a:rPr sz="2250" spc="-25" dirty="0">
                <a:latin typeface="Cambria Math"/>
                <a:cs typeface="Cambria Math"/>
              </a:rPr>
              <a:t>𝑥)</a:t>
            </a:r>
            <a:endParaRPr sz="2250">
              <a:latin typeface="Cambria Math"/>
              <a:cs typeface="Cambria Math"/>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894714" y="-37176"/>
            <a:ext cx="5184775" cy="2278380"/>
          </a:xfrm>
          <a:prstGeom prst="rect">
            <a:avLst/>
          </a:prstGeom>
        </p:spPr>
        <p:txBody>
          <a:bodyPr vert="horz" wrap="square" lIns="0" tIns="353060" rIns="0" bIns="0" rtlCol="0">
            <a:spAutoFit/>
          </a:bodyPr>
          <a:lstStyle/>
          <a:p>
            <a:pPr marL="38100">
              <a:lnSpc>
                <a:spcPct val="100000"/>
              </a:lnSpc>
              <a:spcBef>
                <a:spcPts val="2780"/>
              </a:spcBef>
            </a:pPr>
            <a:r>
              <a:rPr sz="4000" b="0" spc="-25" dirty="0">
                <a:latin typeface="Calibri Light"/>
                <a:cs typeface="Calibri Light"/>
              </a:rPr>
              <a:t>Variational</a:t>
            </a:r>
            <a:r>
              <a:rPr sz="4000" b="0" spc="-280" dirty="0">
                <a:latin typeface="Calibri Light"/>
                <a:cs typeface="Calibri Light"/>
              </a:rPr>
              <a:t> </a:t>
            </a:r>
            <a:r>
              <a:rPr sz="4000" b="0" spc="-10" dirty="0">
                <a:latin typeface="Calibri Light"/>
                <a:cs typeface="Calibri Light"/>
              </a:rPr>
              <a:t>Autoencoders</a:t>
            </a:r>
            <a:endParaRPr sz="4000">
              <a:latin typeface="Calibri Light"/>
              <a:cs typeface="Calibri Light"/>
            </a:endParaRPr>
          </a:p>
          <a:p>
            <a:pPr marL="312420" marR="410209">
              <a:lnSpc>
                <a:spcPct val="100000"/>
              </a:lnSpc>
              <a:spcBef>
                <a:spcPts val="1605"/>
              </a:spcBef>
            </a:pPr>
            <a:r>
              <a:rPr sz="2400" dirty="0">
                <a:latin typeface="Calibri"/>
                <a:cs typeface="Calibri"/>
              </a:rPr>
              <a:t>Decoder</a:t>
            </a:r>
            <a:r>
              <a:rPr sz="2400" spc="-80" dirty="0">
                <a:latin typeface="Calibri"/>
                <a:cs typeface="Calibri"/>
              </a:rPr>
              <a:t> </a:t>
            </a:r>
            <a:r>
              <a:rPr sz="2400" dirty="0">
                <a:latin typeface="Calibri"/>
                <a:cs typeface="Calibri"/>
              </a:rPr>
              <a:t>must</a:t>
            </a:r>
            <a:r>
              <a:rPr sz="2400" spc="-45" dirty="0">
                <a:latin typeface="Calibri"/>
                <a:cs typeface="Calibri"/>
              </a:rPr>
              <a:t> </a:t>
            </a:r>
            <a:r>
              <a:rPr sz="2400" dirty="0">
                <a:latin typeface="Calibri"/>
                <a:cs typeface="Calibri"/>
              </a:rPr>
              <a:t>be</a:t>
            </a:r>
            <a:r>
              <a:rPr sz="2400" spc="-35" dirty="0">
                <a:latin typeface="Calibri"/>
                <a:cs typeface="Calibri"/>
              </a:rPr>
              <a:t> </a:t>
            </a:r>
            <a:r>
              <a:rPr sz="2400" b="1" spc="-10" dirty="0">
                <a:latin typeface="Calibri"/>
                <a:cs typeface="Calibri"/>
              </a:rPr>
              <a:t>probabilistic</a:t>
            </a:r>
            <a:r>
              <a:rPr sz="2400" spc="-10" dirty="0">
                <a:latin typeface="Calibri"/>
                <a:cs typeface="Calibri"/>
              </a:rPr>
              <a:t>: </a:t>
            </a:r>
            <a:r>
              <a:rPr sz="2400" dirty="0">
                <a:latin typeface="Calibri"/>
                <a:cs typeface="Calibri"/>
              </a:rPr>
              <a:t>Decoder</a:t>
            </a:r>
            <a:r>
              <a:rPr sz="2400" spc="-80" dirty="0">
                <a:latin typeface="Calibri"/>
                <a:cs typeface="Calibri"/>
              </a:rPr>
              <a:t> </a:t>
            </a:r>
            <a:r>
              <a:rPr sz="2400" dirty="0">
                <a:latin typeface="Calibri"/>
                <a:cs typeface="Calibri"/>
              </a:rPr>
              <a:t>inputs</a:t>
            </a:r>
            <a:r>
              <a:rPr sz="2400" spc="-30" dirty="0">
                <a:latin typeface="Calibri"/>
                <a:cs typeface="Calibri"/>
              </a:rPr>
              <a:t> </a:t>
            </a:r>
            <a:r>
              <a:rPr sz="2400" dirty="0">
                <a:latin typeface="Calibri"/>
                <a:cs typeface="Calibri"/>
              </a:rPr>
              <a:t>z,</a:t>
            </a:r>
            <a:r>
              <a:rPr sz="2400" spc="-5" dirty="0">
                <a:latin typeface="Calibri"/>
                <a:cs typeface="Calibri"/>
              </a:rPr>
              <a:t> </a:t>
            </a:r>
            <a:r>
              <a:rPr sz="2400" dirty="0">
                <a:latin typeface="Calibri"/>
                <a:cs typeface="Calibri"/>
              </a:rPr>
              <a:t>outputs</a:t>
            </a:r>
            <a:r>
              <a:rPr sz="2400" spc="-100" dirty="0">
                <a:latin typeface="Calibri"/>
                <a:cs typeface="Calibri"/>
              </a:rPr>
              <a:t> </a:t>
            </a:r>
            <a:r>
              <a:rPr sz="2400" dirty="0">
                <a:latin typeface="Calibri"/>
                <a:cs typeface="Calibri"/>
              </a:rPr>
              <a:t>mean</a:t>
            </a:r>
            <a:r>
              <a:rPr sz="2400" spc="65" dirty="0">
                <a:latin typeface="Calibri"/>
                <a:cs typeface="Calibri"/>
              </a:rPr>
              <a:t> </a:t>
            </a:r>
            <a:r>
              <a:rPr sz="2400" spc="-20" dirty="0">
                <a:latin typeface="Calibri"/>
                <a:cs typeface="Calibri"/>
              </a:rPr>
              <a:t>μ</a:t>
            </a:r>
            <a:r>
              <a:rPr sz="2400" spc="-30" baseline="-10416" dirty="0">
                <a:latin typeface="Calibri"/>
                <a:cs typeface="Calibri"/>
              </a:rPr>
              <a:t>x|z </a:t>
            </a:r>
            <a:r>
              <a:rPr sz="2400" dirty="0">
                <a:latin typeface="Calibri"/>
                <a:cs typeface="Calibri"/>
              </a:rPr>
              <a:t>and</a:t>
            </a:r>
            <a:r>
              <a:rPr sz="2400" spc="-50" dirty="0">
                <a:latin typeface="Calibri"/>
                <a:cs typeface="Calibri"/>
              </a:rPr>
              <a:t> </a:t>
            </a:r>
            <a:r>
              <a:rPr sz="2400" dirty="0">
                <a:latin typeface="Calibri"/>
                <a:cs typeface="Calibri"/>
              </a:rPr>
              <a:t>(diagonal)</a:t>
            </a:r>
            <a:r>
              <a:rPr sz="2400" spc="-55" dirty="0">
                <a:latin typeface="Calibri"/>
                <a:cs typeface="Calibri"/>
              </a:rPr>
              <a:t> </a:t>
            </a:r>
            <a:r>
              <a:rPr sz="2400" spc="-10" dirty="0">
                <a:latin typeface="Calibri"/>
                <a:cs typeface="Calibri"/>
              </a:rPr>
              <a:t>covariance</a:t>
            </a:r>
            <a:r>
              <a:rPr sz="2400" spc="-12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3" name="object 3"/>
          <p:cNvSpPr txBox="1"/>
          <p:nvPr/>
        </p:nvSpPr>
        <p:spPr>
          <a:xfrm>
            <a:off x="1169352" y="2581973"/>
            <a:ext cx="4405630" cy="748030"/>
          </a:xfrm>
          <a:prstGeom prst="rect">
            <a:avLst/>
          </a:prstGeom>
        </p:spPr>
        <p:txBody>
          <a:bodyPr vert="horz" wrap="square" lIns="0" tIns="12700" rIns="0" bIns="0" rtlCol="0">
            <a:spAutoFit/>
          </a:bodyPr>
          <a:lstStyle/>
          <a:p>
            <a:pPr marL="38100">
              <a:lnSpc>
                <a:spcPts val="2840"/>
              </a:lnSpc>
              <a:spcBef>
                <a:spcPts val="100"/>
              </a:spcBef>
            </a:pPr>
            <a:r>
              <a:rPr sz="2400" dirty="0">
                <a:latin typeface="Calibri"/>
                <a:cs typeface="Calibri"/>
              </a:rPr>
              <a:t>Sample</a:t>
            </a:r>
            <a:r>
              <a:rPr sz="2400" spc="-70" dirty="0">
                <a:latin typeface="Calibri"/>
                <a:cs typeface="Calibri"/>
              </a:rPr>
              <a:t> </a:t>
            </a:r>
            <a:r>
              <a:rPr sz="2400" dirty="0">
                <a:latin typeface="Calibri"/>
                <a:cs typeface="Calibri"/>
              </a:rPr>
              <a:t>x</a:t>
            </a:r>
            <a:r>
              <a:rPr sz="2400" spc="-80" dirty="0">
                <a:latin typeface="Calibri"/>
                <a:cs typeface="Calibri"/>
              </a:rPr>
              <a:t> </a:t>
            </a:r>
            <a:r>
              <a:rPr sz="2400" dirty="0">
                <a:latin typeface="Calibri"/>
                <a:cs typeface="Calibri"/>
              </a:rPr>
              <a:t>from</a:t>
            </a:r>
            <a:r>
              <a:rPr sz="2400" spc="-5" dirty="0">
                <a:latin typeface="Calibri"/>
                <a:cs typeface="Calibri"/>
              </a:rPr>
              <a:t> </a:t>
            </a:r>
            <a:r>
              <a:rPr sz="2400" dirty="0">
                <a:latin typeface="Calibri"/>
                <a:cs typeface="Calibri"/>
              </a:rPr>
              <a:t>Gaussian</a:t>
            </a:r>
            <a:r>
              <a:rPr sz="2400" spc="-50" dirty="0">
                <a:latin typeface="Calibri"/>
                <a:cs typeface="Calibri"/>
              </a:rPr>
              <a:t> </a:t>
            </a:r>
            <a:r>
              <a:rPr sz="2400" dirty="0">
                <a:latin typeface="Calibri"/>
                <a:cs typeface="Calibri"/>
              </a:rPr>
              <a:t>with</a:t>
            </a:r>
            <a:r>
              <a:rPr sz="2400" spc="-55" dirty="0">
                <a:latin typeface="Calibri"/>
                <a:cs typeface="Calibri"/>
              </a:rPr>
              <a:t> </a:t>
            </a:r>
            <a:r>
              <a:rPr sz="2400" spc="-20" dirty="0">
                <a:latin typeface="Calibri"/>
                <a:cs typeface="Calibri"/>
              </a:rPr>
              <a:t>mean</a:t>
            </a:r>
            <a:endParaRPr sz="2400">
              <a:latin typeface="Calibri"/>
              <a:cs typeface="Calibri"/>
            </a:endParaRPr>
          </a:p>
          <a:p>
            <a:pPr marL="38100">
              <a:lnSpc>
                <a:spcPts val="2840"/>
              </a:lnSpc>
            </a:pPr>
            <a:r>
              <a:rPr sz="2400" dirty="0">
                <a:latin typeface="Calibri"/>
                <a:cs typeface="Calibri"/>
              </a:rPr>
              <a:t>μ</a:t>
            </a:r>
            <a:r>
              <a:rPr sz="2400" baseline="-10416" dirty="0">
                <a:latin typeface="Calibri"/>
                <a:cs typeface="Calibri"/>
              </a:rPr>
              <a:t>x|z</a:t>
            </a:r>
            <a:r>
              <a:rPr sz="2400" spc="-82" baseline="-10416" dirty="0">
                <a:latin typeface="Calibri"/>
                <a:cs typeface="Calibri"/>
              </a:rPr>
              <a:t> </a:t>
            </a:r>
            <a:r>
              <a:rPr sz="2400" dirty="0">
                <a:latin typeface="Calibri"/>
                <a:cs typeface="Calibri"/>
              </a:rPr>
              <a:t>and</a:t>
            </a:r>
            <a:r>
              <a:rPr sz="2400" spc="-55" dirty="0">
                <a:latin typeface="Calibri"/>
                <a:cs typeface="Calibri"/>
              </a:rPr>
              <a:t> </a:t>
            </a:r>
            <a:r>
              <a:rPr sz="2400" dirty="0">
                <a:latin typeface="Calibri"/>
                <a:cs typeface="Calibri"/>
              </a:rPr>
              <a:t>(diagonal)</a:t>
            </a:r>
            <a:r>
              <a:rPr sz="2400" spc="-60" dirty="0">
                <a:latin typeface="Calibri"/>
                <a:cs typeface="Calibri"/>
              </a:rPr>
              <a:t> </a:t>
            </a:r>
            <a:r>
              <a:rPr sz="2400" dirty="0">
                <a:latin typeface="Calibri"/>
                <a:cs typeface="Calibri"/>
              </a:rPr>
              <a:t>covariance</a:t>
            </a:r>
            <a:r>
              <a:rPr sz="2400" spc="-140" dirty="0">
                <a:latin typeface="Calibri"/>
                <a:cs typeface="Calibri"/>
              </a:rPr>
              <a:t> </a:t>
            </a:r>
            <a:r>
              <a:rPr sz="2400" spc="-20" dirty="0">
                <a:latin typeface="Calibri"/>
                <a:cs typeface="Calibri"/>
              </a:rPr>
              <a:t>∑</a:t>
            </a:r>
            <a:r>
              <a:rPr sz="2400" spc="-30" baseline="-10416" dirty="0">
                <a:latin typeface="Calibri"/>
                <a:cs typeface="Calibri"/>
              </a:rPr>
              <a:t>x|z</a:t>
            </a:r>
            <a:endParaRPr sz="2400" baseline="-10416">
              <a:latin typeface="Calibri"/>
              <a:cs typeface="Calibri"/>
            </a:endParaRPr>
          </a:p>
        </p:txBody>
      </p:sp>
      <p:sp>
        <p:nvSpPr>
          <p:cNvPr id="4" name="object 4"/>
          <p:cNvSpPr txBox="1"/>
          <p:nvPr/>
        </p:nvSpPr>
        <p:spPr>
          <a:xfrm>
            <a:off x="6874509" y="1486217"/>
            <a:ext cx="4491990" cy="1134110"/>
          </a:xfrm>
          <a:prstGeom prst="rect">
            <a:avLst/>
          </a:prstGeom>
        </p:spPr>
        <p:txBody>
          <a:bodyPr vert="horz" wrap="square" lIns="0" tIns="7620" rIns="0" bIns="0" rtlCol="0">
            <a:spAutoFit/>
          </a:bodyPr>
          <a:lstStyle/>
          <a:p>
            <a:pPr marL="12700" marR="5080">
              <a:lnSpc>
                <a:spcPct val="101499"/>
              </a:lnSpc>
              <a:spcBef>
                <a:spcPts val="60"/>
              </a:spcBef>
              <a:tabLst>
                <a:tab pos="4191635" algn="l"/>
              </a:tabLst>
            </a:pPr>
            <a:r>
              <a:rPr sz="2400" dirty="0">
                <a:latin typeface="Calibri"/>
                <a:cs typeface="Calibri"/>
              </a:rPr>
              <a:t>Assume</a:t>
            </a:r>
            <a:r>
              <a:rPr sz="2400" spc="-70" dirty="0">
                <a:latin typeface="Calibri"/>
                <a:cs typeface="Calibri"/>
              </a:rPr>
              <a:t> </a:t>
            </a:r>
            <a:r>
              <a:rPr sz="2400" spc="-10" dirty="0">
                <a:latin typeface="Calibri"/>
                <a:cs typeface="Calibri"/>
              </a:rPr>
              <a:t>training</a:t>
            </a:r>
            <a:r>
              <a:rPr sz="2400" spc="-70" dirty="0">
                <a:latin typeface="Calibri"/>
                <a:cs typeface="Calibri"/>
              </a:rPr>
              <a:t> </a:t>
            </a:r>
            <a:r>
              <a:rPr sz="2400" spc="-20" dirty="0">
                <a:latin typeface="Calibri"/>
                <a:cs typeface="Calibri"/>
              </a:rPr>
              <a:t>data</a:t>
            </a:r>
            <a:r>
              <a:rPr sz="2400" dirty="0">
                <a:latin typeface="Calibri"/>
                <a:cs typeface="Calibri"/>
              </a:rPr>
              <a:t>	</a:t>
            </a:r>
            <a:r>
              <a:rPr sz="2400" spc="-25" dirty="0">
                <a:latin typeface="Calibri"/>
                <a:cs typeface="Calibri"/>
              </a:rPr>
              <a:t>is </a:t>
            </a:r>
            <a:r>
              <a:rPr sz="2400" dirty="0">
                <a:latin typeface="Calibri"/>
                <a:cs typeface="Calibri"/>
              </a:rPr>
              <a:t>generated</a:t>
            </a:r>
            <a:r>
              <a:rPr sz="2400" spc="30" dirty="0">
                <a:latin typeface="Calibri"/>
                <a:cs typeface="Calibri"/>
              </a:rPr>
              <a:t> </a:t>
            </a:r>
            <a:r>
              <a:rPr sz="2400" dirty="0">
                <a:latin typeface="Calibri"/>
                <a:cs typeface="Calibri"/>
              </a:rPr>
              <a:t>from</a:t>
            </a:r>
            <a:r>
              <a:rPr sz="2400" spc="-55" dirty="0">
                <a:latin typeface="Calibri"/>
                <a:cs typeface="Calibri"/>
              </a:rPr>
              <a:t> </a:t>
            </a:r>
            <a:r>
              <a:rPr sz="2400" dirty="0">
                <a:latin typeface="Calibri"/>
                <a:cs typeface="Calibri"/>
              </a:rPr>
              <a:t>unobserved</a:t>
            </a:r>
            <a:r>
              <a:rPr sz="2400" spc="-30" dirty="0">
                <a:latin typeface="Calibri"/>
                <a:cs typeface="Calibri"/>
              </a:rPr>
              <a:t> </a:t>
            </a:r>
            <a:r>
              <a:rPr sz="2400" spc="-10" dirty="0">
                <a:latin typeface="Calibri"/>
                <a:cs typeface="Calibri"/>
              </a:rPr>
              <a:t>(latent) representation</a:t>
            </a:r>
            <a:r>
              <a:rPr sz="2400" spc="-105" dirty="0">
                <a:latin typeface="Calibri"/>
                <a:cs typeface="Calibri"/>
              </a:rPr>
              <a:t> </a:t>
            </a:r>
            <a:r>
              <a:rPr sz="2400" b="1" spc="-50" dirty="0">
                <a:latin typeface="Calibri"/>
                <a:cs typeface="Calibri"/>
              </a:rPr>
              <a:t>z</a:t>
            </a:r>
            <a:endParaRPr sz="2400">
              <a:latin typeface="Calibri"/>
              <a:cs typeface="Calibri"/>
            </a:endParaRPr>
          </a:p>
        </p:txBody>
      </p:sp>
      <p:pic>
        <p:nvPicPr>
          <p:cNvPr id="5" name="object 5"/>
          <p:cNvPicPr/>
          <p:nvPr/>
        </p:nvPicPr>
        <p:blipFill>
          <a:blip r:embed="rId2" cstate="print"/>
          <a:stretch>
            <a:fillRect/>
          </a:stretch>
        </p:blipFill>
        <p:spPr>
          <a:xfrm>
            <a:off x="9611359" y="1432560"/>
            <a:ext cx="1361440" cy="497839"/>
          </a:xfrm>
          <a:prstGeom prst="rect">
            <a:avLst/>
          </a:prstGeom>
        </p:spPr>
      </p:pic>
      <p:sp>
        <p:nvSpPr>
          <p:cNvPr id="6" name="object 6"/>
          <p:cNvSpPr txBox="1"/>
          <p:nvPr/>
        </p:nvSpPr>
        <p:spPr>
          <a:xfrm>
            <a:off x="885825" y="5029453"/>
            <a:ext cx="129032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55" dirty="0">
                <a:latin typeface="Calibri"/>
                <a:cs typeface="Calibri"/>
              </a:rPr>
              <a:t> </a:t>
            </a:r>
            <a:r>
              <a:rPr sz="2400" spc="-50" dirty="0">
                <a:latin typeface="Calibri"/>
                <a:cs typeface="Calibri"/>
              </a:rPr>
              <a:t>z</a:t>
            </a:r>
            <a:endParaRPr sz="2400">
              <a:latin typeface="Calibri"/>
              <a:cs typeface="Calibri"/>
            </a:endParaRPr>
          </a:p>
          <a:p>
            <a:pPr marL="12700">
              <a:lnSpc>
                <a:spcPct val="100000"/>
              </a:lnSpc>
              <a:spcBef>
                <a:spcPts val="85"/>
              </a:spcBef>
            </a:pPr>
            <a:r>
              <a:rPr sz="2400" dirty="0">
                <a:latin typeface="Calibri"/>
                <a:cs typeface="Calibri"/>
              </a:rPr>
              <a:t>from</a:t>
            </a:r>
            <a:r>
              <a:rPr sz="2400" spc="-114" dirty="0">
                <a:latin typeface="Calibri"/>
                <a:cs typeface="Calibri"/>
              </a:rPr>
              <a:t> </a:t>
            </a:r>
            <a:r>
              <a:rPr sz="2400" spc="-20" dirty="0">
                <a:latin typeface="Calibri"/>
                <a:cs typeface="Calibri"/>
              </a:rPr>
              <a:t>prior</a:t>
            </a:r>
            <a:endParaRPr sz="2400">
              <a:latin typeface="Calibri"/>
              <a:cs typeface="Calibri"/>
            </a:endParaRPr>
          </a:p>
        </p:txBody>
      </p:sp>
      <p:pic>
        <p:nvPicPr>
          <p:cNvPr id="7" name="object 7"/>
          <p:cNvPicPr/>
          <p:nvPr/>
        </p:nvPicPr>
        <p:blipFill>
          <a:blip r:embed="rId3" cstate="print"/>
          <a:stretch>
            <a:fillRect/>
          </a:stretch>
        </p:blipFill>
        <p:spPr>
          <a:xfrm>
            <a:off x="1239519" y="5872479"/>
            <a:ext cx="792480" cy="304799"/>
          </a:xfrm>
          <a:prstGeom prst="rect">
            <a:avLst/>
          </a:prstGeom>
        </p:spPr>
      </p:pic>
      <p:pic>
        <p:nvPicPr>
          <p:cNvPr id="8" name="object 8"/>
          <p:cNvPicPr/>
          <p:nvPr/>
        </p:nvPicPr>
        <p:blipFill>
          <a:blip r:embed="rId4" cstate="print"/>
          <a:stretch>
            <a:fillRect/>
          </a:stretch>
        </p:blipFill>
        <p:spPr>
          <a:xfrm>
            <a:off x="934719" y="4460240"/>
            <a:ext cx="1727200" cy="396239"/>
          </a:xfrm>
          <a:prstGeom prst="rect">
            <a:avLst/>
          </a:prstGeom>
        </p:spPr>
      </p:pic>
      <p:grpSp>
        <p:nvGrpSpPr>
          <p:cNvPr id="9" name="object 9"/>
          <p:cNvGrpSpPr/>
          <p:nvPr/>
        </p:nvGrpSpPr>
        <p:grpSpPr>
          <a:xfrm>
            <a:off x="2692400" y="3830269"/>
            <a:ext cx="2935605" cy="2316480"/>
            <a:chOff x="2692400" y="3830269"/>
            <a:chExt cx="2935605" cy="2316480"/>
          </a:xfrm>
        </p:grpSpPr>
        <p:sp>
          <p:nvSpPr>
            <p:cNvPr id="10" name="object 10"/>
            <p:cNvSpPr/>
            <p:nvPr/>
          </p:nvSpPr>
          <p:spPr>
            <a:xfrm>
              <a:off x="3423919"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11" name="object 11"/>
            <p:cNvSpPr/>
            <p:nvPr/>
          </p:nvSpPr>
          <p:spPr>
            <a:xfrm>
              <a:off x="3429000" y="5725160"/>
              <a:ext cx="1615440" cy="416559"/>
            </a:xfrm>
            <a:custGeom>
              <a:avLst/>
              <a:gdLst/>
              <a:ahLst/>
              <a:cxnLst/>
              <a:rect l="l" t="t" r="r" b="b"/>
              <a:pathLst>
                <a:path w="1615439" h="416560">
                  <a:moveTo>
                    <a:pt x="0" y="416356"/>
                  </a:moveTo>
                  <a:lnTo>
                    <a:pt x="1615059" y="416356"/>
                  </a:lnTo>
                  <a:lnTo>
                    <a:pt x="1615059" y="0"/>
                  </a:lnTo>
                  <a:lnTo>
                    <a:pt x="0" y="0"/>
                  </a:lnTo>
                  <a:lnTo>
                    <a:pt x="0" y="416356"/>
                  </a:lnTo>
                  <a:close/>
                </a:path>
              </a:pathLst>
            </a:custGeom>
            <a:ln w="9525">
              <a:solidFill>
                <a:srgbClr val="44536A"/>
              </a:solidFill>
            </a:ln>
          </p:spPr>
          <p:txBody>
            <a:bodyPr wrap="square" lIns="0" tIns="0" rIns="0" bIns="0" rtlCol="0"/>
            <a:lstStyle/>
            <a:p>
              <a:endParaRPr/>
            </a:p>
          </p:txBody>
        </p:sp>
        <p:pic>
          <p:nvPicPr>
            <p:cNvPr id="12" name="object 12"/>
            <p:cNvPicPr/>
            <p:nvPr/>
          </p:nvPicPr>
          <p:blipFill>
            <a:blip r:embed="rId5" cstate="print"/>
            <a:stretch>
              <a:fillRect/>
            </a:stretch>
          </p:blipFill>
          <p:spPr>
            <a:xfrm>
              <a:off x="4114800" y="5821680"/>
              <a:ext cx="233679" cy="243839"/>
            </a:xfrm>
            <a:prstGeom prst="rect">
              <a:avLst/>
            </a:prstGeom>
          </p:spPr>
        </p:pic>
        <p:sp>
          <p:nvSpPr>
            <p:cNvPr id="13" name="object 13"/>
            <p:cNvSpPr/>
            <p:nvPr/>
          </p:nvSpPr>
          <p:spPr>
            <a:xfrm>
              <a:off x="3256267" y="4945380"/>
              <a:ext cx="990600" cy="774700"/>
            </a:xfrm>
            <a:custGeom>
              <a:avLst/>
              <a:gdLst/>
              <a:ahLst/>
              <a:cxnLst/>
              <a:rect l="l" t="t" r="r" b="b"/>
              <a:pathLst>
                <a:path w="990600" h="774700">
                  <a:moveTo>
                    <a:pt x="990104" y="25400"/>
                  </a:moveTo>
                  <a:lnTo>
                    <a:pt x="971372" y="25400"/>
                  </a:lnTo>
                  <a:lnTo>
                    <a:pt x="971372" y="12700"/>
                  </a:lnTo>
                  <a:lnTo>
                    <a:pt x="964704" y="12700"/>
                  </a:lnTo>
                  <a:lnTo>
                    <a:pt x="19177" y="12700"/>
                  </a:lnTo>
                  <a:lnTo>
                    <a:pt x="19177" y="0"/>
                  </a:lnTo>
                  <a:lnTo>
                    <a:pt x="0" y="0"/>
                  </a:lnTo>
                  <a:lnTo>
                    <a:pt x="0" y="12700"/>
                  </a:lnTo>
                  <a:lnTo>
                    <a:pt x="0" y="25400"/>
                  </a:lnTo>
                  <a:lnTo>
                    <a:pt x="964704" y="25400"/>
                  </a:lnTo>
                  <a:lnTo>
                    <a:pt x="964704" y="774700"/>
                  </a:lnTo>
                  <a:lnTo>
                    <a:pt x="990104" y="774700"/>
                  </a:lnTo>
                  <a:lnTo>
                    <a:pt x="990104" y="25400"/>
                  </a:lnTo>
                  <a:close/>
                </a:path>
              </a:pathLst>
            </a:custGeom>
            <a:solidFill>
              <a:srgbClr val="000000"/>
            </a:solidFill>
          </p:spPr>
          <p:txBody>
            <a:bodyPr wrap="square" lIns="0" tIns="0" rIns="0" bIns="0" rtlCol="0"/>
            <a:lstStyle/>
            <a:p>
              <a:endParaRPr/>
            </a:p>
          </p:txBody>
        </p:sp>
        <p:sp>
          <p:nvSpPr>
            <p:cNvPr id="14" name="object 14"/>
            <p:cNvSpPr/>
            <p:nvPr/>
          </p:nvSpPr>
          <p:spPr>
            <a:xfrm>
              <a:off x="2692400" y="383026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C8DAF8"/>
            </a:solidFill>
          </p:spPr>
          <p:txBody>
            <a:bodyPr wrap="square" lIns="0" tIns="0" rIns="0" bIns="0" rtlCol="0"/>
            <a:lstStyle/>
            <a:p>
              <a:endParaRPr/>
            </a:p>
          </p:txBody>
        </p:sp>
        <p:sp>
          <p:nvSpPr>
            <p:cNvPr id="15" name="object 15"/>
            <p:cNvSpPr/>
            <p:nvPr/>
          </p:nvSpPr>
          <p:spPr>
            <a:xfrm>
              <a:off x="2697480" y="383534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16" name="object 16"/>
            <p:cNvPicPr/>
            <p:nvPr/>
          </p:nvPicPr>
          <p:blipFill>
            <a:blip r:embed="rId6" cstate="print"/>
            <a:stretch>
              <a:fillRect/>
            </a:stretch>
          </p:blipFill>
          <p:spPr>
            <a:xfrm>
              <a:off x="2956559" y="3891280"/>
              <a:ext cx="619760" cy="304800"/>
            </a:xfrm>
            <a:prstGeom prst="rect">
              <a:avLst/>
            </a:prstGeom>
          </p:spPr>
        </p:pic>
        <p:sp>
          <p:nvSpPr>
            <p:cNvPr id="17" name="object 17"/>
            <p:cNvSpPr/>
            <p:nvPr/>
          </p:nvSpPr>
          <p:spPr>
            <a:xfrm>
              <a:off x="323088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387" y="63500"/>
                  </a:lnTo>
                  <a:lnTo>
                    <a:pt x="25387" y="63246"/>
                  </a:lnTo>
                  <a:lnTo>
                    <a:pt x="50673" y="63246"/>
                  </a:lnTo>
                  <a:lnTo>
                    <a:pt x="50673" y="25298"/>
                  </a:lnTo>
                  <a:lnTo>
                    <a:pt x="37973" y="0"/>
                  </a:lnTo>
                  <a:lnTo>
                    <a:pt x="0" y="75819"/>
                  </a:lnTo>
                  <a:lnTo>
                    <a:pt x="25387" y="75819"/>
                  </a:lnTo>
                  <a:lnTo>
                    <a:pt x="25387"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8" name="object 18"/>
            <p:cNvSpPr/>
            <p:nvPr/>
          </p:nvSpPr>
          <p:spPr>
            <a:xfrm>
              <a:off x="446023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9" name="object 19"/>
            <p:cNvSpPr/>
            <p:nvPr/>
          </p:nvSpPr>
          <p:spPr>
            <a:xfrm>
              <a:off x="4465320"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20" name="object 20"/>
            <p:cNvPicPr/>
            <p:nvPr/>
          </p:nvPicPr>
          <p:blipFill>
            <a:blip r:embed="rId7" cstate="print"/>
            <a:stretch>
              <a:fillRect/>
            </a:stretch>
          </p:blipFill>
          <p:spPr>
            <a:xfrm>
              <a:off x="4704079" y="3881120"/>
              <a:ext cx="670560" cy="386080"/>
            </a:xfrm>
            <a:prstGeom prst="rect">
              <a:avLst/>
            </a:prstGeom>
          </p:spPr>
        </p:pic>
        <p:sp>
          <p:nvSpPr>
            <p:cNvPr id="21" name="object 21"/>
            <p:cNvSpPr/>
            <p:nvPr/>
          </p:nvSpPr>
          <p:spPr>
            <a:xfrm>
              <a:off x="4216400" y="4267200"/>
              <a:ext cx="863600" cy="1452880"/>
            </a:xfrm>
            <a:custGeom>
              <a:avLst/>
              <a:gdLst/>
              <a:ahLst/>
              <a:cxnLst/>
              <a:rect l="l" t="t" r="r" b="b"/>
              <a:pathLst>
                <a:path w="863600" h="1452879">
                  <a:moveTo>
                    <a:pt x="863473" y="75819"/>
                  </a:moveTo>
                  <a:lnTo>
                    <a:pt x="856996" y="63246"/>
                  </a:lnTo>
                  <a:lnTo>
                    <a:pt x="825119" y="0"/>
                  </a:lnTo>
                  <a:lnTo>
                    <a:pt x="786892" y="75819"/>
                  </a:lnTo>
                  <a:lnTo>
                    <a:pt x="812419" y="75819"/>
                  </a:lnTo>
                  <a:lnTo>
                    <a:pt x="812419" y="679704"/>
                  </a:lnTo>
                  <a:lnTo>
                    <a:pt x="0" y="679704"/>
                  </a:lnTo>
                  <a:lnTo>
                    <a:pt x="0" y="1452676"/>
                  </a:lnTo>
                  <a:lnTo>
                    <a:pt x="25527" y="1452676"/>
                  </a:lnTo>
                  <a:lnTo>
                    <a:pt x="25527" y="704977"/>
                  </a:lnTo>
                  <a:lnTo>
                    <a:pt x="837946" y="704977"/>
                  </a:lnTo>
                  <a:lnTo>
                    <a:pt x="837946" y="679704"/>
                  </a:lnTo>
                  <a:lnTo>
                    <a:pt x="837946" y="75819"/>
                  </a:lnTo>
                  <a:lnTo>
                    <a:pt x="863473" y="75819"/>
                  </a:lnTo>
                  <a:close/>
                </a:path>
              </a:pathLst>
            </a:custGeom>
            <a:solidFill>
              <a:srgbClr val="000000"/>
            </a:solidFill>
          </p:spPr>
          <p:txBody>
            <a:bodyPr wrap="square" lIns="0" tIns="0" rIns="0" bIns="0" rtlCol="0"/>
            <a:lstStyle/>
            <a:p>
              <a:endParaRPr/>
            </a:p>
          </p:txBody>
        </p:sp>
      </p:grpSp>
      <p:sp>
        <p:nvSpPr>
          <p:cNvPr id="22" name="object 22"/>
          <p:cNvSpPr txBox="1"/>
          <p:nvPr/>
        </p:nvSpPr>
        <p:spPr>
          <a:xfrm>
            <a:off x="762317" y="3622294"/>
            <a:ext cx="1601470" cy="768985"/>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Sample</a:t>
            </a:r>
            <a:r>
              <a:rPr sz="2400" spc="-65" dirty="0">
                <a:latin typeface="Calibri"/>
                <a:cs typeface="Calibri"/>
              </a:rPr>
              <a:t> </a:t>
            </a:r>
            <a:r>
              <a:rPr sz="2400" spc="-20" dirty="0">
                <a:latin typeface="Calibri"/>
                <a:cs typeface="Calibri"/>
              </a:rPr>
              <a:t>from</a:t>
            </a:r>
            <a:endParaRPr sz="2400">
              <a:latin typeface="Calibri"/>
              <a:cs typeface="Calibri"/>
            </a:endParaRPr>
          </a:p>
          <a:p>
            <a:pPr marL="12700">
              <a:lnSpc>
                <a:spcPct val="100000"/>
              </a:lnSpc>
              <a:spcBef>
                <a:spcPts val="85"/>
              </a:spcBef>
            </a:pPr>
            <a:r>
              <a:rPr sz="2400" spc="-10" dirty="0">
                <a:latin typeface="Calibri"/>
                <a:cs typeface="Calibri"/>
              </a:rPr>
              <a:t>conditional</a:t>
            </a:r>
            <a:endParaRPr sz="2400">
              <a:latin typeface="Calibri"/>
              <a:cs typeface="Calibri"/>
            </a:endParaRPr>
          </a:p>
        </p:txBody>
      </p:sp>
      <p:sp>
        <p:nvSpPr>
          <p:cNvPr id="23" name="object 23"/>
          <p:cNvSpPr txBox="1"/>
          <p:nvPr/>
        </p:nvSpPr>
        <p:spPr>
          <a:xfrm>
            <a:off x="6242050" y="2909188"/>
            <a:ext cx="307403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How</a:t>
            </a:r>
            <a:r>
              <a:rPr sz="2400" spc="-130" dirty="0">
                <a:latin typeface="Calibri"/>
                <a:cs typeface="Calibri"/>
              </a:rPr>
              <a:t> </a:t>
            </a:r>
            <a:r>
              <a:rPr sz="2400" dirty="0">
                <a:latin typeface="Calibri"/>
                <a:cs typeface="Calibri"/>
              </a:rPr>
              <a:t>to</a:t>
            </a:r>
            <a:r>
              <a:rPr sz="2400" spc="-85" dirty="0">
                <a:latin typeface="Calibri"/>
                <a:cs typeface="Calibri"/>
              </a:rPr>
              <a:t> </a:t>
            </a:r>
            <a:r>
              <a:rPr sz="2400" dirty="0">
                <a:latin typeface="Calibri"/>
                <a:cs typeface="Calibri"/>
              </a:rPr>
              <a:t>train</a:t>
            </a:r>
            <a:r>
              <a:rPr sz="2400" spc="5" dirty="0">
                <a:latin typeface="Calibri"/>
                <a:cs typeface="Calibri"/>
              </a:rPr>
              <a:t> </a:t>
            </a:r>
            <a:r>
              <a:rPr sz="2400" dirty="0">
                <a:latin typeface="Calibri"/>
                <a:cs typeface="Calibri"/>
              </a:rPr>
              <a:t>this</a:t>
            </a:r>
            <a:r>
              <a:rPr sz="2400" spc="-70" dirty="0">
                <a:latin typeface="Calibri"/>
                <a:cs typeface="Calibri"/>
              </a:rPr>
              <a:t> </a:t>
            </a:r>
            <a:r>
              <a:rPr sz="2400" spc="-10" dirty="0">
                <a:latin typeface="Calibri"/>
                <a:cs typeface="Calibri"/>
              </a:rPr>
              <a:t>model?</a:t>
            </a:r>
            <a:endParaRPr sz="2400">
              <a:latin typeface="Calibri"/>
              <a:cs typeface="Calibri"/>
            </a:endParaRPr>
          </a:p>
        </p:txBody>
      </p:sp>
      <p:sp>
        <p:nvSpPr>
          <p:cNvPr id="24" name="object 24"/>
          <p:cNvSpPr txBox="1"/>
          <p:nvPr/>
        </p:nvSpPr>
        <p:spPr>
          <a:xfrm>
            <a:off x="6242050" y="3648392"/>
            <a:ext cx="485394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Basic</a:t>
            </a:r>
            <a:r>
              <a:rPr sz="2400" spc="-120" dirty="0">
                <a:latin typeface="Calibri"/>
                <a:cs typeface="Calibri"/>
              </a:rPr>
              <a:t> </a:t>
            </a:r>
            <a:r>
              <a:rPr sz="2400" dirty="0">
                <a:latin typeface="Calibri"/>
                <a:cs typeface="Calibri"/>
              </a:rPr>
              <a:t>idea:</a:t>
            </a:r>
            <a:r>
              <a:rPr sz="2400" spc="-125" dirty="0">
                <a:latin typeface="Calibri"/>
                <a:cs typeface="Calibri"/>
              </a:rPr>
              <a:t> </a:t>
            </a:r>
            <a:r>
              <a:rPr sz="2400" b="1" spc="-10" dirty="0">
                <a:latin typeface="Calibri"/>
                <a:cs typeface="Calibri"/>
              </a:rPr>
              <a:t>maximize</a:t>
            </a:r>
            <a:r>
              <a:rPr sz="2400" b="1" spc="-60" dirty="0">
                <a:latin typeface="Calibri"/>
                <a:cs typeface="Calibri"/>
              </a:rPr>
              <a:t> </a:t>
            </a:r>
            <a:r>
              <a:rPr sz="2400" b="1" spc="-10" dirty="0">
                <a:latin typeface="Calibri"/>
                <a:cs typeface="Calibri"/>
              </a:rPr>
              <a:t>likelihood</a:t>
            </a:r>
            <a:r>
              <a:rPr sz="2400" b="1" spc="75" dirty="0">
                <a:latin typeface="Calibri"/>
                <a:cs typeface="Calibri"/>
              </a:rPr>
              <a:t> </a:t>
            </a:r>
            <a:r>
              <a:rPr sz="2400" b="1" dirty="0">
                <a:latin typeface="Calibri"/>
                <a:cs typeface="Calibri"/>
              </a:rPr>
              <a:t>of</a:t>
            </a:r>
            <a:r>
              <a:rPr sz="2400" b="1" spc="-95" dirty="0">
                <a:latin typeface="Calibri"/>
                <a:cs typeface="Calibri"/>
              </a:rPr>
              <a:t> </a:t>
            </a:r>
            <a:r>
              <a:rPr sz="2400" b="1" spc="-20" dirty="0">
                <a:latin typeface="Calibri"/>
                <a:cs typeface="Calibri"/>
              </a:rPr>
              <a:t>data</a:t>
            </a:r>
            <a:endParaRPr sz="2400">
              <a:latin typeface="Calibri"/>
              <a:cs typeface="Calibri"/>
            </a:endParaRPr>
          </a:p>
        </p:txBody>
      </p:sp>
      <p:sp>
        <p:nvSpPr>
          <p:cNvPr id="25" name="object 25"/>
          <p:cNvSpPr txBox="1"/>
          <p:nvPr/>
        </p:nvSpPr>
        <p:spPr>
          <a:xfrm>
            <a:off x="6242050" y="4386579"/>
            <a:ext cx="3686175"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libri"/>
                <a:cs typeface="Calibri"/>
              </a:rPr>
              <a:t>Another</a:t>
            </a:r>
            <a:r>
              <a:rPr sz="2400" spc="-114" dirty="0">
                <a:latin typeface="Calibri"/>
                <a:cs typeface="Calibri"/>
              </a:rPr>
              <a:t> </a:t>
            </a:r>
            <a:r>
              <a:rPr sz="2400" dirty="0">
                <a:latin typeface="Calibri"/>
                <a:cs typeface="Calibri"/>
              </a:rPr>
              <a:t>idea:</a:t>
            </a:r>
            <a:r>
              <a:rPr sz="2400" spc="-70" dirty="0">
                <a:latin typeface="Calibri"/>
                <a:cs typeface="Calibri"/>
              </a:rPr>
              <a:t> </a:t>
            </a:r>
            <a:r>
              <a:rPr sz="2400" spc="-40" dirty="0">
                <a:latin typeface="Calibri"/>
                <a:cs typeface="Calibri"/>
              </a:rPr>
              <a:t>Try </a:t>
            </a:r>
            <a:r>
              <a:rPr sz="2400" spc="-20" dirty="0">
                <a:latin typeface="Calibri"/>
                <a:cs typeface="Calibri"/>
              </a:rPr>
              <a:t>Bayes’</a:t>
            </a:r>
            <a:r>
              <a:rPr sz="2400" spc="-110" dirty="0">
                <a:latin typeface="Calibri"/>
                <a:cs typeface="Calibri"/>
              </a:rPr>
              <a:t> </a:t>
            </a:r>
            <a:r>
              <a:rPr sz="2400" spc="-10" dirty="0">
                <a:latin typeface="Calibri"/>
                <a:cs typeface="Calibri"/>
              </a:rPr>
              <a:t>Rule:</a:t>
            </a:r>
            <a:endParaRPr sz="2400">
              <a:latin typeface="Calibri"/>
              <a:cs typeface="Calibri"/>
            </a:endParaRPr>
          </a:p>
        </p:txBody>
      </p:sp>
      <p:sp>
        <p:nvSpPr>
          <p:cNvPr id="26" name="object 26"/>
          <p:cNvSpPr txBox="1"/>
          <p:nvPr/>
        </p:nvSpPr>
        <p:spPr>
          <a:xfrm>
            <a:off x="6001765" y="5350764"/>
            <a:ext cx="120014" cy="233045"/>
          </a:xfrm>
          <a:prstGeom prst="rect">
            <a:avLst/>
          </a:prstGeom>
        </p:spPr>
        <p:txBody>
          <a:bodyPr vert="horz" wrap="square" lIns="0" tIns="13970" rIns="0" bIns="0" rtlCol="0">
            <a:spAutoFit/>
          </a:bodyPr>
          <a:lstStyle/>
          <a:p>
            <a:pPr marL="12700">
              <a:lnSpc>
                <a:spcPct val="100000"/>
              </a:lnSpc>
              <a:spcBef>
                <a:spcPts val="110"/>
              </a:spcBef>
            </a:pPr>
            <a:r>
              <a:rPr sz="1350" spc="5" dirty="0">
                <a:latin typeface="Cambria Math"/>
                <a:cs typeface="Cambria Math"/>
              </a:rPr>
              <a:t>θ</a:t>
            </a:r>
            <a:endParaRPr sz="1350">
              <a:latin typeface="Cambria Math"/>
              <a:cs typeface="Cambria Math"/>
            </a:endParaRPr>
          </a:p>
        </p:txBody>
      </p:sp>
      <p:sp>
        <p:nvSpPr>
          <p:cNvPr id="27" name="object 27"/>
          <p:cNvSpPr/>
          <p:nvPr/>
        </p:nvSpPr>
        <p:spPr>
          <a:xfrm>
            <a:off x="6553961" y="5171440"/>
            <a:ext cx="111125" cy="325120"/>
          </a:xfrm>
          <a:custGeom>
            <a:avLst/>
            <a:gdLst/>
            <a:ahLst/>
            <a:cxnLst/>
            <a:rect l="l" t="t" r="r" b="b"/>
            <a:pathLst>
              <a:path w="111125" h="325120">
                <a:moveTo>
                  <a:pt x="4826" y="0"/>
                </a:moveTo>
                <a:lnTo>
                  <a:pt x="0" y="13208"/>
                </a:lnTo>
                <a:lnTo>
                  <a:pt x="19304" y="21336"/>
                </a:lnTo>
                <a:lnTo>
                  <a:pt x="35941" y="32639"/>
                </a:lnTo>
                <a:lnTo>
                  <a:pt x="60960" y="64643"/>
                </a:lnTo>
                <a:lnTo>
                  <a:pt x="75692" y="107823"/>
                </a:lnTo>
                <a:lnTo>
                  <a:pt x="80518" y="160782"/>
                </a:lnTo>
                <a:lnTo>
                  <a:pt x="79375" y="189484"/>
                </a:lnTo>
                <a:lnTo>
                  <a:pt x="69469" y="238887"/>
                </a:lnTo>
                <a:lnTo>
                  <a:pt x="49657" y="277495"/>
                </a:lnTo>
                <a:lnTo>
                  <a:pt x="19558" y="303530"/>
                </a:lnTo>
                <a:lnTo>
                  <a:pt x="635" y="311785"/>
                </a:lnTo>
                <a:lnTo>
                  <a:pt x="4826" y="324993"/>
                </a:lnTo>
                <a:lnTo>
                  <a:pt x="50165" y="304165"/>
                </a:lnTo>
                <a:lnTo>
                  <a:pt x="83566" y="268097"/>
                </a:lnTo>
                <a:lnTo>
                  <a:pt x="104140" y="219964"/>
                </a:lnTo>
                <a:lnTo>
                  <a:pt x="110871" y="162560"/>
                </a:lnTo>
                <a:lnTo>
                  <a:pt x="109220" y="132715"/>
                </a:lnTo>
                <a:lnTo>
                  <a:pt x="95504" y="80010"/>
                </a:lnTo>
                <a:lnTo>
                  <a:pt x="68199" y="36957"/>
                </a:lnTo>
                <a:lnTo>
                  <a:pt x="28956" y="8509"/>
                </a:lnTo>
                <a:lnTo>
                  <a:pt x="4826" y="0"/>
                </a:lnTo>
                <a:close/>
              </a:path>
            </a:pathLst>
          </a:custGeom>
          <a:solidFill>
            <a:srgbClr val="000000"/>
          </a:solidFill>
        </p:spPr>
        <p:txBody>
          <a:bodyPr wrap="square" lIns="0" tIns="0" rIns="0" bIns="0" rtlCol="0"/>
          <a:lstStyle/>
          <a:p>
            <a:endParaRPr/>
          </a:p>
        </p:txBody>
      </p:sp>
      <p:sp>
        <p:nvSpPr>
          <p:cNvPr id="28" name="object 28"/>
          <p:cNvSpPr/>
          <p:nvPr/>
        </p:nvSpPr>
        <p:spPr>
          <a:xfrm>
            <a:off x="6228079" y="5171440"/>
            <a:ext cx="111125" cy="325120"/>
          </a:xfrm>
          <a:custGeom>
            <a:avLst/>
            <a:gdLst/>
            <a:ahLst/>
            <a:cxnLst/>
            <a:rect l="l" t="t" r="r" b="b"/>
            <a:pathLst>
              <a:path w="111125" h="325120">
                <a:moveTo>
                  <a:pt x="106172" y="0"/>
                </a:moveTo>
                <a:lnTo>
                  <a:pt x="60833" y="20828"/>
                </a:lnTo>
                <a:lnTo>
                  <a:pt x="27432" y="56896"/>
                </a:lnTo>
                <a:lnTo>
                  <a:pt x="6858" y="105283"/>
                </a:lnTo>
                <a:lnTo>
                  <a:pt x="0" y="162560"/>
                </a:lnTo>
                <a:lnTo>
                  <a:pt x="1650" y="192405"/>
                </a:lnTo>
                <a:lnTo>
                  <a:pt x="15367" y="245237"/>
                </a:lnTo>
                <a:lnTo>
                  <a:pt x="42545" y="288036"/>
                </a:lnTo>
                <a:lnTo>
                  <a:pt x="81915" y="316484"/>
                </a:lnTo>
                <a:lnTo>
                  <a:pt x="106172" y="324993"/>
                </a:lnTo>
                <a:lnTo>
                  <a:pt x="110362" y="311785"/>
                </a:lnTo>
                <a:lnTo>
                  <a:pt x="91312" y="303530"/>
                </a:lnTo>
                <a:lnTo>
                  <a:pt x="75057" y="292100"/>
                </a:lnTo>
                <a:lnTo>
                  <a:pt x="50037" y="259715"/>
                </a:lnTo>
                <a:lnTo>
                  <a:pt x="35306" y="215519"/>
                </a:lnTo>
                <a:lnTo>
                  <a:pt x="30353" y="160782"/>
                </a:lnTo>
                <a:lnTo>
                  <a:pt x="31623" y="133096"/>
                </a:lnTo>
                <a:lnTo>
                  <a:pt x="41402" y="85090"/>
                </a:lnTo>
                <a:lnTo>
                  <a:pt x="61341" y="47117"/>
                </a:lnTo>
                <a:lnTo>
                  <a:pt x="91694" y="21336"/>
                </a:lnTo>
                <a:lnTo>
                  <a:pt x="110871" y="13208"/>
                </a:lnTo>
                <a:lnTo>
                  <a:pt x="106172" y="0"/>
                </a:lnTo>
                <a:close/>
              </a:path>
            </a:pathLst>
          </a:custGeom>
          <a:solidFill>
            <a:srgbClr val="000000"/>
          </a:solidFill>
        </p:spPr>
        <p:txBody>
          <a:bodyPr wrap="square" lIns="0" tIns="0" rIns="0" bIns="0" rtlCol="0"/>
          <a:lstStyle/>
          <a:p>
            <a:endParaRPr/>
          </a:p>
        </p:txBody>
      </p:sp>
      <p:sp>
        <p:nvSpPr>
          <p:cNvPr id="29" name="object 29"/>
          <p:cNvSpPr txBox="1"/>
          <p:nvPr/>
        </p:nvSpPr>
        <p:spPr>
          <a:xfrm>
            <a:off x="5814440" y="5066284"/>
            <a:ext cx="744220" cy="453390"/>
          </a:xfrm>
          <a:prstGeom prst="rect">
            <a:avLst/>
          </a:prstGeom>
        </p:spPr>
        <p:txBody>
          <a:bodyPr vert="horz" wrap="square" lIns="0" tIns="13335" rIns="0" bIns="0" rtlCol="0">
            <a:spAutoFit/>
          </a:bodyPr>
          <a:lstStyle/>
          <a:p>
            <a:pPr marL="12700">
              <a:lnSpc>
                <a:spcPct val="100000"/>
              </a:lnSpc>
              <a:spcBef>
                <a:spcPts val="105"/>
              </a:spcBef>
              <a:tabLst>
                <a:tab pos="541020" algn="l"/>
              </a:tabLst>
            </a:pPr>
            <a:r>
              <a:rPr sz="2800" spc="-50" dirty="0">
                <a:latin typeface="Cambria Math"/>
                <a:cs typeface="Cambria Math"/>
              </a:rPr>
              <a:t>𝑝</a:t>
            </a:r>
            <a:r>
              <a:rPr sz="2800" dirty="0">
                <a:latin typeface="Cambria Math"/>
                <a:cs typeface="Cambria Math"/>
              </a:rPr>
              <a:t>	</a:t>
            </a:r>
            <a:r>
              <a:rPr sz="2800" spc="-50" dirty="0">
                <a:latin typeface="Cambria Math"/>
                <a:cs typeface="Cambria Math"/>
              </a:rPr>
              <a:t>𝑥</a:t>
            </a:r>
            <a:endParaRPr sz="2800">
              <a:latin typeface="Cambria Math"/>
              <a:cs typeface="Cambria Math"/>
            </a:endParaRPr>
          </a:p>
        </p:txBody>
      </p:sp>
      <p:sp>
        <p:nvSpPr>
          <p:cNvPr id="30" name="object 30"/>
          <p:cNvSpPr/>
          <p:nvPr/>
        </p:nvSpPr>
        <p:spPr>
          <a:xfrm>
            <a:off x="7152640" y="5323841"/>
            <a:ext cx="2153920" cy="20320"/>
          </a:xfrm>
          <a:custGeom>
            <a:avLst/>
            <a:gdLst/>
            <a:ahLst/>
            <a:cxnLst/>
            <a:rect l="l" t="t" r="r" b="b"/>
            <a:pathLst>
              <a:path w="2153920" h="20320">
                <a:moveTo>
                  <a:pt x="2153920" y="0"/>
                </a:moveTo>
                <a:lnTo>
                  <a:pt x="0" y="0"/>
                </a:lnTo>
                <a:lnTo>
                  <a:pt x="0" y="20318"/>
                </a:lnTo>
                <a:lnTo>
                  <a:pt x="2153920" y="20318"/>
                </a:lnTo>
                <a:lnTo>
                  <a:pt x="2153920" y="0"/>
                </a:lnTo>
                <a:close/>
              </a:path>
            </a:pathLst>
          </a:custGeom>
          <a:solidFill>
            <a:srgbClr val="000000"/>
          </a:solidFill>
        </p:spPr>
        <p:txBody>
          <a:bodyPr wrap="square" lIns="0" tIns="0" rIns="0" bIns="0" rtlCol="0"/>
          <a:lstStyle/>
          <a:p>
            <a:endParaRPr/>
          </a:p>
        </p:txBody>
      </p:sp>
      <p:sp>
        <p:nvSpPr>
          <p:cNvPr id="31" name="object 31"/>
          <p:cNvSpPr/>
          <p:nvPr/>
        </p:nvSpPr>
        <p:spPr>
          <a:xfrm>
            <a:off x="7999348" y="4900358"/>
            <a:ext cx="27305" cy="328930"/>
          </a:xfrm>
          <a:custGeom>
            <a:avLst/>
            <a:gdLst/>
            <a:ahLst/>
            <a:cxnLst/>
            <a:rect l="l" t="t" r="r" b="b"/>
            <a:pathLst>
              <a:path w="27304" h="328929">
                <a:moveTo>
                  <a:pt x="26960" y="0"/>
                </a:moveTo>
                <a:lnTo>
                  <a:pt x="0" y="0"/>
                </a:lnTo>
                <a:lnTo>
                  <a:pt x="0" y="328739"/>
                </a:lnTo>
                <a:lnTo>
                  <a:pt x="26960" y="328739"/>
                </a:lnTo>
                <a:lnTo>
                  <a:pt x="26960" y="0"/>
                </a:lnTo>
                <a:close/>
              </a:path>
            </a:pathLst>
          </a:custGeom>
          <a:solidFill>
            <a:srgbClr val="000000"/>
          </a:solidFill>
        </p:spPr>
        <p:txBody>
          <a:bodyPr wrap="square" lIns="0" tIns="0" rIns="0" bIns="0" rtlCol="0"/>
          <a:lstStyle/>
          <a:p>
            <a:endParaRPr/>
          </a:p>
        </p:txBody>
      </p:sp>
      <p:sp>
        <p:nvSpPr>
          <p:cNvPr id="32" name="object 32"/>
          <p:cNvSpPr/>
          <p:nvPr/>
        </p:nvSpPr>
        <p:spPr>
          <a:xfrm>
            <a:off x="7559040" y="4897120"/>
            <a:ext cx="111125" cy="335280"/>
          </a:xfrm>
          <a:custGeom>
            <a:avLst/>
            <a:gdLst/>
            <a:ahLst/>
            <a:cxnLst/>
            <a:rect l="l" t="t" r="r" b="b"/>
            <a:pathLst>
              <a:path w="111125" h="335279">
                <a:moveTo>
                  <a:pt x="105917" y="0"/>
                </a:moveTo>
                <a:lnTo>
                  <a:pt x="60705" y="21462"/>
                </a:lnTo>
                <a:lnTo>
                  <a:pt x="27431" y="58673"/>
                </a:lnTo>
                <a:lnTo>
                  <a:pt x="6857" y="108584"/>
                </a:lnTo>
                <a:lnTo>
                  <a:pt x="0" y="167639"/>
                </a:lnTo>
                <a:lnTo>
                  <a:pt x="1650" y="198373"/>
                </a:lnTo>
                <a:lnTo>
                  <a:pt x="15366" y="252856"/>
                </a:lnTo>
                <a:lnTo>
                  <a:pt x="42417" y="297052"/>
                </a:lnTo>
                <a:lnTo>
                  <a:pt x="81787" y="326389"/>
                </a:lnTo>
                <a:lnTo>
                  <a:pt x="105917" y="335152"/>
                </a:lnTo>
                <a:lnTo>
                  <a:pt x="110108" y="321436"/>
                </a:lnTo>
                <a:lnTo>
                  <a:pt x="91185" y="313054"/>
                </a:lnTo>
                <a:lnTo>
                  <a:pt x="74802" y="301243"/>
                </a:lnTo>
                <a:lnTo>
                  <a:pt x="50037" y="267842"/>
                </a:lnTo>
                <a:lnTo>
                  <a:pt x="35178" y="222249"/>
                </a:lnTo>
                <a:lnTo>
                  <a:pt x="30225" y="165861"/>
                </a:lnTo>
                <a:lnTo>
                  <a:pt x="31495" y="137286"/>
                </a:lnTo>
                <a:lnTo>
                  <a:pt x="41401" y="87629"/>
                </a:lnTo>
                <a:lnTo>
                  <a:pt x="61213" y="48513"/>
                </a:lnTo>
                <a:lnTo>
                  <a:pt x="91439" y="21970"/>
                </a:lnTo>
                <a:lnTo>
                  <a:pt x="110616" y="13588"/>
                </a:lnTo>
                <a:lnTo>
                  <a:pt x="105917" y="0"/>
                </a:lnTo>
                <a:close/>
              </a:path>
            </a:pathLst>
          </a:custGeom>
          <a:solidFill>
            <a:srgbClr val="000000"/>
          </a:solidFill>
        </p:spPr>
        <p:txBody>
          <a:bodyPr wrap="square" lIns="0" tIns="0" rIns="0" bIns="0" rtlCol="0"/>
          <a:lstStyle/>
          <a:p>
            <a:endParaRPr/>
          </a:p>
        </p:txBody>
      </p:sp>
      <p:sp>
        <p:nvSpPr>
          <p:cNvPr id="33" name="object 33"/>
          <p:cNvSpPr/>
          <p:nvPr/>
        </p:nvSpPr>
        <p:spPr>
          <a:xfrm>
            <a:off x="9177528" y="4897120"/>
            <a:ext cx="109220" cy="335280"/>
          </a:xfrm>
          <a:custGeom>
            <a:avLst/>
            <a:gdLst/>
            <a:ahLst/>
            <a:cxnLst/>
            <a:rect l="l" t="t" r="r" b="b"/>
            <a:pathLst>
              <a:path w="109220" h="335279">
                <a:moveTo>
                  <a:pt x="4572" y="0"/>
                </a:moveTo>
                <a:lnTo>
                  <a:pt x="0" y="13588"/>
                </a:lnTo>
                <a:lnTo>
                  <a:pt x="18923" y="21970"/>
                </a:lnTo>
                <a:lnTo>
                  <a:pt x="35178" y="33654"/>
                </a:lnTo>
                <a:lnTo>
                  <a:pt x="59690" y="66674"/>
                </a:lnTo>
                <a:lnTo>
                  <a:pt x="74168" y="111251"/>
                </a:lnTo>
                <a:lnTo>
                  <a:pt x="78994" y="165861"/>
                </a:lnTo>
                <a:lnTo>
                  <a:pt x="77724" y="195452"/>
                </a:lnTo>
                <a:lnTo>
                  <a:pt x="68072" y="246379"/>
                </a:lnTo>
                <a:lnTo>
                  <a:pt x="48641" y="286130"/>
                </a:lnTo>
                <a:lnTo>
                  <a:pt x="19050" y="313054"/>
                </a:lnTo>
                <a:lnTo>
                  <a:pt x="507" y="321436"/>
                </a:lnTo>
                <a:lnTo>
                  <a:pt x="4572" y="335152"/>
                </a:lnTo>
                <a:lnTo>
                  <a:pt x="49149" y="313689"/>
                </a:lnTo>
                <a:lnTo>
                  <a:pt x="81915" y="276478"/>
                </a:lnTo>
                <a:lnTo>
                  <a:pt x="101980" y="226821"/>
                </a:lnTo>
                <a:lnTo>
                  <a:pt x="108712" y="167639"/>
                </a:lnTo>
                <a:lnTo>
                  <a:pt x="107061" y="136905"/>
                </a:lnTo>
                <a:lnTo>
                  <a:pt x="93599" y="82422"/>
                </a:lnTo>
                <a:lnTo>
                  <a:pt x="66801" y="38099"/>
                </a:lnTo>
                <a:lnTo>
                  <a:pt x="28321" y="8762"/>
                </a:lnTo>
                <a:lnTo>
                  <a:pt x="4572" y="0"/>
                </a:lnTo>
                <a:close/>
              </a:path>
            </a:pathLst>
          </a:custGeom>
          <a:solidFill>
            <a:srgbClr val="000000"/>
          </a:solidFill>
        </p:spPr>
        <p:txBody>
          <a:bodyPr wrap="square" lIns="0" tIns="0" rIns="0" bIns="0" rtlCol="0"/>
          <a:lstStyle/>
          <a:p>
            <a:endParaRPr/>
          </a:p>
        </p:txBody>
      </p:sp>
      <p:sp>
        <p:nvSpPr>
          <p:cNvPr id="34" name="object 34"/>
          <p:cNvSpPr/>
          <p:nvPr/>
        </p:nvSpPr>
        <p:spPr>
          <a:xfrm>
            <a:off x="8879840" y="4897120"/>
            <a:ext cx="109220" cy="335280"/>
          </a:xfrm>
          <a:custGeom>
            <a:avLst/>
            <a:gdLst/>
            <a:ahLst/>
            <a:cxnLst/>
            <a:rect l="l" t="t" r="r" b="b"/>
            <a:pathLst>
              <a:path w="109220" h="335279">
                <a:moveTo>
                  <a:pt x="104012" y="0"/>
                </a:moveTo>
                <a:lnTo>
                  <a:pt x="59689" y="21462"/>
                </a:lnTo>
                <a:lnTo>
                  <a:pt x="26924" y="58673"/>
                </a:lnTo>
                <a:lnTo>
                  <a:pt x="6730" y="108584"/>
                </a:lnTo>
                <a:lnTo>
                  <a:pt x="0" y="167639"/>
                </a:lnTo>
                <a:lnTo>
                  <a:pt x="1650" y="198373"/>
                </a:lnTo>
                <a:lnTo>
                  <a:pt x="15112" y="252856"/>
                </a:lnTo>
                <a:lnTo>
                  <a:pt x="41782" y="297052"/>
                </a:lnTo>
                <a:lnTo>
                  <a:pt x="80390" y="326389"/>
                </a:lnTo>
                <a:lnTo>
                  <a:pt x="104012" y="335152"/>
                </a:lnTo>
                <a:lnTo>
                  <a:pt x="108203" y="321436"/>
                </a:lnTo>
                <a:lnTo>
                  <a:pt x="89661" y="313054"/>
                </a:lnTo>
                <a:lnTo>
                  <a:pt x="73532" y="301243"/>
                </a:lnTo>
                <a:lnTo>
                  <a:pt x="49149" y="267842"/>
                </a:lnTo>
                <a:lnTo>
                  <a:pt x="34543" y="222249"/>
                </a:lnTo>
                <a:lnTo>
                  <a:pt x="29717" y="165861"/>
                </a:lnTo>
                <a:lnTo>
                  <a:pt x="30987" y="137286"/>
                </a:lnTo>
                <a:lnTo>
                  <a:pt x="40639" y="87629"/>
                </a:lnTo>
                <a:lnTo>
                  <a:pt x="60070" y="48513"/>
                </a:lnTo>
                <a:lnTo>
                  <a:pt x="89915" y="21970"/>
                </a:lnTo>
                <a:lnTo>
                  <a:pt x="108711" y="13588"/>
                </a:lnTo>
                <a:lnTo>
                  <a:pt x="104012" y="0"/>
                </a:lnTo>
                <a:close/>
              </a:path>
            </a:pathLst>
          </a:custGeom>
          <a:solidFill>
            <a:srgbClr val="000000"/>
          </a:solidFill>
        </p:spPr>
        <p:txBody>
          <a:bodyPr wrap="square" lIns="0" tIns="0" rIns="0" bIns="0" rtlCol="0"/>
          <a:lstStyle/>
          <a:p>
            <a:endParaRPr/>
          </a:p>
        </p:txBody>
      </p:sp>
      <p:sp>
        <p:nvSpPr>
          <p:cNvPr id="35" name="object 35"/>
          <p:cNvSpPr/>
          <p:nvPr/>
        </p:nvSpPr>
        <p:spPr>
          <a:xfrm>
            <a:off x="8405621" y="5408295"/>
            <a:ext cx="27305" cy="328930"/>
          </a:xfrm>
          <a:custGeom>
            <a:avLst/>
            <a:gdLst/>
            <a:ahLst/>
            <a:cxnLst/>
            <a:rect l="l" t="t" r="r" b="b"/>
            <a:pathLst>
              <a:path w="27304" h="328929">
                <a:moveTo>
                  <a:pt x="27086" y="0"/>
                </a:moveTo>
                <a:lnTo>
                  <a:pt x="0" y="0"/>
                </a:lnTo>
                <a:lnTo>
                  <a:pt x="0" y="328739"/>
                </a:lnTo>
                <a:lnTo>
                  <a:pt x="27086" y="328739"/>
                </a:lnTo>
                <a:lnTo>
                  <a:pt x="27086" y="0"/>
                </a:lnTo>
                <a:close/>
              </a:path>
            </a:pathLst>
          </a:custGeom>
          <a:solidFill>
            <a:srgbClr val="000000"/>
          </a:solidFill>
        </p:spPr>
        <p:txBody>
          <a:bodyPr wrap="square" lIns="0" tIns="0" rIns="0" bIns="0" rtlCol="0"/>
          <a:lstStyle/>
          <a:p>
            <a:endParaRPr/>
          </a:p>
        </p:txBody>
      </p:sp>
      <p:sp>
        <p:nvSpPr>
          <p:cNvPr id="36" name="object 36"/>
          <p:cNvSpPr/>
          <p:nvPr/>
        </p:nvSpPr>
        <p:spPr>
          <a:xfrm>
            <a:off x="7985759" y="5405120"/>
            <a:ext cx="111125" cy="335280"/>
          </a:xfrm>
          <a:custGeom>
            <a:avLst/>
            <a:gdLst/>
            <a:ahLst/>
            <a:cxnLst/>
            <a:rect l="l" t="t" r="r" b="b"/>
            <a:pathLst>
              <a:path w="111125" h="335279">
                <a:moveTo>
                  <a:pt x="106425" y="0"/>
                </a:moveTo>
                <a:lnTo>
                  <a:pt x="60960" y="21462"/>
                </a:lnTo>
                <a:lnTo>
                  <a:pt x="27559" y="58673"/>
                </a:lnTo>
                <a:lnTo>
                  <a:pt x="6858" y="108584"/>
                </a:lnTo>
                <a:lnTo>
                  <a:pt x="0" y="167639"/>
                </a:lnTo>
                <a:lnTo>
                  <a:pt x="1650" y="198424"/>
                </a:lnTo>
                <a:lnTo>
                  <a:pt x="15494" y="252869"/>
                </a:lnTo>
                <a:lnTo>
                  <a:pt x="42672" y="297052"/>
                </a:lnTo>
                <a:lnTo>
                  <a:pt x="82169" y="326339"/>
                </a:lnTo>
                <a:lnTo>
                  <a:pt x="106425" y="335089"/>
                </a:lnTo>
                <a:lnTo>
                  <a:pt x="110617" y="321487"/>
                </a:lnTo>
                <a:lnTo>
                  <a:pt x="91567" y="313042"/>
                </a:lnTo>
                <a:lnTo>
                  <a:pt x="75184" y="301269"/>
                </a:lnTo>
                <a:lnTo>
                  <a:pt x="50165" y="267792"/>
                </a:lnTo>
                <a:lnTo>
                  <a:pt x="35433" y="222262"/>
                </a:lnTo>
                <a:lnTo>
                  <a:pt x="30480" y="165861"/>
                </a:lnTo>
                <a:lnTo>
                  <a:pt x="31623" y="137286"/>
                </a:lnTo>
                <a:lnTo>
                  <a:pt x="41529" y="87629"/>
                </a:lnTo>
                <a:lnTo>
                  <a:pt x="61468" y="48513"/>
                </a:lnTo>
                <a:lnTo>
                  <a:pt x="91948" y="21970"/>
                </a:lnTo>
                <a:lnTo>
                  <a:pt x="111125" y="13588"/>
                </a:lnTo>
                <a:lnTo>
                  <a:pt x="106425" y="0"/>
                </a:lnTo>
                <a:close/>
              </a:path>
            </a:pathLst>
          </a:custGeom>
          <a:solidFill>
            <a:srgbClr val="000000"/>
          </a:solidFill>
        </p:spPr>
        <p:txBody>
          <a:bodyPr wrap="square" lIns="0" tIns="0" rIns="0" bIns="0" rtlCol="0"/>
          <a:lstStyle/>
          <a:p>
            <a:endParaRPr/>
          </a:p>
        </p:txBody>
      </p:sp>
      <p:sp>
        <p:nvSpPr>
          <p:cNvPr id="37" name="object 37"/>
          <p:cNvSpPr/>
          <p:nvPr/>
        </p:nvSpPr>
        <p:spPr>
          <a:xfrm>
            <a:off x="10625073" y="5409946"/>
            <a:ext cx="109855" cy="330835"/>
          </a:xfrm>
          <a:custGeom>
            <a:avLst/>
            <a:gdLst/>
            <a:ahLst/>
            <a:cxnLst/>
            <a:rect l="l" t="t" r="r" b="b"/>
            <a:pathLst>
              <a:path w="109854" h="330835">
                <a:moveTo>
                  <a:pt x="104901" y="0"/>
                </a:moveTo>
                <a:lnTo>
                  <a:pt x="60198" y="21208"/>
                </a:lnTo>
                <a:lnTo>
                  <a:pt x="27177" y="57911"/>
                </a:lnTo>
                <a:lnTo>
                  <a:pt x="6857" y="107060"/>
                </a:lnTo>
                <a:lnTo>
                  <a:pt x="0" y="165353"/>
                </a:lnTo>
                <a:lnTo>
                  <a:pt x="1777" y="195694"/>
                </a:lnTo>
                <a:lnTo>
                  <a:pt x="15240" y="249389"/>
                </a:lnTo>
                <a:lnTo>
                  <a:pt x="42036" y="292938"/>
                </a:lnTo>
                <a:lnTo>
                  <a:pt x="80899" y="321805"/>
                </a:lnTo>
                <a:lnTo>
                  <a:pt x="104901" y="330441"/>
                </a:lnTo>
                <a:lnTo>
                  <a:pt x="108966" y="317042"/>
                </a:lnTo>
                <a:lnTo>
                  <a:pt x="90297" y="308698"/>
                </a:lnTo>
                <a:lnTo>
                  <a:pt x="74168" y="297091"/>
                </a:lnTo>
                <a:lnTo>
                  <a:pt x="49529" y="264083"/>
                </a:lnTo>
                <a:lnTo>
                  <a:pt x="34925" y="219189"/>
                </a:lnTo>
                <a:lnTo>
                  <a:pt x="29972" y="163575"/>
                </a:lnTo>
                <a:lnTo>
                  <a:pt x="31242" y="135381"/>
                </a:lnTo>
                <a:lnTo>
                  <a:pt x="41021" y="86486"/>
                </a:lnTo>
                <a:lnTo>
                  <a:pt x="60578" y="47878"/>
                </a:lnTo>
                <a:lnTo>
                  <a:pt x="90550" y="21716"/>
                </a:lnTo>
                <a:lnTo>
                  <a:pt x="109600" y="13461"/>
                </a:lnTo>
                <a:lnTo>
                  <a:pt x="104901" y="0"/>
                </a:lnTo>
                <a:close/>
              </a:path>
            </a:pathLst>
          </a:custGeom>
          <a:solidFill>
            <a:srgbClr val="000000"/>
          </a:solidFill>
        </p:spPr>
        <p:txBody>
          <a:bodyPr wrap="square" lIns="0" tIns="0" rIns="0" bIns="0" rtlCol="0"/>
          <a:lstStyle/>
          <a:p>
            <a:endParaRPr/>
          </a:p>
        </p:txBody>
      </p:sp>
      <p:sp>
        <p:nvSpPr>
          <p:cNvPr id="38" name="object 38"/>
          <p:cNvSpPr/>
          <p:nvPr/>
        </p:nvSpPr>
        <p:spPr>
          <a:xfrm>
            <a:off x="11038713" y="5413133"/>
            <a:ext cx="26670" cy="324485"/>
          </a:xfrm>
          <a:custGeom>
            <a:avLst/>
            <a:gdLst/>
            <a:ahLst/>
            <a:cxnLst/>
            <a:rect l="l" t="t" r="r" b="b"/>
            <a:pathLst>
              <a:path w="26670" h="324485">
                <a:moveTo>
                  <a:pt x="26670" y="0"/>
                </a:moveTo>
                <a:lnTo>
                  <a:pt x="0" y="0"/>
                </a:lnTo>
                <a:lnTo>
                  <a:pt x="0" y="324129"/>
                </a:lnTo>
                <a:lnTo>
                  <a:pt x="26670" y="324129"/>
                </a:lnTo>
                <a:lnTo>
                  <a:pt x="26670" y="0"/>
                </a:lnTo>
                <a:close/>
              </a:path>
            </a:pathLst>
          </a:custGeom>
          <a:solidFill>
            <a:srgbClr val="000000"/>
          </a:solidFill>
        </p:spPr>
        <p:txBody>
          <a:bodyPr wrap="square" lIns="0" tIns="0" rIns="0" bIns="0" rtlCol="0"/>
          <a:lstStyle/>
          <a:p>
            <a:endParaRPr/>
          </a:p>
        </p:txBody>
      </p:sp>
      <p:sp>
        <p:nvSpPr>
          <p:cNvPr id="39" name="object 39"/>
          <p:cNvSpPr/>
          <p:nvPr/>
        </p:nvSpPr>
        <p:spPr>
          <a:xfrm>
            <a:off x="9784080" y="5323889"/>
            <a:ext cx="2153920" cy="26034"/>
          </a:xfrm>
          <a:custGeom>
            <a:avLst/>
            <a:gdLst/>
            <a:ahLst/>
            <a:cxnLst/>
            <a:rect l="l" t="t" r="r" b="b"/>
            <a:pathLst>
              <a:path w="2153920" h="26035">
                <a:moveTo>
                  <a:pt x="2153920" y="0"/>
                </a:moveTo>
                <a:lnTo>
                  <a:pt x="0" y="0"/>
                </a:lnTo>
                <a:lnTo>
                  <a:pt x="0" y="25477"/>
                </a:lnTo>
                <a:lnTo>
                  <a:pt x="2153920" y="25477"/>
                </a:lnTo>
                <a:lnTo>
                  <a:pt x="2153920" y="0"/>
                </a:lnTo>
                <a:close/>
              </a:path>
            </a:pathLst>
          </a:custGeom>
          <a:solidFill>
            <a:srgbClr val="000000"/>
          </a:solidFill>
        </p:spPr>
        <p:txBody>
          <a:bodyPr wrap="square" lIns="0" tIns="0" rIns="0" bIns="0" rtlCol="0"/>
          <a:lstStyle/>
          <a:p>
            <a:endParaRPr/>
          </a:p>
        </p:txBody>
      </p:sp>
      <p:sp>
        <p:nvSpPr>
          <p:cNvPr id="40" name="object 40"/>
          <p:cNvSpPr txBox="1"/>
          <p:nvPr/>
        </p:nvSpPr>
        <p:spPr>
          <a:xfrm>
            <a:off x="7541259" y="5304472"/>
            <a:ext cx="1396365" cy="453390"/>
          </a:xfrm>
          <a:prstGeom prst="rect">
            <a:avLst/>
          </a:prstGeom>
        </p:spPr>
        <p:txBody>
          <a:bodyPr vert="horz" wrap="square" lIns="0" tIns="13335" rIns="0" bIns="0" rtlCol="0">
            <a:spAutoFit/>
          </a:bodyPr>
          <a:lstStyle/>
          <a:p>
            <a:pPr marL="50800">
              <a:lnSpc>
                <a:spcPct val="100000"/>
              </a:lnSpc>
              <a:spcBef>
                <a:spcPts val="105"/>
              </a:spcBef>
              <a:tabLst>
                <a:tab pos="568960" algn="l"/>
                <a:tab pos="1016000" algn="l"/>
              </a:tabLst>
            </a:pPr>
            <a:r>
              <a:rPr sz="2800" dirty="0">
                <a:latin typeface="Cambria Math"/>
                <a:cs typeface="Cambria Math"/>
              </a:rPr>
              <a:t>𝑝</a:t>
            </a:r>
            <a:r>
              <a:rPr sz="2800" spc="-265"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r>
              <a:rPr sz="2800" dirty="0">
                <a:latin typeface="Cambria Math"/>
                <a:cs typeface="Cambria Math"/>
              </a:rPr>
              <a:t>	</a:t>
            </a:r>
            <a:r>
              <a:rPr sz="2800" spc="-25" dirty="0">
                <a:latin typeface="Cambria Math"/>
                <a:cs typeface="Cambria Math"/>
              </a:rPr>
              <a:t>𝑥)</a:t>
            </a:r>
            <a:endParaRPr sz="2800">
              <a:latin typeface="Cambria Math"/>
              <a:cs typeface="Cambria Math"/>
            </a:endParaRPr>
          </a:p>
        </p:txBody>
      </p:sp>
      <p:sp>
        <p:nvSpPr>
          <p:cNvPr id="41" name="object 41"/>
          <p:cNvSpPr txBox="1"/>
          <p:nvPr/>
        </p:nvSpPr>
        <p:spPr>
          <a:xfrm>
            <a:off x="10114280" y="5369559"/>
            <a:ext cx="1483360" cy="477520"/>
          </a:xfrm>
          <a:prstGeom prst="rect">
            <a:avLst/>
          </a:prstGeom>
          <a:ln w="25400">
            <a:solidFill>
              <a:srgbClr val="6FAC46"/>
            </a:solidFill>
          </a:ln>
        </p:spPr>
        <p:txBody>
          <a:bodyPr vert="horz" wrap="square" lIns="0" tIns="0" rIns="0" bIns="0" rtlCol="0">
            <a:spAutoFit/>
          </a:bodyPr>
          <a:lstStyle/>
          <a:p>
            <a:pPr marL="80645">
              <a:lnSpc>
                <a:spcPts val="2950"/>
              </a:lnSpc>
              <a:tabLst>
                <a:tab pos="1076960" algn="l"/>
              </a:tabLst>
            </a:pPr>
            <a:r>
              <a:rPr sz="2800" dirty="0">
                <a:latin typeface="Cambria Math"/>
                <a:cs typeface="Cambria Math"/>
              </a:rPr>
              <a:t>𝑞</a:t>
            </a:r>
            <a:r>
              <a:rPr sz="2800" spc="-130" dirty="0">
                <a:latin typeface="Cambria Math"/>
                <a:cs typeface="Cambria Math"/>
              </a:rPr>
              <a:t> </a:t>
            </a:r>
            <a:r>
              <a:rPr sz="3225" baseline="-10335" dirty="0">
                <a:latin typeface="Cambria Math"/>
                <a:cs typeface="Cambria Math"/>
              </a:rPr>
              <a:t>ϕ</a:t>
            </a:r>
            <a:r>
              <a:rPr sz="3225" spc="472" baseline="-10335" dirty="0">
                <a:latin typeface="Cambria Math"/>
                <a:cs typeface="Cambria Math"/>
              </a:rPr>
              <a:t> </a:t>
            </a:r>
            <a:r>
              <a:rPr sz="2800" spc="-50" dirty="0">
                <a:latin typeface="Cambria Math"/>
                <a:cs typeface="Cambria Math"/>
              </a:rPr>
              <a:t>𝑧</a:t>
            </a:r>
            <a:r>
              <a:rPr sz="2800" dirty="0">
                <a:latin typeface="Cambria Math"/>
                <a:cs typeface="Cambria Math"/>
              </a:rPr>
              <a:t>	</a:t>
            </a:r>
            <a:r>
              <a:rPr sz="2800" spc="-35" dirty="0">
                <a:latin typeface="Cambria Math"/>
                <a:cs typeface="Cambria Math"/>
              </a:rPr>
              <a:t>𝑥)</a:t>
            </a:r>
            <a:endParaRPr sz="2800">
              <a:latin typeface="Cambria Math"/>
              <a:cs typeface="Cambria Math"/>
            </a:endParaRPr>
          </a:p>
        </p:txBody>
      </p:sp>
      <p:sp>
        <p:nvSpPr>
          <p:cNvPr id="42" name="object 42"/>
          <p:cNvSpPr/>
          <p:nvPr/>
        </p:nvSpPr>
        <p:spPr>
          <a:xfrm>
            <a:off x="10620629" y="4900358"/>
            <a:ext cx="27305" cy="328930"/>
          </a:xfrm>
          <a:custGeom>
            <a:avLst/>
            <a:gdLst/>
            <a:ahLst/>
            <a:cxnLst/>
            <a:rect l="l" t="t" r="r" b="b"/>
            <a:pathLst>
              <a:path w="27304" h="328929">
                <a:moveTo>
                  <a:pt x="26960" y="0"/>
                </a:moveTo>
                <a:lnTo>
                  <a:pt x="0" y="0"/>
                </a:lnTo>
                <a:lnTo>
                  <a:pt x="0" y="328739"/>
                </a:lnTo>
                <a:lnTo>
                  <a:pt x="26960" y="328739"/>
                </a:lnTo>
                <a:lnTo>
                  <a:pt x="26960" y="0"/>
                </a:lnTo>
                <a:close/>
              </a:path>
            </a:pathLst>
          </a:custGeom>
          <a:solidFill>
            <a:srgbClr val="000000"/>
          </a:solidFill>
        </p:spPr>
        <p:txBody>
          <a:bodyPr wrap="square" lIns="0" tIns="0" rIns="0" bIns="0" rtlCol="0"/>
          <a:lstStyle/>
          <a:p>
            <a:endParaRPr/>
          </a:p>
        </p:txBody>
      </p:sp>
      <p:sp>
        <p:nvSpPr>
          <p:cNvPr id="43" name="object 43"/>
          <p:cNvSpPr/>
          <p:nvPr/>
        </p:nvSpPr>
        <p:spPr>
          <a:xfrm>
            <a:off x="10180319" y="4897120"/>
            <a:ext cx="111125" cy="335280"/>
          </a:xfrm>
          <a:custGeom>
            <a:avLst/>
            <a:gdLst/>
            <a:ahLst/>
            <a:cxnLst/>
            <a:rect l="l" t="t" r="r" b="b"/>
            <a:pathLst>
              <a:path w="111125" h="335279">
                <a:moveTo>
                  <a:pt x="105918" y="0"/>
                </a:moveTo>
                <a:lnTo>
                  <a:pt x="60705" y="21462"/>
                </a:lnTo>
                <a:lnTo>
                  <a:pt x="27431" y="58673"/>
                </a:lnTo>
                <a:lnTo>
                  <a:pt x="6857" y="108584"/>
                </a:lnTo>
                <a:lnTo>
                  <a:pt x="0" y="167639"/>
                </a:lnTo>
                <a:lnTo>
                  <a:pt x="1650" y="198373"/>
                </a:lnTo>
                <a:lnTo>
                  <a:pt x="15366" y="252856"/>
                </a:lnTo>
                <a:lnTo>
                  <a:pt x="42418" y="297052"/>
                </a:lnTo>
                <a:lnTo>
                  <a:pt x="81787" y="326389"/>
                </a:lnTo>
                <a:lnTo>
                  <a:pt x="105918" y="335152"/>
                </a:lnTo>
                <a:lnTo>
                  <a:pt x="110108" y="321436"/>
                </a:lnTo>
                <a:lnTo>
                  <a:pt x="91185" y="313054"/>
                </a:lnTo>
                <a:lnTo>
                  <a:pt x="74802" y="301243"/>
                </a:lnTo>
                <a:lnTo>
                  <a:pt x="50037" y="267842"/>
                </a:lnTo>
                <a:lnTo>
                  <a:pt x="35178" y="222249"/>
                </a:lnTo>
                <a:lnTo>
                  <a:pt x="30225" y="165861"/>
                </a:lnTo>
                <a:lnTo>
                  <a:pt x="31496" y="137286"/>
                </a:lnTo>
                <a:lnTo>
                  <a:pt x="41401" y="87629"/>
                </a:lnTo>
                <a:lnTo>
                  <a:pt x="61213" y="48513"/>
                </a:lnTo>
                <a:lnTo>
                  <a:pt x="91439" y="21970"/>
                </a:lnTo>
                <a:lnTo>
                  <a:pt x="110616" y="13588"/>
                </a:lnTo>
                <a:lnTo>
                  <a:pt x="105918" y="0"/>
                </a:lnTo>
                <a:close/>
              </a:path>
            </a:pathLst>
          </a:custGeom>
          <a:solidFill>
            <a:srgbClr val="000000"/>
          </a:solidFill>
        </p:spPr>
        <p:txBody>
          <a:bodyPr wrap="square" lIns="0" tIns="0" rIns="0" bIns="0" rtlCol="0"/>
          <a:lstStyle/>
          <a:p>
            <a:endParaRPr/>
          </a:p>
        </p:txBody>
      </p:sp>
      <p:sp>
        <p:nvSpPr>
          <p:cNvPr id="44" name="object 44"/>
          <p:cNvSpPr/>
          <p:nvPr/>
        </p:nvSpPr>
        <p:spPr>
          <a:xfrm>
            <a:off x="11798807" y="4897120"/>
            <a:ext cx="109220" cy="335280"/>
          </a:xfrm>
          <a:custGeom>
            <a:avLst/>
            <a:gdLst/>
            <a:ahLst/>
            <a:cxnLst/>
            <a:rect l="l" t="t" r="r" b="b"/>
            <a:pathLst>
              <a:path w="109220" h="335279">
                <a:moveTo>
                  <a:pt x="4572" y="0"/>
                </a:moveTo>
                <a:lnTo>
                  <a:pt x="0" y="13588"/>
                </a:lnTo>
                <a:lnTo>
                  <a:pt x="18923" y="21970"/>
                </a:lnTo>
                <a:lnTo>
                  <a:pt x="35178" y="33654"/>
                </a:lnTo>
                <a:lnTo>
                  <a:pt x="59690" y="66674"/>
                </a:lnTo>
                <a:lnTo>
                  <a:pt x="74168" y="111251"/>
                </a:lnTo>
                <a:lnTo>
                  <a:pt x="78994" y="165861"/>
                </a:lnTo>
                <a:lnTo>
                  <a:pt x="77724" y="195452"/>
                </a:lnTo>
                <a:lnTo>
                  <a:pt x="68072" y="246379"/>
                </a:lnTo>
                <a:lnTo>
                  <a:pt x="48641" y="286130"/>
                </a:lnTo>
                <a:lnTo>
                  <a:pt x="19050" y="313054"/>
                </a:lnTo>
                <a:lnTo>
                  <a:pt x="508" y="321436"/>
                </a:lnTo>
                <a:lnTo>
                  <a:pt x="4572" y="335152"/>
                </a:lnTo>
                <a:lnTo>
                  <a:pt x="49149" y="313689"/>
                </a:lnTo>
                <a:lnTo>
                  <a:pt x="81915" y="276478"/>
                </a:lnTo>
                <a:lnTo>
                  <a:pt x="101981" y="226821"/>
                </a:lnTo>
                <a:lnTo>
                  <a:pt x="108712" y="167639"/>
                </a:lnTo>
                <a:lnTo>
                  <a:pt x="107061" y="136905"/>
                </a:lnTo>
                <a:lnTo>
                  <a:pt x="93599" y="82422"/>
                </a:lnTo>
                <a:lnTo>
                  <a:pt x="66801" y="38099"/>
                </a:lnTo>
                <a:lnTo>
                  <a:pt x="28321" y="8762"/>
                </a:lnTo>
                <a:lnTo>
                  <a:pt x="4572" y="0"/>
                </a:lnTo>
                <a:close/>
              </a:path>
            </a:pathLst>
          </a:custGeom>
          <a:solidFill>
            <a:srgbClr val="000000"/>
          </a:solidFill>
        </p:spPr>
        <p:txBody>
          <a:bodyPr wrap="square" lIns="0" tIns="0" rIns="0" bIns="0" rtlCol="0"/>
          <a:lstStyle/>
          <a:p>
            <a:endParaRPr/>
          </a:p>
        </p:txBody>
      </p:sp>
      <p:sp>
        <p:nvSpPr>
          <p:cNvPr id="45" name="object 45"/>
          <p:cNvSpPr/>
          <p:nvPr/>
        </p:nvSpPr>
        <p:spPr>
          <a:xfrm>
            <a:off x="11501119" y="4897120"/>
            <a:ext cx="109220" cy="335280"/>
          </a:xfrm>
          <a:custGeom>
            <a:avLst/>
            <a:gdLst/>
            <a:ahLst/>
            <a:cxnLst/>
            <a:rect l="l" t="t" r="r" b="b"/>
            <a:pathLst>
              <a:path w="109220" h="335279">
                <a:moveTo>
                  <a:pt x="104012" y="0"/>
                </a:moveTo>
                <a:lnTo>
                  <a:pt x="59689" y="21462"/>
                </a:lnTo>
                <a:lnTo>
                  <a:pt x="26924" y="58673"/>
                </a:lnTo>
                <a:lnTo>
                  <a:pt x="6730" y="108584"/>
                </a:lnTo>
                <a:lnTo>
                  <a:pt x="0" y="167639"/>
                </a:lnTo>
                <a:lnTo>
                  <a:pt x="1650" y="198373"/>
                </a:lnTo>
                <a:lnTo>
                  <a:pt x="15112" y="252856"/>
                </a:lnTo>
                <a:lnTo>
                  <a:pt x="41782" y="297052"/>
                </a:lnTo>
                <a:lnTo>
                  <a:pt x="80390" y="326389"/>
                </a:lnTo>
                <a:lnTo>
                  <a:pt x="104012" y="335152"/>
                </a:lnTo>
                <a:lnTo>
                  <a:pt x="108203" y="321436"/>
                </a:lnTo>
                <a:lnTo>
                  <a:pt x="89661" y="313054"/>
                </a:lnTo>
                <a:lnTo>
                  <a:pt x="73532" y="301243"/>
                </a:lnTo>
                <a:lnTo>
                  <a:pt x="49149" y="267842"/>
                </a:lnTo>
                <a:lnTo>
                  <a:pt x="34544" y="222249"/>
                </a:lnTo>
                <a:lnTo>
                  <a:pt x="29718" y="165861"/>
                </a:lnTo>
                <a:lnTo>
                  <a:pt x="30987" y="137286"/>
                </a:lnTo>
                <a:lnTo>
                  <a:pt x="40639" y="87629"/>
                </a:lnTo>
                <a:lnTo>
                  <a:pt x="60071" y="48513"/>
                </a:lnTo>
                <a:lnTo>
                  <a:pt x="89915" y="21970"/>
                </a:lnTo>
                <a:lnTo>
                  <a:pt x="108711" y="13588"/>
                </a:lnTo>
                <a:lnTo>
                  <a:pt x="104012" y="0"/>
                </a:lnTo>
                <a:close/>
              </a:path>
            </a:pathLst>
          </a:custGeom>
          <a:solidFill>
            <a:srgbClr val="000000"/>
          </a:solidFill>
        </p:spPr>
        <p:txBody>
          <a:bodyPr wrap="square" lIns="0" tIns="0" rIns="0" bIns="0" rtlCol="0"/>
          <a:lstStyle/>
          <a:p>
            <a:endParaRPr/>
          </a:p>
        </p:txBody>
      </p:sp>
      <p:sp>
        <p:nvSpPr>
          <p:cNvPr id="46" name="object 46"/>
          <p:cNvSpPr txBox="1"/>
          <p:nvPr/>
        </p:nvSpPr>
        <p:spPr>
          <a:xfrm>
            <a:off x="6727570" y="4795202"/>
            <a:ext cx="5119370" cy="452755"/>
          </a:xfrm>
          <a:prstGeom prst="rect">
            <a:avLst/>
          </a:prstGeom>
        </p:spPr>
        <p:txBody>
          <a:bodyPr vert="horz" wrap="square" lIns="0" tIns="12700" rIns="0" bIns="0" rtlCol="0">
            <a:spAutoFit/>
          </a:bodyPr>
          <a:lstStyle/>
          <a:p>
            <a:pPr marL="76200">
              <a:lnSpc>
                <a:spcPct val="100000"/>
              </a:lnSpc>
              <a:spcBef>
                <a:spcPts val="100"/>
              </a:spcBef>
              <a:tabLst>
                <a:tab pos="960755" algn="l"/>
                <a:tab pos="1428115" algn="l"/>
                <a:tab pos="2272030" algn="l"/>
                <a:tab pos="2699385" algn="l"/>
                <a:tab pos="3583940" algn="l"/>
                <a:tab pos="4051935" algn="l"/>
                <a:tab pos="4895850" algn="l"/>
              </a:tabLst>
            </a:pPr>
            <a:r>
              <a:rPr sz="4200" baseline="-34722" dirty="0">
                <a:latin typeface="Cambria Math"/>
                <a:cs typeface="Cambria Math"/>
              </a:rPr>
              <a:t>=</a:t>
            </a:r>
            <a:r>
              <a:rPr sz="4200" spc="254" baseline="-34722" dirty="0">
                <a:latin typeface="Cambria Math"/>
                <a:cs typeface="Cambria Math"/>
              </a:rPr>
              <a:t> </a:t>
            </a:r>
            <a:r>
              <a:rPr sz="2800" dirty="0">
                <a:latin typeface="Cambria Math"/>
                <a:cs typeface="Cambria Math"/>
              </a:rPr>
              <a:t>𝑝</a:t>
            </a:r>
            <a:r>
              <a:rPr sz="2800" spc="-260"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𝑥</a:t>
            </a:r>
            <a:r>
              <a:rPr sz="2800" dirty="0">
                <a:latin typeface="Cambria Math"/>
                <a:cs typeface="Cambria Math"/>
              </a:rPr>
              <a:t>	𝑧)𝑝</a:t>
            </a:r>
            <a:r>
              <a:rPr sz="2800" spc="-220"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r>
              <a:rPr sz="2800" dirty="0">
                <a:latin typeface="Cambria Math"/>
                <a:cs typeface="Cambria Math"/>
              </a:rPr>
              <a:t>	</a:t>
            </a:r>
            <a:r>
              <a:rPr sz="4200" baseline="-34722" dirty="0">
                <a:latin typeface="Cambria Math"/>
                <a:cs typeface="Cambria Math"/>
              </a:rPr>
              <a:t>≈</a:t>
            </a:r>
            <a:r>
              <a:rPr sz="4200" spc="165" baseline="-34722" dirty="0">
                <a:latin typeface="Cambria Math"/>
                <a:cs typeface="Cambria Math"/>
              </a:rPr>
              <a:t> </a:t>
            </a:r>
            <a:r>
              <a:rPr sz="2800" dirty="0">
                <a:latin typeface="Cambria Math"/>
                <a:cs typeface="Cambria Math"/>
              </a:rPr>
              <a:t>𝑝</a:t>
            </a:r>
            <a:r>
              <a:rPr sz="2800" spc="-180"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𝑥</a:t>
            </a:r>
            <a:r>
              <a:rPr sz="2800" dirty="0">
                <a:latin typeface="Cambria Math"/>
                <a:cs typeface="Cambria Math"/>
              </a:rPr>
              <a:t>	𝑧)𝑝</a:t>
            </a:r>
            <a:r>
              <a:rPr sz="2800" spc="-220"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endParaRPr sz="2800">
              <a:latin typeface="Cambria Math"/>
              <a:cs typeface="Cambria Math"/>
            </a:endParaRPr>
          </a:p>
        </p:txBody>
      </p:sp>
      <p:sp>
        <p:nvSpPr>
          <p:cNvPr id="47" name="object 47"/>
          <p:cNvSpPr/>
          <p:nvPr/>
        </p:nvSpPr>
        <p:spPr>
          <a:xfrm>
            <a:off x="8075294" y="193039"/>
            <a:ext cx="93345" cy="284480"/>
          </a:xfrm>
          <a:custGeom>
            <a:avLst/>
            <a:gdLst/>
            <a:ahLst/>
            <a:cxnLst/>
            <a:rect l="l" t="t" r="r" b="b"/>
            <a:pathLst>
              <a:path w="93345" h="284480">
                <a:moveTo>
                  <a:pt x="4063" y="0"/>
                </a:moveTo>
                <a:lnTo>
                  <a:pt x="0" y="11556"/>
                </a:lnTo>
                <a:lnTo>
                  <a:pt x="16255" y="18668"/>
                </a:lnTo>
                <a:lnTo>
                  <a:pt x="30099" y="28575"/>
                </a:lnTo>
                <a:lnTo>
                  <a:pt x="58420" y="74421"/>
                </a:lnTo>
                <a:lnTo>
                  <a:pt x="66675" y="116458"/>
                </a:lnTo>
                <a:lnTo>
                  <a:pt x="67690" y="140715"/>
                </a:lnTo>
                <a:lnTo>
                  <a:pt x="66675" y="165734"/>
                </a:lnTo>
                <a:lnTo>
                  <a:pt x="58420" y="209041"/>
                </a:lnTo>
                <a:lnTo>
                  <a:pt x="30225" y="255523"/>
                </a:lnTo>
                <a:lnTo>
                  <a:pt x="507" y="272668"/>
                </a:lnTo>
                <a:lnTo>
                  <a:pt x="4063" y="284225"/>
                </a:lnTo>
                <a:lnTo>
                  <a:pt x="42163" y="266064"/>
                </a:lnTo>
                <a:lnTo>
                  <a:pt x="70230" y="234568"/>
                </a:lnTo>
                <a:lnTo>
                  <a:pt x="87375" y="192404"/>
                </a:lnTo>
                <a:lnTo>
                  <a:pt x="93218" y="142239"/>
                </a:lnTo>
                <a:lnTo>
                  <a:pt x="91694" y="116077"/>
                </a:lnTo>
                <a:lnTo>
                  <a:pt x="80263" y="69976"/>
                </a:lnTo>
                <a:lnTo>
                  <a:pt x="57403" y="32384"/>
                </a:lnTo>
                <a:lnTo>
                  <a:pt x="24256" y="7492"/>
                </a:lnTo>
                <a:lnTo>
                  <a:pt x="4063" y="0"/>
                </a:lnTo>
                <a:close/>
              </a:path>
            </a:pathLst>
          </a:custGeom>
          <a:solidFill>
            <a:srgbClr val="000000"/>
          </a:solidFill>
        </p:spPr>
        <p:txBody>
          <a:bodyPr wrap="square" lIns="0" tIns="0" rIns="0" bIns="0" rtlCol="0"/>
          <a:lstStyle/>
          <a:p>
            <a:endParaRPr/>
          </a:p>
        </p:txBody>
      </p:sp>
      <p:sp>
        <p:nvSpPr>
          <p:cNvPr id="48" name="object 48"/>
          <p:cNvSpPr/>
          <p:nvPr/>
        </p:nvSpPr>
        <p:spPr>
          <a:xfrm>
            <a:off x="7538719" y="193039"/>
            <a:ext cx="93345" cy="284480"/>
          </a:xfrm>
          <a:custGeom>
            <a:avLst/>
            <a:gdLst/>
            <a:ahLst/>
            <a:cxnLst/>
            <a:rect l="l" t="t" r="r" b="b"/>
            <a:pathLst>
              <a:path w="93345" h="284480">
                <a:moveTo>
                  <a:pt x="89153" y="0"/>
                </a:moveTo>
                <a:lnTo>
                  <a:pt x="51053" y="18160"/>
                </a:lnTo>
                <a:lnTo>
                  <a:pt x="23113" y="49783"/>
                </a:lnTo>
                <a:lnTo>
                  <a:pt x="5714" y="92075"/>
                </a:lnTo>
                <a:lnTo>
                  <a:pt x="0" y="142239"/>
                </a:lnTo>
                <a:lnTo>
                  <a:pt x="1397" y="168274"/>
                </a:lnTo>
                <a:lnTo>
                  <a:pt x="12953" y="214502"/>
                </a:lnTo>
                <a:lnTo>
                  <a:pt x="35686" y="251967"/>
                </a:lnTo>
                <a:lnTo>
                  <a:pt x="68833" y="276859"/>
                </a:lnTo>
                <a:lnTo>
                  <a:pt x="89153" y="284225"/>
                </a:lnTo>
                <a:lnTo>
                  <a:pt x="92709" y="272668"/>
                </a:lnTo>
                <a:lnTo>
                  <a:pt x="76707" y="265556"/>
                </a:lnTo>
                <a:lnTo>
                  <a:pt x="62991" y="255523"/>
                </a:lnTo>
                <a:lnTo>
                  <a:pt x="34798" y="209041"/>
                </a:lnTo>
                <a:lnTo>
                  <a:pt x="26543" y="165734"/>
                </a:lnTo>
                <a:lnTo>
                  <a:pt x="25526" y="140715"/>
                </a:lnTo>
                <a:lnTo>
                  <a:pt x="26543" y="116458"/>
                </a:lnTo>
                <a:lnTo>
                  <a:pt x="34798" y="74421"/>
                </a:lnTo>
                <a:lnTo>
                  <a:pt x="63119" y="28575"/>
                </a:lnTo>
                <a:lnTo>
                  <a:pt x="93090" y="11556"/>
                </a:lnTo>
                <a:lnTo>
                  <a:pt x="89153" y="0"/>
                </a:lnTo>
                <a:close/>
              </a:path>
            </a:pathLst>
          </a:custGeom>
          <a:solidFill>
            <a:srgbClr val="000000"/>
          </a:solidFill>
        </p:spPr>
        <p:txBody>
          <a:bodyPr wrap="square" lIns="0" tIns="0" rIns="0" bIns="0" rtlCol="0"/>
          <a:lstStyle/>
          <a:p>
            <a:endParaRPr/>
          </a:p>
        </p:txBody>
      </p:sp>
      <p:sp>
        <p:nvSpPr>
          <p:cNvPr id="49" name="object 49"/>
          <p:cNvSpPr txBox="1"/>
          <p:nvPr/>
        </p:nvSpPr>
        <p:spPr>
          <a:xfrm>
            <a:off x="6535166" y="83248"/>
            <a:ext cx="1555750" cy="391795"/>
          </a:xfrm>
          <a:prstGeom prst="rect">
            <a:avLst/>
          </a:prstGeom>
        </p:spPr>
        <p:txBody>
          <a:bodyPr vert="horz" wrap="square" lIns="0" tIns="12700" rIns="0" bIns="0" rtlCol="0">
            <a:spAutoFit/>
          </a:bodyPr>
          <a:lstStyle/>
          <a:p>
            <a:pPr marL="12700">
              <a:lnSpc>
                <a:spcPct val="100000"/>
              </a:lnSpc>
              <a:spcBef>
                <a:spcPts val="100"/>
              </a:spcBef>
              <a:tabLst>
                <a:tab pos="1109980" algn="l"/>
              </a:tabLst>
            </a:pPr>
            <a:r>
              <a:rPr sz="2400" spc="-10" dirty="0">
                <a:latin typeface="Calibri"/>
                <a:cs typeface="Calibri"/>
              </a:rPr>
              <a:t>Recall</a:t>
            </a:r>
            <a:r>
              <a:rPr sz="2400" spc="-105" dirty="0">
                <a:latin typeface="Calibri"/>
                <a:cs typeface="Calibri"/>
              </a:rPr>
              <a:t> </a:t>
            </a:r>
            <a:r>
              <a:rPr sz="2400" spc="-50" dirty="0">
                <a:latin typeface="Cambria Math"/>
                <a:cs typeface="Cambria Math"/>
              </a:rPr>
              <a:t>𝑝</a:t>
            </a:r>
            <a:r>
              <a:rPr sz="2400" dirty="0">
                <a:latin typeface="Cambria Math"/>
                <a:cs typeface="Cambria Math"/>
              </a:rPr>
              <a:t>	𝑥,</a:t>
            </a:r>
            <a:r>
              <a:rPr sz="2400" spc="-75"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50" name="object 50"/>
          <p:cNvSpPr/>
          <p:nvPr/>
        </p:nvSpPr>
        <p:spPr>
          <a:xfrm>
            <a:off x="9171940" y="195757"/>
            <a:ext cx="22860" cy="279400"/>
          </a:xfrm>
          <a:custGeom>
            <a:avLst/>
            <a:gdLst/>
            <a:ahLst/>
            <a:cxnLst/>
            <a:rect l="l" t="t" r="r" b="b"/>
            <a:pathLst>
              <a:path w="22859" h="279400">
                <a:moveTo>
                  <a:pt x="22859" y="0"/>
                </a:moveTo>
                <a:lnTo>
                  <a:pt x="0" y="0"/>
                </a:lnTo>
                <a:lnTo>
                  <a:pt x="0" y="278841"/>
                </a:lnTo>
                <a:lnTo>
                  <a:pt x="22859" y="278841"/>
                </a:lnTo>
                <a:lnTo>
                  <a:pt x="22859" y="0"/>
                </a:lnTo>
                <a:close/>
              </a:path>
            </a:pathLst>
          </a:custGeom>
          <a:solidFill>
            <a:srgbClr val="000000"/>
          </a:solidFill>
        </p:spPr>
        <p:txBody>
          <a:bodyPr wrap="square" lIns="0" tIns="0" rIns="0" bIns="0" rtlCol="0"/>
          <a:lstStyle/>
          <a:p>
            <a:endParaRPr/>
          </a:p>
        </p:txBody>
      </p:sp>
      <p:sp>
        <p:nvSpPr>
          <p:cNvPr id="51" name="object 51"/>
          <p:cNvSpPr/>
          <p:nvPr/>
        </p:nvSpPr>
        <p:spPr>
          <a:xfrm>
            <a:off x="9456039" y="193039"/>
            <a:ext cx="93980" cy="284480"/>
          </a:xfrm>
          <a:custGeom>
            <a:avLst/>
            <a:gdLst/>
            <a:ahLst/>
            <a:cxnLst/>
            <a:rect l="l" t="t" r="r" b="b"/>
            <a:pathLst>
              <a:path w="93979" h="284480">
                <a:moveTo>
                  <a:pt x="4063" y="0"/>
                </a:moveTo>
                <a:lnTo>
                  <a:pt x="0" y="11556"/>
                </a:lnTo>
                <a:lnTo>
                  <a:pt x="16255" y="18668"/>
                </a:lnTo>
                <a:lnTo>
                  <a:pt x="30352" y="28575"/>
                </a:lnTo>
                <a:lnTo>
                  <a:pt x="58800" y="74421"/>
                </a:lnTo>
                <a:lnTo>
                  <a:pt x="67055" y="116458"/>
                </a:lnTo>
                <a:lnTo>
                  <a:pt x="68199" y="140715"/>
                </a:lnTo>
                <a:lnTo>
                  <a:pt x="67055" y="165734"/>
                </a:lnTo>
                <a:lnTo>
                  <a:pt x="58800" y="209041"/>
                </a:lnTo>
                <a:lnTo>
                  <a:pt x="30352" y="255523"/>
                </a:lnTo>
                <a:lnTo>
                  <a:pt x="380" y="272668"/>
                </a:lnTo>
                <a:lnTo>
                  <a:pt x="4063" y="284225"/>
                </a:lnTo>
                <a:lnTo>
                  <a:pt x="42417" y="266064"/>
                </a:lnTo>
                <a:lnTo>
                  <a:pt x="70611" y="234568"/>
                </a:lnTo>
                <a:lnTo>
                  <a:pt x="88010" y="192404"/>
                </a:lnTo>
                <a:lnTo>
                  <a:pt x="93852" y="142239"/>
                </a:lnTo>
                <a:lnTo>
                  <a:pt x="92328" y="116077"/>
                </a:lnTo>
                <a:lnTo>
                  <a:pt x="80771" y="69976"/>
                </a:lnTo>
                <a:lnTo>
                  <a:pt x="57657" y="32384"/>
                </a:lnTo>
                <a:lnTo>
                  <a:pt x="24383" y="7492"/>
                </a:lnTo>
                <a:lnTo>
                  <a:pt x="4063" y="0"/>
                </a:lnTo>
                <a:close/>
              </a:path>
            </a:pathLst>
          </a:custGeom>
          <a:solidFill>
            <a:srgbClr val="000000"/>
          </a:solidFill>
        </p:spPr>
        <p:txBody>
          <a:bodyPr wrap="square" lIns="0" tIns="0" rIns="0" bIns="0" rtlCol="0"/>
          <a:lstStyle/>
          <a:p>
            <a:endParaRPr/>
          </a:p>
        </p:txBody>
      </p:sp>
      <p:sp>
        <p:nvSpPr>
          <p:cNvPr id="52" name="object 52"/>
          <p:cNvSpPr/>
          <p:nvPr/>
        </p:nvSpPr>
        <p:spPr>
          <a:xfrm>
            <a:off x="8798559" y="193039"/>
            <a:ext cx="93980" cy="284480"/>
          </a:xfrm>
          <a:custGeom>
            <a:avLst/>
            <a:gdLst/>
            <a:ahLst/>
            <a:cxnLst/>
            <a:rect l="l" t="t" r="r" b="b"/>
            <a:pathLst>
              <a:path w="93979" h="284480">
                <a:moveTo>
                  <a:pt x="89789" y="0"/>
                </a:moveTo>
                <a:lnTo>
                  <a:pt x="51435" y="18160"/>
                </a:lnTo>
                <a:lnTo>
                  <a:pt x="23241" y="49783"/>
                </a:lnTo>
                <a:lnTo>
                  <a:pt x="5842" y="92075"/>
                </a:lnTo>
                <a:lnTo>
                  <a:pt x="0" y="142239"/>
                </a:lnTo>
                <a:lnTo>
                  <a:pt x="1397" y="168274"/>
                </a:lnTo>
                <a:lnTo>
                  <a:pt x="13081" y="214502"/>
                </a:lnTo>
                <a:lnTo>
                  <a:pt x="36068" y="251967"/>
                </a:lnTo>
                <a:lnTo>
                  <a:pt x="69342" y="276859"/>
                </a:lnTo>
                <a:lnTo>
                  <a:pt x="89789" y="284225"/>
                </a:lnTo>
                <a:lnTo>
                  <a:pt x="93345" y="272668"/>
                </a:lnTo>
                <a:lnTo>
                  <a:pt x="77343" y="265556"/>
                </a:lnTo>
                <a:lnTo>
                  <a:pt x="63500" y="255523"/>
                </a:lnTo>
                <a:lnTo>
                  <a:pt x="35051" y="209041"/>
                </a:lnTo>
                <a:lnTo>
                  <a:pt x="26670" y="165734"/>
                </a:lnTo>
                <a:lnTo>
                  <a:pt x="25654" y="140715"/>
                </a:lnTo>
                <a:lnTo>
                  <a:pt x="26670" y="116458"/>
                </a:lnTo>
                <a:lnTo>
                  <a:pt x="35051" y="74421"/>
                </a:lnTo>
                <a:lnTo>
                  <a:pt x="63626" y="28575"/>
                </a:lnTo>
                <a:lnTo>
                  <a:pt x="93853" y="11556"/>
                </a:lnTo>
                <a:lnTo>
                  <a:pt x="89789" y="0"/>
                </a:lnTo>
                <a:close/>
              </a:path>
            </a:pathLst>
          </a:custGeom>
          <a:solidFill>
            <a:srgbClr val="000000"/>
          </a:solidFill>
        </p:spPr>
        <p:txBody>
          <a:bodyPr wrap="square" lIns="0" tIns="0" rIns="0" bIns="0" rtlCol="0"/>
          <a:lstStyle/>
          <a:p>
            <a:endParaRPr/>
          </a:p>
        </p:txBody>
      </p:sp>
      <p:sp>
        <p:nvSpPr>
          <p:cNvPr id="53" name="object 53"/>
          <p:cNvSpPr txBox="1"/>
          <p:nvPr/>
        </p:nvSpPr>
        <p:spPr>
          <a:xfrm>
            <a:off x="8276590" y="93281"/>
            <a:ext cx="79819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54" name="object 54"/>
          <p:cNvSpPr/>
          <p:nvPr/>
        </p:nvSpPr>
        <p:spPr>
          <a:xfrm>
            <a:off x="10034396" y="193039"/>
            <a:ext cx="95250" cy="284480"/>
          </a:xfrm>
          <a:custGeom>
            <a:avLst/>
            <a:gdLst/>
            <a:ahLst/>
            <a:cxnLst/>
            <a:rect l="l" t="t" r="r" b="b"/>
            <a:pathLst>
              <a:path w="95250" h="284480">
                <a:moveTo>
                  <a:pt x="4063" y="0"/>
                </a:moveTo>
                <a:lnTo>
                  <a:pt x="0" y="11556"/>
                </a:lnTo>
                <a:lnTo>
                  <a:pt x="16509" y="18668"/>
                </a:lnTo>
                <a:lnTo>
                  <a:pt x="30733" y="28575"/>
                </a:lnTo>
                <a:lnTo>
                  <a:pt x="59562" y="74421"/>
                </a:lnTo>
                <a:lnTo>
                  <a:pt x="67945" y="116458"/>
                </a:lnTo>
                <a:lnTo>
                  <a:pt x="68960" y="140715"/>
                </a:lnTo>
                <a:lnTo>
                  <a:pt x="67945" y="165734"/>
                </a:lnTo>
                <a:lnTo>
                  <a:pt x="59435" y="209041"/>
                </a:lnTo>
                <a:lnTo>
                  <a:pt x="30733" y="255523"/>
                </a:lnTo>
                <a:lnTo>
                  <a:pt x="507" y="272668"/>
                </a:lnTo>
                <a:lnTo>
                  <a:pt x="4063" y="284225"/>
                </a:lnTo>
                <a:lnTo>
                  <a:pt x="42925" y="266064"/>
                </a:lnTo>
                <a:lnTo>
                  <a:pt x="71500" y="234568"/>
                </a:lnTo>
                <a:lnTo>
                  <a:pt x="89153" y="192404"/>
                </a:lnTo>
                <a:lnTo>
                  <a:pt x="94996" y="142239"/>
                </a:lnTo>
                <a:lnTo>
                  <a:pt x="93472" y="116077"/>
                </a:lnTo>
                <a:lnTo>
                  <a:pt x="81787" y="69976"/>
                </a:lnTo>
                <a:lnTo>
                  <a:pt x="58420" y="32384"/>
                </a:lnTo>
                <a:lnTo>
                  <a:pt x="24764" y="7492"/>
                </a:lnTo>
                <a:lnTo>
                  <a:pt x="4063" y="0"/>
                </a:lnTo>
                <a:close/>
              </a:path>
            </a:pathLst>
          </a:custGeom>
          <a:solidFill>
            <a:srgbClr val="000000"/>
          </a:solidFill>
        </p:spPr>
        <p:txBody>
          <a:bodyPr wrap="square" lIns="0" tIns="0" rIns="0" bIns="0" rtlCol="0"/>
          <a:lstStyle/>
          <a:p>
            <a:endParaRPr/>
          </a:p>
        </p:txBody>
      </p:sp>
      <p:sp>
        <p:nvSpPr>
          <p:cNvPr id="55" name="object 55"/>
          <p:cNvSpPr/>
          <p:nvPr/>
        </p:nvSpPr>
        <p:spPr>
          <a:xfrm>
            <a:off x="9773919" y="193039"/>
            <a:ext cx="95250" cy="284480"/>
          </a:xfrm>
          <a:custGeom>
            <a:avLst/>
            <a:gdLst/>
            <a:ahLst/>
            <a:cxnLst/>
            <a:rect l="l" t="t" r="r" b="b"/>
            <a:pathLst>
              <a:path w="95250" h="284480">
                <a:moveTo>
                  <a:pt x="90804" y="0"/>
                </a:moveTo>
                <a:lnTo>
                  <a:pt x="52070" y="18160"/>
                </a:lnTo>
                <a:lnTo>
                  <a:pt x="23495" y="49783"/>
                </a:lnTo>
                <a:lnTo>
                  <a:pt x="5841" y="92075"/>
                </a:lnTo>
                <a:lnTo>
                  <a:pt x="0" y="142239"/>
                </a:lnTo>
                <a:lnTo>
                  <a:pt x="1524" y="168274"/>
                </a:lnTo>
                <a:lnTo>
                  <a:pt x="13207" y="214502"/>
                </a:lnTo>
                <a:lnTo>
                  <a:pt x="36449" y="251967"/>
                </a:lnTo>
                <a:lnTo>
                  <a:pt x="70103" y="276859"/>
                </a:lnTo>
                <a:lnTo>
                  <a:pt x="90804" y="284225"/>
                </a:lnTo>
                <a:lnTo>
                  <a:pt x="94487" y="272668"/>
                </a:lnTo>
                <a:lnTo>
                  <a:pt x="78231" y="265556"/>
                </a:lnTo>
                <a:lnTo>
                  <a:pt x="64261" y="255523"/>
                </a:lnTo>
                <a:lnTo>
                  <a:pt x="35432" y="209041"/>
                </a:lnTo>
                <a:lnTo>
                  <a:pt x="27050" y="165734"/>
                </a:lnTo>
                <a:lnTo>
                  <a:pt x="26034" y="140715"/>
                </a:lnTo>
                <a:lnTo>
                  <a:pt x="27050" y="116458"/>
                </a:lnTo>
                <a:lnTo>
                  <a:pt x="35432" y="74421"/>
                </a:lnTo>
                <a:lnTo>
                  <a:pt x="64388" y="28575"/>
                </a:lnTo>
                <a:lnTo>
                  <a:pt x="94869" y="11556"/>
                </a:lnTo>
                <a:lnTo>
                  <a:pt x="90804" y="0"/>
                </a:lnTo>
                <a:close/>
              </a:path>
            </a:pathLst>
          </a:custGeom>
          <a:solidFill>
            <a:srgbClr val="000000"/>
          </a:solidFill>
        </p:spPr>
        <p:txBody>
          <a:bodyPr wrap="square" lIns="0" tIns="0" rIns="0" bIns="0" rtlCol="0"/>
          <a:lstStyle/>
          <a:p>
            <a:endParaRPr/>
          </a:p>
        </p:txBody>
      </p:sp>
      <p:sp>
        <p:nvSpPr>
          <p:cNvPr id="56" name="object 56"/>
          <p:cNvSpPr txBox="1"/>
          <p:nvPr/>
        </p:nvSpPr>
        <p:spPr>
          <a:xfrm>
            <a:off x="9290050" y="93281"/>
            <a:ext cx="753110" cy="391795"/>
          </a:xfrm>
          <a:prstGeom prst="rect">
            <a:avLst/>
          </a:prstGeom>
        </p:spPr>
        <p:txBody>
          <a:bodyPr vert="horz" wrap="square" lIns="0" tIns="12700" rIns="0" bIns="0" rtlCol="0">
            <a:spAutoFit/>
          </a:bodyPr>
          <a:lstStyle/>
          <a:p>
            <a:pPr marL="12700">
              <a:lnSpc>
                <a:spcPct val="100000"/>
              </a:lnSpc>
              <a:spcBef>
                <a:spcPts val="100"/>
              </a:spcBef>
              <a:tabLst>
                <a:tab pos="297180" algn="l"/>
              </a:tabLst>
            </a:pPr>
            <a:r>
              <a:rPr sz="2400" spc="-50" dirty="0">
                <a:latin typeface="Cambria Math"/>
                <a:cs typeface="Cambria Math"/>
              </a:rPr>
              <a:t>𝑧</a:t>
            </a:r>
            <a:r>
              <a:rPr sz="2400" dirty="0">
                <a:latin typeface="Cambria Math"/>
                <a:cs typeface="Cambria Math"/>
              </a:rPr>
              <a:t>	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57" name="object 57"/>
          <p:cNvSpPr/>
          <p:nvPr/>
        </p:nvSpPr>
        <p:spPr>
          <a:xfrm>
            <a:off x="11109197" y="195757"/>
            <a:ext cx="23495" cy="279400"/>
          </a:xfrm>
          <a:custGeom>
            <a:avLst/>
            <a:gdLst/>
            <a:ahLst/>
            <a:cxnLst/>
            <a:rect l="l" t="t" r="r" b="b"/>
            <a:pathLst>
              <a:path w="23495" h="279400">
                <a:moveTo>
                  <a:pt x="23171" y="0"/>
                </a:moveTo>
                <a:lnTo>
                  <a:pt x="0" y="0"/>
                </a:lnTo>
                <a:lnTo>
                  <a:pt x="0" y="278841"/>
                </a:lnTo>
                <a:lnTo>
                  <a:pt x="23171" y="278841"/>
                </a:lnTo>
                <a:lnTo>
                  <a:pt x="23171" y="0"/>
                </a:lnTo>
                <a:close/>
              </a:path>
            </a:pathLst>
          </a:custGeom>
          <a:solidFill>
            <a:srgbClr val="000000"/>
          </a:solidFill>
        </p:spPr>
        <p:txBody>
          <a:bodyPr wrap="square" lIns="0" tIns="0" rIns="0" bIns="0" rtlCol="0"/>
          <a:lstStyle/>
          <a:p>
            <a:endParaRPr/>
          </a:p>
        </p:txBody>
      </p:sp>
      <p:sp>
        <p:nvSpPr>
          <p:cNvPr id="58" name="object 58"/>
          <p:cNvSpPr/>
          <p:nvPr/>
        </p:nvSpPr>
        <p:spPr>
          <a:xfrm>
            <a:off x="11415648" y="193039"/>
            <a:ext cx="95250" cy="284480"/>
          </a:xfrm>
          <a:custGeom>
            <a:avLst/>
            <a:gdLst/>
            <a:ahLst/>
            <a:cxnLst/>
            <a:rect l="l" t="t" r="r" b="b"/>
            <a:pathLst>
              <a:path w="95250" h="284480">
                <a:moveTo>
                  <a:pt x="4064" y="0"/>
                </a:moveTo>
                <a:lnTo>
                  <a:pt x="0" y="11556"/>
                </a:lnTo>
                <a:lnTo>
                  <a:pt x="16509" y="18668"/>
                </a:lnTo>
                <a:lnTo>
                  <a:pt x="30733" y="28575"/>
                </a:lnTo>
                <a:lnTo>
                  <a:pt x="59562" y="74421"/>
                </a:lnTo>
                <a:lnTo>
                  <a:pt x="67945" y="116458"/>
                </a:lnTo>
                <a:lnTo>
                  <a:pt x="69087" y="140715"/>
                </a:lnTo>
                <a:lnTo>
                  <a:pt x="67945" y="165734"/>
                </a:lnTo>
                <a:lnTo>
                  <a:pt x="59562" y="209041"/>
                </a:lnTo>
                <a:lnTo>
                  <a:pt x="30733" y="255523"/>
                </a:lnTo>
                <a:lnTo>
                  <a:pt x="380" y="272668"/>
                </a:lnTo>
                <a:lnTo>
                  <a:pt x="4064" y="284225"/>
                </a:lnTo>
                <a:lnTo>
                  <a:pt x="42925" y="266064"/>
                </a:lnTo>
                <a:lnTo>
                  <a:pt x="71627" y="234568"/>
                </a:lnTo>
                <a:lnTo>
                  <a:pt x="89153" y="192404"/>
                </a:lnTo>
                <a:lnTo>
                  <a:pt x="95123" y="142239"/>
                </a:lnTo>
                <a:lnTo>
                  <a:pt x="93599" y="116077"/>
                </a:lnTo>
                <a:lnTo>
                  <a:pt x="81787" y="69976"/>
                </a:lnTo>
                <a:lnTo>
                  <a:pt x="58547" y="32384"/>
                </a:lnTo>
                <a:lnTo>
                  <a:pt x="24765" y="7492"/>
                </a:lnTo>
                <a:lnTo>
                  <a:pt x="4064" y="0"/>
                </a:lnTo>
                <a:close/>
              </a:path>
            </a:pathLst>
          </a:custGeom>
          <a:solidFill>
            <a:srgbClr val="000000"/>
          </a:solidFill>
        </p:spPr>
        <p:txBody>
          <a:bodyPr wrap="square" lIns="0" tIns="0" rIns="0" bIns="0" rtlCol="0"/>
          <a:lstStyle/>
          <a:p>
            <a:endParaRPr/>
          </a:p>
        </p:txBody>
      </p:sp>
      <p:sp>
        <p:nvSpPr>
          <p:cNvPr id="59" name="object 59"/>
          <p:cNvSpPr/>
          <p:nvPr/>
        </p:nvSpPr>
        <p:spPr>
          <a:xfrm>
            <a:off x="10749280" y="193039"/>
            <a:ext cx="95250" cy="284480"/>
          </a:xfrm>
          <a:custGeom>
            <a:avLst/>
            <a:gdLst/>
            <a:ahLst/>
            <a:cxnLst/>
            <a:rect l="l" t="t" r="r" b="b"/>
            <a:pathLst>
              <a:path w="95250" h="284480">
                <a:moveTo>
                  <a:pt x="91059" y="0"/>
                </a:moveTo>
                <a:lnTo>
                  <a:pt x="52197" y="18160"/>
                </a:lnTo>
                <a:lnTo>
                  <a:pt x="23495" y="49783"/>
                </a:lnTo>
                <a:lnTo>
                  <a:pt x="5842" y="92075"/>
                </a:lnTo>
                <a:lnTo>
                  <a:pt x="0" y="142239"/>
                </a:lnTo>
                <a:lnTo>
                  <a:pt x="1524" y="168274"/>
                </a:lnTo>
                <a:lnTo>
                  <a:pt x="13208" y="214502"/>
                </a:lnTo>
                <a:lnTo>
                  <a:pt x="36449" y="251967"/>
                </a:lnTo>
                <a:lnTo>
                  <a:pt x="70230" y="276859"/>
                </a:lnTo>
                <a:lnTo>
                  <a:pt x="91059" y="284225"/>
                </a:lnTo>
                <a:lnTo>
                  <a:pt x="94615" y="272668"/>
                </a:lnTo>
                <a:lnTo>
                  <a:pt x="78359" y="265556"/>
                </a:lnTo>
                <a:lnTo>
                  <a:pt x="64389" y="255523"/>
                </a:lnTo>
                <a:lnTo>
                  <a:pt x="35560" y="209041"/>
                </a:lnTo>
                <a:lnTo>
                  <a:pt x="27050" y="165734"/>
                </a:lnTo>
                <a:lnTo>
                  <a:pt x="26035" y="140715"/>
                </a:lnTo>
                <a:lnTo>
                  <a:pt x="27050" y="116458"/>
                </a:lnTo>
                <a:lnTo>
                  <a:pt x="35560" y="74421"/>
                </a:lnTo>
                <a:lnTo>
                  <a:pt x="64389" y="28575"/>
                </a:lnTo>
                <a:lnTo>
                  <a:pt x="95123" y="11556"/>
                </a:lnTo>
                <a:lnTo>
                  <a:pt x="91059" y="0"/>
                </a:lnTo>
                <a:close/>
              </a:path>
            </a:pathLst>
          </a:custGeom>
          <a:solidFill>
            <a:srgbClr val="000000"/>
          </a:solidFill>
        </p:spPr>
        <p:txBody>
          <a:bodyPr wrap="square" lIns="0" tIns="0" rIns="0" bIns="0" rtlCol="0"/>
          <a:lstStyle/>
          <a:p>
            <a:endParaRPr/>
          </a:p>
        </p:txBody>
      </p:sp>
      <p:sp>
        <p:nvSpPr>
          <p:cNvPr id="60" name="object 60"/>
          <p:cNvSpPr txBox="1"/>
          <p:nvPr/>
        </p:nvSpPr>
        <p:spPr>
          <a:xfrm>
            <a:off x="10234294" y="93281"/>
            <a:ext cx="78359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55" dirty="0">
                <a:latin typeface="Cambria Math"/>
                <a:cs typeface="Cambria Math"/>
              </a:rPr>
              <a:t> </a:t>
            </a:r>
            <a:r>
              <a:rPr sz="2400" dirty="0">
                <a:latin typeface="Cambria Math"/>
                <a:cs typeface="Cambria Math"/>
              </a:rPr>
              <a:t>𝑝</a:t>
            </a:r>
            <a:r>
              <a:rPr sz="2400" spc="450" dirty="0">
                <a:latin typeface="Cambria Math"/>
                <a:cs typeface="Cambria Math"/>
              </a:rPr>
              <a:t> </a:t>
            </a:r>
            <a:r>
              <a:rPr sz="2400" spc="-50" dirty="0">
                <a:latin typeface="Cambria Math"/>
                <a:cs typeface="Cambria Math"/>
              </a:rPr>
              <a:t>𝑧</a:t>
            </a:r>
            <a:endParaRPr sz="2400">
              <a:latin typeface="Cambria Math"/>
              <a:cs typeface="Cambria Math"/>
            </a:endParaRPr>
          </a:p>
        </p:txBody>
      </p:sp>
      <p:sp>
        <p:nvSpPr>
          <p:cNvPr id="61" name="object 61"/>
          <p:cNvSpPr/>
          <p:nvPr/>
        </p:nvSpPr>
        <p:spPr>
          <a:xfrm>
            <a:off x="12007468" y="193039"/>
            <a:ext cx="93345" cy="284480"/>
          </a:xfrm>
          <a:custGeom>
            <a:avLst/>
            <a:gdLst/>
            <a:ahLst/>
            <a:cxnLst/>
            <a:rect l="l" t="t" r="r" b="b"/>
            <a:pathLst>
              <a:path w="93345" h="284480">
                <a:moveTo>
                  <a:pt x="3936" y="0"/>
                </a:moveTo>
                <a:lnTo>
                  <a:pt x="0" y="11556"/>
                </a:lnTo>
                <a:lnTo>
                  <a:pt x="16128" y="18668"/>
                </a:lnTo>
                <a:lnTo>
                  <a:pt x="29972" y="28575"/>
                </a:lnTo>
                <a:lnTo>
                  <a:pt x="58165" y="74421"/>
                </a:lnTo>
                <a:lnTo>
                  <a:pt x="66421" y="116458"/>
                </a:lnTo>
                <a:lnTo>
                  <a:pt x="67436" y="140715"/>
                </a:lnTo>
                <a:lnTo>
                  <a:pt x="66421" y="165734"/>
                </a:lnTo>
                <a:lnTo>
                  <a:pt x="58165" y="209041"/>
                </a:lnTo>
                <a:lnTo>
                  <a:pt x="29972" y="255523"/>
                </a:lnTo>
                <a:lnTo>
                  <a:pt x="507" y="272668"/>
                </a:lnTo>
                <a:lnTo>
                  <a:pt x="3936" y="284225"/>
                </a:lnTo>
                <a:lnTo>
                  <a:pt x="42036" y="266064"/>
                </a:lnTo>
                <a:lnTo>
                  <a:pt x="69850" y="234568"/>
                </a:lnTo>
                <a:lnTo>
                  <a:pt x="87122" y="192404"/>
                </a:lnTo>
                <a:lnTo>
                  <a:pt x="92836" y="142239"/>
                </a:lnTo>
                <a:lnTo>
                  <a:pt x="91312" y="116077"/>
                </a:lnTo>
                <a:lnTo>
                  <a:pt x="79882" y="69976"/>
                </a:lnTo>
                <a:lnTo>
                  <a:pt x="57150" y="32384"/>
                </a:lnTo>
                <a:lnTo>
                  <a:pt x="24129" y="7492"/>
                </a:lnTo>
                <a:lnTo>
                  <a:pt x="3936" y="0"/>
                </a:lnTo>
                <a:close/>
              </a:path>
            </a:pathLst>
          </a:custGeom>
          <a:solidFill>
            <a:srgbClr val="000000"/>
          </a:solidFill>
        </p:spPr>
        <p:txBody>
          <a:bodyPr wrap="square" lIns="0" tIns="0" rIns="0" bIns="0" rtlCol="0"/>
          <a:lstStyle/>
          <a:p>
            <a:endParaRPr/>
          </a:p>
        </p:txBody>
      </p:sp>
      <p:sp>
        <p:nvSpPr>
          <p:cNvPr id="62" name="object 62"/>
          <p:cNvSpPr/>
          <p:nvPr/>
        </p:nvSpPr>
        <p:spPr>
          <a:xfrm>
            <a:off x="11734800" y="193039"/>
            <a:ext cx="92710" cy="284480"/>
          </a:xfrm>
          <a:custGeom>
            <a:avLst/>
            <a:gdLst/>
            <a:ahLst/>
            <a:cxnLst/>
            <a:rect l="l" t="t" r="r" b="b"/>
            <a:pathLst>
              <a:path w="92709" h="284480">
                <a:moveTo>
                  <a:pt x="88773" y="0"/>
                </a:moveTo>
                <a:lnTo>
                  <a:pt x="50926" y="18160"/>
                </a:lnTo>
                <a:lnTo>
                  <a:pt x="22986" y="49783"/>
                </a:lnTo>
                <a:lnTo>
                  <a:pt x="5715" y="92075"/>
                </a:lnTo>
                <a:lnTo>
                  <a:pt x="0" y="142239"/>
                </a:lnTo>
                <a:lnTo>
                  <a:pt x="1397" y="168274"/>
                </a:lnTo>
                <a:lnTo>
                  <a:pt x="12826" y="214502"/>
                </a:lnTo>
                <a:lnTo>
                  <a:pt x="35559" y="251967"/>
                </a:lnTo>
                <a:lnTo>
                  <a:pt x="68579" y="276859"/>
                </a:lnTo>
                <a:lnTo>
                  <a:pt x="88773" y="284225"/>
                </a:lnTo>
                <a:lnTo>
                  <a:pt x="92328" y="272668"/>
                </a:lnTo>
                <a:lnTo>
                  <a:pt x="76453" y="265556"/>
                </a:lnTo>
                <a:lnTo>
                  <a:pt x="62738" y="255523"/>
                </a:lnTo>
                <a:lnTo>
                  <a:pt x="34671" y="209041"/>
                </a:lnTo>
                <a:lnTo>
                  <a:pt x="26416" y="165734"/>
                </a:lnTo>
                <a:lnTo>
                  <a:pt x="25400" y="140715"/>
                </a:lnTo>
                <a:lnTo>
                  <a:pt x="26416" y="116458"/>
                </a:lnTo>
                <a:lnTo>
                  <a:pt x="34671" y="74421"/>
                </a:lnTo>
                <a:lnTo>
                  <a:pt x="62865" y="28575"/>
                </a:lnTo>
                <a:lnTo>
                  <a:pt x="92709" y="11556"/>
                </a:lnTo>
                <a:lnTo>
                  <a:pt x="88773" y="0"/>
                </a:lnTo>
                <a:close/>
              </a:path>
            </a:pathLst>
          </a:custGeom>
          <a:solidFill>
            <a:srgbClr val="000000"/>
          </a:solidFill>
        </p:spPr>
        <p:txBody>
          <a:bodyPr wrap="square" lIns="0" tIns="0" rIns="0" bIns="0" rtlCol="0"/>
          <a:lstStyle/>
          <a:p>
            <a:endParaRPr/>
          </a:p>
        </p:txBody>
      </p:sp>
      <p:sp>
        <p:nvSpPr>
          <p:cNvPr id="63" name="object 63"/>
          <p:cNvSpPr txBox="1"/>
          <p:nvPr/>
        </p:nvSpPr>
        <p:spPr>
          <a:xfrm>
            <a:off x="11229593" y="93281"/>
            <a:ext cx="788035" cy="391795"/>
          </a:xfrm>
          <a:prstGeom prst="rect">
            <a:avLst/>
          </a:prstGeom>
        </p:spPr>
        <p:txBody>
          <a:bodyPr vert="horz" wrap="square" lIns="0" tIns="12700" rIns="0" bIns="0" rtlCol="0">
            <a:spAutoFit/>
          </a:bodyPr>
          <a:lstStyle/>
          <a:p>
            <a:pPr marL="12700">
              <a:lnSpc>
                <a:spcPct val="100000"/>
              </a:lnSpc>
              <a:spcBef>
                <a:spcPts val="100"/>
              </a:spcBef>
              <a:tabLst>
                <a:tab pos="317500" algn="l"/>
              </a:tabLst>
            </a:pPr>
            <a:r>
              <a:rPr sz="2400" spc="-50" dirty="0">
                <a:latin typeface="Cambria Math"/>
                <a:cs typeface="Cambria Math"/>
              </a:rPr>
              <a:t>𝑥</a:t>
            </a:r>
            <a:r>
              <a:rPr sz="2400" dirty="0">
                <a:latin typeface="Cambria Math"/>
                <a:cs typeface="Cambria Math"/>
              </a:rPr>
              <a:t>	𝑝</a:t>
            </a:r>
            <a:r>
              <a:rPr sz="2400" spc="445" dirty="0">
                <a:latin typeface="Cambria Math"/>
                <a:cs typeface="Cambria Math"/>
              </a:rPr>
              <a:t> </a:t>
            </a:r>
            <a:r>
              <a:rPr sz="2400" spc="-50" dirty="0">
                <a:latin typeface="Cambria Math"/>
                <a:cs typeface="Cambria Math"/>
              </a:rPr>
              <a:t>𝑥</a:t>
            </a:r>
            <a:endParaRPr sz="2400">
              <a:latin typeface="Cambria Math"/>
              <a:cs typeface="Cambria Math"/>
            </a:endParaRPr>
          </a:p>
        </p:txBody>
      </p:sp>
      <p:sp>
        <p:nvSpPr>
          <p:cNvPr id="64" name="object 64"/>
          <p:cNvSpPr/>
          <p:nvPr/>
        </p:nvSpPr>
        <p:spPr>
          <a:xfrm>
            <a:off x="10005059" y="5956337"/>
            <a:ext cx="22860" cy="269240"/>
          </a:xfrm>
          <a:custGeom>
            <a:avLst/>
            <a:gdLst/>
            <a:ahLst/>
            <a:cxnLst/>
            <a:rect l="l" t="t" r="r" b="b"/>
            <a:pathLst>
              <a:path w="22859" h="269239">
                <a:moveTo>
                  <a:pt x="22727" y="0"/>
                </a:moveTo>
                <a:lnTo>
                  <a:pt x="0" y="0"/>
                </a:lnTo>
                <a:lnTo>
                  <a:pt x="0" y="268871"/>
                </a:lnTo>
                <a:lnTo>
                  <a:pt x="22727" y="268871"/>
                </a:lnTo>
                <a:lnTo>
                  <a:pt x="22727" y="0"/>
                </a:lnTo>
                <a:close/>
              </a:path>
            </a:pathLst>
          </a:custGeom>
          <a:solidFill>
            <a:srgbClr val="6FAC46"/>
          </a:solidFill>
        </p:spPr>
        <p:txBody>
          <a:bodyPr wrap="square" lIns="0" tIns="0" rIns="0" bIns="0" rtlCol="0"/>
          <a:lstStyle/>
          <a:p>
            <a:endParaRPr/>
          </a:p>
        </p:txBody>
      </p:sp>
      <p:sp>
        <p:nvSpPr>
          <p:cNvPr id="65" name="object 65"/>
          <p:cNvSpPr/>
          <p:nvPr/>
        </p:nvSpPr>
        <p:spPr>
          <a:xfrm>
            <a:off x="9652000" y="5953759"/>
            <a:ext cx="93345" cy="274320"/>
          </a:xfrm>
          <a:custGeom>
            <a:avLst/>
            <a:gdLst/>
            <a:ahLst/>
            <a:cxnLst/>
            <a:rect l="l" t="t" r="r" b="b"/>
            <a:pathLst>
              <a:path w="93345" h="274320">
                <a:moveTo>
                  <a:pt x="89280" y="0"/>
                </a:moveTo>
                <a:lnTo>
                  <a:pt x="51180" y="17576"/>
                </a:lnTo>
                <a:lnTo>
                  <a:pt x="23114" y="48044"/>
                </a:lnTo>
                <a:lnTo>
                  <a:pt x="5715" y="88760"/>
                </a:lnTo>
                <a:lnTo>
                  <a:pt x="0" y="137109"/>
                </a:lnTo>
                <a:lnTo>
                  <a:pt x="1397" y="162293"/>
                </a:lnTo>
                <a:lnTo>
                  <a:pt x="12953" y="206832"/>
                </a:lnTo>
                <a:lnTo>
                  <a:pt x="35814" y="242963"/>
                </a:lnTo>
                <a:lnTo>
                  <a:pt x="68960" y="266915"/>
                </a:lnTo>
                <a:lnTo>
                  <a:pt x="89280" y="274078"/>
                </a:lnTo>
                <a:lnTo>
                  <a:pt x="92836" y="262953"/>
                </a:lnTo>
                <a:lnTo>
                  <a:pt x="76834" y="256031"/>
                </a:lnTo>
                <a:lnTo>
                  <a:pt x="63119" y="246405"/>
                </a:lnTo>
                <a:lnTo>
                  <a:pt x="34925" y="201523"/>
                </a:lnTo>
                <a:lnTo>
                  <a:pt x="26543" y="159842"/>
                </a:lnTo>
                <a:lnTo>
                  <a:pt x="25526" y="135661"/>
                </a:lnTo>
                <a:lnTo>
                  <a:pt x="26543" y="112280"/>
                </a:lnTo>
                <a:lnTo>
                  <a:pt x="34925" y="71716"/>
                </a:lnTo>
                <a:lnTo>
                  <a:pt x="63246" y="27546"/>
                </a:lnTo>
                <a:lnTo>
                  <a:pt x="93218" y="11125"/>
                </a:lnTo>
                <a:lnTo>
                  <a:pt x="89280" y="0"/>
                </a:lnTo>
                <a:close/>
              </a:path>
            </a:pathLst>
          </a:custGeom>
          <a:solidFill>
            <a:srgbClr val="6FAC46"/>
          </a:solidFill>
        </p:spPr>
        <p:txBody>
          <a:bodyPr wrap="square" lIns="0" tIns="0" rIns="0" bIns="0" rtlCol="0"/>
          <a:lstStyle/>
          <a:p>
            <a:endParaRPr/>
          </a:p>
        </p:txBody>
      </p:sp>
      <p:sp>
        <p:nvSpPr>
          <p:cNvPr id="66" name="object 66"/>
          <p:cNvSpPr/>
          <p:nvPr/>
        </p:nvSpPr>
        <p:spPr>
          <a:xfrm>
            <a:off x="11529059" y="5956337"/>
            <a:ext cx="22860" cy="269240"/>
          </a:xfrm>
          <a:custGeom>
            <a:avLst/>
            <a:gdLst/>
            <a:ahLst/>
            <a:cxnLst/>
            <a:rect l="l" t="t" r="r" b="b"/>
            <a:pathLst>
              <a:path w="22859" h="269239">
                <a:moveTo>
                  <a:pt x="22725" y="0"/>
                </a:moveTo>
                <a:lnTo>
                  <a:pt x="0" y="0"/>
                </a:lnTo>
                <a:lnTo>
                  <a:pt x="0" y="268871"/>
                </a:lnTo>
                <a:lnTo>
                  <a:pt x="22725" y="268871"/>
                </a:lnTo>
                <a:lnTo>
                  <a:pt x="22725" y="0"/>
                </a:lnTo>
                <a:close/>
              </a:path>
            </a:pathLst>
          </a:custGeom>
          <a:solidFill>
            <a:srgbClr val="6FAC46"/>
          </a:solidFill>
        </p:spPr>
        <p:txBody>
          <a:bodyPr wrap="square" lIns="0" tIns="0" rIns="0" bIns="0" rtlCol="0"/>
          <a:lstStyle/>
          <a:p>
            <a:endParaRPr/>
          </a:p>
        </p:txBody>
      </p:sp>
      <p:sp>
        <p:nvSpPr>
          <p:cNvPr id="67" name="object 67"/>
          <p:cNvSpPr/>
          <p:nvPr/>
        </p:nvSpPr>
        <p:spPr>
          <a:xfrm>
            <a:off x="11176000" y="5953759"/>
            <a:ext cx="93345" cy="274320"/>
          </a:xfrm>
          <a:custGeom>
            <a:avLst/>
            <a:gdLst/>
            <a:ahLst/>
            <a:cxnLst/>
            <a:rect l="l" t="t" r="r" b="b"/>
            <a:pathLst>
              <a:path w="93345" h="274320">
                <a:moveTo>
                  <a:pt x="89280" y="0"/>
                </a:moveTo>
                <a:lnTo>
                  <a:pt x="51180" y="17576"/>
                </a:lnTo>
                <a:lnTo>
                  <a:pt x="23114" y="48044"/>
                </a:lnTo>
                <a:lnTo>
                  <a:pt x="5715" y="88760"/>
                </a:lnTo>
                <a:lnTo>
                  <a:pt x="0" y="137109"/>
                </a:lnTo>
                <a:lnTo>
                  <a:pt x="1397" y="162293"/>
                </a:lnTo>
                <a:lnTo>
                  <a:pt x="12953" y="206832"/>
                </a:lnTo>
                <a:lnTo>
                  <a:pt x="35814" y="242963"/>
                </a:lnTo>
                <a:lnTo>
                  <a:pt x="68960" y="266915"/>
                </a:lnTo>
                <a:lnTo>
                  <a:pt x="89280" y="274078"/>
                </a:lnTo>
                <a:lnTo>
                  <a:pt x="92836" y="262953"/>
                </a:lnTo>
                <a:lnTo>
                  <a:pt x="76834" y="256031"/>
                </a:lnTo>
                <a:lnTo>
                  <a:pt x="63119" y="246405"/>
                </a:lnTo>
                <a:lnTo>
                  <a:pt x="34925" y="201523"/>
                </a:lnTo>
                <a:lnTo>
                  <a:pt x="26543" y="159842"/>
                </a:lnTo>
                <a:lnTo>
                  <a:pt x="25526" y="135661"/>
                </a:lnTo>
                <a:lnTo>
                  <a:pt x="26543" y="112280"/>
                </a:lnTo>
                <a:lnTo>
                  <a:pt x="34925" y="71716"/>
                </a:lnTo>
                <a:lnTo>
                  <a:pt x="63246" y="27546"/>
                </a:lnTo>
                <a:lnTo>
                  <a:pt x="93218" y="11125"/>
                </a:lnTo>
                <a:lnTo>
                  <a:pt x="89280" y="0"/>
                </a:lnTo>
                <a:close/>
              </a:path>
            </a:pathLst>
          </a:custGeom>
          <a:solidFill>
            <a:srgbClr val="6FAC46"/>
          </a:solidFill>
        </p:spPr>
        <p:txBody>
          <a:bodyPr wrap="square" lIns="0" tIns="0" rIns="0" bIns="0" rtlCol="0"/>
          <a:lstStyle/>
          <a:p>
            <a:endParaRPr/>
          </a:p>
        </p:txBody>
      </p:sp>
      <p:sp>
        <p:nvSpPr>
          <p:cNvPr id="68" name="object 68"/>
          <p:cNvSpPr txBox="1"/>
          <p:nvPr/>
        </p:nvSpPr>
        <p:spPr>
          <a:xfrm>
            <a:off x="6101079" y="5849302"/>
            <a:ext cx="5902325" cy="391795"/>
          </a:xfrm>
          <a:prstGeom prst="rect">
            <a:avLst/>
          </a:prstGeom>
        </p:spPr>
        <p:txBody>
          <a:bodyPr vert="horz" wrap="square" lIns="0" tIns="12700" rIns="0" bIns="0" rtlCol="0">
            <a:spAutoFit/>
          </a:bodyPr>
          <a:lstStyle/>
          <a:p>
            <a:pPr marL="50800">
              <a:lnSpc>
                <a:spcPct val="100000"/>
              </a:lnSpc>
              <a:spcBef>
                <a:spcPts val="100"/>
              </a:spcBef>
              <a:tabLst>
                <a:tab pos="4046854" algn="l"/>
                <a:tab pos="5561965" algn="l"/>
              </a:tabLst>
            </a:pPr>
            <a:r>
              <a:rPr sz="2400" dirty="0">
                <a:solidFill>
                  <a:srgbClr val="6FAC46"/>
                </a:solidFill>
                <a:latin typeface="Calibri"/>
                <a:cs typeface="Calibri"/>
              </a:rPr>
              <a:t>Use</a:t>
            </a:r>
            <a:r>
              <a:rPr sz="2400" spc="-55" dirty="0">
                <a:solidFill>
                  <a:srgbClr val="6FAC46"/>
                </a:solidFill>
                <a:latin typeface="Calibri"/>
                <a:cs typeface="Calibri"/>
              </a:rPr>
              <a:t> </a:t>
            </a:r>
            <a:r>
              <a:rPr sz="2400" b="1" dirty="0">
                <a:solidFill>
                  <a:srgbClr val="6FAC46"/>
                </a:solidFill>
                <a:latin typeface="Calibri"/>
                <a:cs typeface="Calibri"/>
              </a:rPr>
              <a:t>encoder</a:t>
            </a:r>
            <a:r>
              <a:rPr sz="2400" b="1" spc="-45" dirty="0">
                <a:solidFill>
                  <a:srgbClr val="6FAC46"/>
                </a:solidFill>
                <a:latin typeface="Calibri"/>
                <a:cs typeface="Calibri"/>
              </a:rPr>
              <a:t> </a:t>
            </a:r>
            <a:r>
              <a:rPr sz="2400" dirty="0">
                <a:solidFill>
                  <a:srgbClr val="6FAC46"/>
                </a:solidFill>
                <a:latin typeface="Calibri"/>
                <a:cs typeface="Calibri"/>
              </a:rPr>
              <a:t>to</a:t>
            </a:r>
            <a:r>
              <a:rPr sz="2400" spc="-130" dirty="0">
                <a:solidFill>
                  <a:srgbClr val="6FAC46"/>
                </a:solidFill>
                <a:latin typeface="Calibri"/>
                <a:cs typeface="Calibri"/>
              </a:rPr>
              <a:t> </a:t>
            </a:r>
            <a:r>
              <a:rPr sz="2400" dirty="0">
                <a:solidFill>
                  <a:srgbClr val="6FAC46"/>
                </a:solidFill>
                <a:latin typeface="Calibri"/>
                <a:cs typeface="Calibri"/>
              </a:rPr>
              <a:t>compute</a:t>
            </a:r>
            <a:r>
              <a:rPr sz="2400" spc="-135" dirty="0">
                <a:solidFill>
                  <a:srgbClr val="6FAC46"/>
                </a:solidFill>
                <a:latin typeface="Calibri"/>
                <a:cs typeface="Calibri"/>
              </a:rPr>
              <a:t> </a:t>
            </a:r>
            <a:r>
              <a:rPr sz="2400" dirty="0">
                <a:solidFill>
                  <a:srgbClr val="6FAC46"/>
                </a:solidFill>
                <a:latin typeface="Cambria Math"/>
                <a:cs typeface="Cambria Math"/>
              </a:rPr>
              <a:t>𝑞</a:t>
            </a:r>
            <a:r>
              <a:rPr sz="2400" spc="-140" dirty="0">
                <a:solidFill>
                  <a:srgbClr val="6FAC46"/>
                </a:solidFill>
                <a:latin typeface="Cambria Math"/>
                <a:cs typeface="Cambria Math"/>
              </a:rPr>
              <a:t> </a:t>
            </a:r>
            <a:r>
              <a:rPr sz="2775" baseline="-12012" dirty="0">
                <a:latin typeface="Cambria Math"/>
                <a:cs typeface="Cambria Math"/>
              </a:rPr>
              <a:t>ϕ</a:t>
            </a:r>
            <a:r>
              <a:rPr sz="2775" spc="89" baseline="-12012" dirty="0">
                <a:latin typeface="Cambria Math"/>
                <a:cs typeface="Cambria Math"/>
              </a:rPr>
              <a:t>  </a:t>
            </a:r>
            <a:r>
              <a:rPr sz="2400" spc="-50" dirty="0">
                <a:solidFill>
                  <a:srgbClr val="6FAC46"/>
                </a:solidFill>
                <a:latin typeface="Cambria Math"/>
                <a:cs typeface="Cambria Math"/>
              </a:rPr>
              <a:t>𝑧</a:t>
            </a:r>
            <a:r>
              <a:rPr sz="2400" dirty="0">
                <a:solidFill>
                  <a:srgbClr val="6FAC46"/>
                </a:solidFill>
                <a:latin typeface="Cambria Math"/>
                <a:cs typeface="Cambria Math"/>
              </a:rPr>
              <a:t>	𝑥)</a:t>
            </a:r>
            <a:r>
              <a:rPr sz="2400" spc="150" dirty="0">
                <a:solidFill>
                  <a:srgbClr val="6FAC46"/>
                </a:solidFill>
                <a:latin typeface="Cambria Math"/>
                <a:cs typeface="Cambria Math"/>
              </a:rPr>
              <a:t> </a:t>
            </a:r>
            <a:r>
              <a:rPr sz="2400" dirty="0">
                <a:solidFill>
                  <a:srgbClr val="6FAC46"/>
                </a:solidFill>
                <a:latin typeface="Cambria Math"/>
                <a:cs typeface="Cambria Math"/>
              </a:rPr>
              <a:t>≈</a:t>
            </a:r>
            <a:r>
              <a:rPr sz="2400" spc="175" dirty="0">
                <a:solidFill>
                  <a:srgbClr val="6FAC46"/>
                </a:solidFill>
                <a:latin typeface="Cambria Math"/>
                <a:cs typeface="Cambria Math"/>
              </a:rPr>
              <a:t> </a:t>
            </a:r>
            <a:r>
              <a:rPr sz="2400" dirty="0">
                <a:solidFill>
                  <a:srgbClr val="6FAC46"/>
                </a:solidFill>
                <a:latin typeface="Cambria Math"/>
                <a:cs typeface="Cambria Math"/>
              </a:rPr>
              <a:t>𝑝</a:t>
            </a:r>
            <a:r>
              <a:rPr sz="2400" spc="-190" dirty="0">
                <a:solidFill>
                  <a:srgbClr val="6FAC46"/>
                </a:solidFill>
                <a:latin typeface="Cambria Math"/>
                <a:cs typeface="Cambria Math"/>
              </a:rPr>
              <a:t> </a:t>
            </a:r>
            <a:r>
              <a:rPr sz="2775" baseline="-12012" dirty="0">
                <a:latin typeface="Cambria Math"/>
                <a:cs typeface="Cambria Math"/>
              </a:rPr>
              <a:t>θ</a:t>
            </a:r>
            <a:r>
              <a:rPr sz="2775" spc="630" baseline="-12012" dirty="0">
                <a:latin typeface="Cambria Math"/>
                <a:cs typeface="Cambria Math"/>
              </a:rPr>
              <a:t> </a:t>
            </a:r>
            <a:r>
              <a:rPr sz="2400" spc="-50" dirty="0">
                <a:solidFill>
                  <a:srgbClr val="6FAC46"/>
                </a:solidFill>
                <a:latin typeface="Cambria Math"/>
                <a:cs typeface="Cambria Math"/>
              </a:rPr>
              <a:t>𝑧</a:t>
            </a:r>
            <a:r>
              <a:rPr sz="2400" dirty="0">
                <a:solidFill>
                  <a:srgbClr val="6FAC46"/>
                </a:solidFill>
                <a:latin typeface="Cambria Math"/>
                <a:cs typeface="Cambria Math"/>
              </a:rPr>
              <a:t>	</a:t>
            </a:r>
            <a:r>
              <a:rPr sz="2400" spc="-25" dirty="0">
                <a:solidFill>
                  <a:srgbClr val="6FAC46"/>
                </a:solidFill>
                <a:latin typeface="Cambria Math"/>
                <a:cs typeface="Cambria Math"/>
              </a:rPr>
              <a:t>𝑥)</a:t>
            </a:r>
            <a:endParaRPr sz="2400">
              <a:latin typeface="Cambria Math"/>
              <a:cs typeface="Cambria Math"/>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spc="-25" dirty="0"/>
              <a:t>Variational</a:t>
            </a:r>
            <a:r>
              <a:rPr sz="4000" spc="-280" dirty="0"/>
              <a:t> </a:t>
            </a:r>
            <a:r>
              <a:rPr sz="4000" spc="-10" dirty="0"/>
              <a:t>Autoencoders</a:t>
            </a:r>
            <a:endParaRPr sz="4000"/>
          </a:p>
        </p:txBody>
      </p:sp>
      <p:grpSp>
        <p:nvGrpSpPr>
          <p:cNvPr id="3" name="object 3"/>
          <p:cNvGrpSpPr/>
          <p:nvPr/>
        </p:nvGrpSpPr>
        <p:grpSpPr>
          <a:xfrm>
            <a:off x="721359" y="3830269"/>
            <a:ext cx="2945765" cy="2316480"/>
            <a:chOff x="721359" y="3830269"/>
            <a:chExt cx="2945765" cy="2316480"/>
          </a:xfrm>
        </p:grpSpPr>
        <p:sp>
          <p:nvSpPr>
            <p:cNvPr id="4" name="object 4"/>
            <p:cNvSpPr/>
            <p:nvPr/>
          </p:nvSpPr>
          <p:spPr>
            <a:xfrm>
              <a:off x="1463040" y="5720080"/>
              <a:ext cx="1615440" cy="416559"/>
            </a:xfrm>
            <a:custGeom>
              <a:avLst/>
              <a:gdLst/>
              <a:ahLst/>
              <a:cxnLst/>
              <a:rect l="l" t="t" r="r" b="b"/>
              <a:pathLst>
                <a:path w="1615439" h="416560">
                  <a:moveTo>
                    <a:pt x="1615059" y="0"/>
                  </a:moveTo>
                  <a:lnTo>
                    <a:pt x="0" y="0"/>
                  </a:lnTo>
                  <a:lnTo>
                    <a:pt x="0" y="416356"/>
                  </a:lnTo>
                  <a:lnTo>
                    <a:pt x="1615059" y="416356"/>
                  </a:lnTo>
                  <a:lnTo>
                    <a:pt x="1615059" y="0"/>
                  </a:lnTo>
                  <a:close/>
                </a:path>
              </a:pathLst>
            </a:custGeom>
            <a:solidFill>
              <a:srgbClr val="D9EAD2"/>
            </a:solidFill>
          </p:spPr>
          <p:txBody>
            <a:bodyPr wrap="square" lIns="0" tIns="0" rIns="0" bIns="0" rtlCol="0"/>
            <a:lstStyle/>
            <a:p>
              <a:endParaRPr/>
            </a:p>
          </p:txBody>
        </p:sp>
        <p:sp>
          <p:nvSpPr>
            <p:cNvPr id="5" name="object 5"/>
            <p:cNvSpPr/>
            <p:nvPr/>
          </p:nvSpPr>
          <p:spPr>
            <a:xfrm>
              <a:off x="1468119" y="5725160"/>
              <a:ext cx="1615440" cy="416559"/>
            </a:xfrm>
            <a:custGeom>
              <a:avLst/>
              <a:gdLst/>
              <a:ahLst/>
              <a:cxnLst/>
              <a:rect l="l" t="t" r="r" b="b"/>
              <a:pathLst>
                <a:path w="1615439" h="416560">
                  <a:moveTo>
                    <a:pt x="0" y="416356"/>
                  </a:moveTo>
                  <a:lnTo>
                    <a:pt x="1615058" y="416356"/>
                  </a:lnTo>
                  <a:lnTo>
                    <a:pt x="1615058" y="0"/>
                  </a:lnTo>
                  <a:lnTo>
                    <a:pt x="0" y="0"/>
                  </a:lnTo>
                  <a:lnTo>
                    <a:pt x="0" y="416356"/>
                  </a:lnTo>
                  <a:close/>
                </a:path>
              </a:pathLst>
            </a:custGeom>
            <a:ln w="9525">
              <a:solidFill>
                <a:srgbClr val="44536A"/>
              </a:solidFill>
            </a:ln>
          </p:spPr>
          <p:txBody>
            <a:bodyPr wrap="square" lIns="0" tIns="0" rIns="0" bIns="0" rtlCol="0"/>
            <a:lstStyle/>
            <a:p>
              <a:endParaRPr/>
            </a:p>
          </p:txBody>
        </p:sp>
        <p:pic>
          <p:nvPicPr>
            <p:cNvPr id="6" name="object 6"/>
            <p:cNvPicPr/>
            <p:nvPr/>
          </p:nvPicPr>
          <p:blipFill>
            <a:blip r:embed="rId2" cstate="print"/>
            <a:stretch>
              <a:fillRect/>
            </a:stretch>
          </p:blipFill>
          <p:spPr>
            <a:xfrm>
              <a:off x="2143759" y="5821680"/>
              <a:ext cx="243839" cy="243839"/>
            </a:xfrm>
            <a:prstGeom prst="rect">
              <a:avLst/>
            </a:prstGeom>
          </p:spPr>
        </p:pic>
        <p:sp>
          <p:nvSpPr>
            <p:cNvPr id="7" name="object 7"/>
            <p:cNvSpPr/>
            <p:nvPr/>
          </p:nvSpPr>
          <p:spPr>
            <a:xfrm>
              <a:off x="1285240" y="4945380"/>
              <a:ext cx="990600" cy="774700"/>
            </a:xfrm>
            <a:custGeom>
              <a:avLst/>
              <a:gdLst/>
              <a:ahLst/>
              <a:cxnLst/>
              <a:rect l="l" t="t" r="r" b="b"/>
              <a:pathLst>
                <a:path w="990600" h="774700">
                  <a:moveTo>
                    <a:pt x="990092" y="25400"/>
                  </a:moveTo>
                  <a:lnTo>
                    <a:pt x="971359" y="25400"/>
                  </a:lnTo>
                  <a:lnTo>
                    <a:pt x="971359" y="12700"/>
                  </a:lnTo>
                  <a:lnTo>
                    <a:pt x="964692" y="12700"/>
                  </a:lnTo>
                  <a:lnTo>
                    <a:pt x="19177" y="12700"/>
                  </a:lnTo>
                  <a:lnTo>
                    <a:pt x="19177" y="0"/>
                  </a:lnTo>
                  <a:lnTo>
                    <a:pt x="0" y="0"/>
                  </a:lnTo>
                  <a:lnTo>
                    <a:pt x="0" y="12700"/>
                  </a:lnTo>
                  <a:lnTo>
                    <a:pt x="0" y="25400"/>
                  </a:lnTo>
                  <a:lnTo>
                    <a:pt x="964692" y="25400"/>
                  </a:lnTo>
                  <a:lnTo>
                    <a:pt x="964692" y="774700"/>
                  </a:lnTo>
                  <a:lnTo>
                    <a:pt x="990092" y="774700"/>
                  </a:lnTo>
                  <a:lnTo>
                    <a:pt x="990092" y="25400"/>
                  </a:lnTo>
                  <a:close/>
                </a:path>
              </a:pathLst>
            </a:custGeom>
            <a:solidFill>
              <a:srgbClr val="000000"/>
            </a:solidFill>
          </p:spPr>
          <p:txBody>
            <a:bodyPr wrap="square" lIns="0" tIns="0" rIns="0" bIns="0" rtlCol="0"/>
            <a:lstStyle/>
            <a:p>
              <a:endParaRPr/>
            </a:p>
          </p:txBody>
        </p:sp>
        <p:sp>
          <p:nvSpPr>
            <p:cNvPr id="8" name="object 8"/>
            <p:cNvSpPr/>
            <p:nvPr/>
          </p:nvSpPr>
          <p:spPr>
            <a:xfrm>
              <a:off x="72135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9" name="object 9"/>
            <p:cNvSpPr/>
            <p:nvPr/>
          </p:nvSpPr>
          <p:spPr>
            <a:xfrm>
              <a:off x="726439"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10" name="object 10"/>
            <p:cNvPicPr/>
            <p:nvPr/>
          </p:nvPicPr>
          <p:blipFill>
            <a:blip r:embed="rId3" cstate="print"/>
            <a:stretch>
              <a:fillRect/>
            </a:stretch>
          </p:blipFill>
          <p:spPr>
            <a:xfrm>
              <a:off x="985519" y="3891280"/>
              <a:ext cx="619760" cy="304800"/>
            </a:xfrm>
            <a:prstGeom prst="rect">
              <a:avLst/>
            </a:prstGeom>
          </p:spPr>
        </p:pic>
        <p:sp>
          <p:nvSpPr>
            <p:cNvPr id="11" name="object 11"/>
            <p:cNvSpPr/>
            <p:nvPr/>
          </p:nvSpPr>
          <p:spPr>
            <a:xfrm>
              <a:off x="1259840" y="4196079"/>
              <a:ext cx="1016000" cy="774700"/>
            </a:xfrm>
            <a:custGeom>
              <a:avLst/>
              <a:gdLst/>
              <a:ahLst/>
              <a:cxnLst/>
              <a:rect l="l" t="t" r="r" b="b"/>
              <a:pathLst>
                <a:path w="1016000" h="774700">
                  <a:moveTo>
                    <a:pt x="1015492" y="749300"/>
                  </a:moveTo>
                  <a:lnTo>
                    <a:pt x="50673" y="749300"/>
                  </a:lnTo>
                  <a:lnTo>
                    <a:pt x="50673" y="749046"/>
                  </a:lnTo>
                  <a:lnTo>
                    <a:pt x="50673" y="75819"/>
                  </a:lnTo>
                  <a:lnTo>
                    <a:pt x="76073" y="75819"/>
                  </a:lnTo>
                  <a:lnTo>
                    <a:pt x="69723" y="63246"/>
                  </a:lnTo>
                  <a:lnTo>
                    <a:pt x="50673" y="25298"/>
                  </a:lnTo>
                  <a:lnTo>
                    <a:pt x="50673" y="63246"/>
                  </a:lnTo>
                  <a:lnTo>
                    <a:pt x="50673" y="63500"/>
                  </a:lnTo>
                  <a:lnTo>
                    <a:pt x="25400" y="63500"/>
                  </a:lnTo>
                  <a:lnTo>
                    <a:pt x="25400" y="63246"/>
                  </a:lnTo>
                  <a:lnTo>
                    <a:pt x="50673" y="63246"/>
                  </a:lnTo>
                  <a:lnTo>
                    <a:pt x="50673" y="25298"/>
                  </a:lnTo>
                  <a:lnTo>
                    <a:pt x="37973" y="0"/>
                  </a:lnTo>
                  <a:lnTo>
                    <a:pt x="0" y="75819"/>
                  </a:lnTo>
                  <a:lnTo>
                    <a:pt x="25400" y="75819"/>
                  </a:lnTo>
                  <a:lnTo>
                    <a:pt x="25400" y="749300"/>
                  </a:lnTo>
                  <a:lnTo>
                    <a:pt x="38227" y="749300"/>
                  </a:lnTo>
                  <a:lnTo>
                    <a:pt x="50673" y="761746"/>
                  </a:lnTo>
                  <a:lnTo>
                    <a:pt x="50673" y="762000"/>
                  </a:lnTo>
                  <a:lnTo>
                    <a:pt x="996759" y="762000"/>
                  </a:lnTo>
                  <a:lnTo>
                    <a:pt x="996759" y="774700"/>
                  </a:lnTo>
                  <a:lnTo>
                    <a:pt x="1015492" y="774700"/>
                  </a:lnTo>
                  <a:lnTo>
                    <a:pt x="1015492" y="762000"/>
                  </a:lnTo>
                  <a:lnTo>
                    <a:pt x="1015492" y="749300"/>
                  </a:lnTo>
                  <a:close/>
                </a:path>
              </a:pathLst>
            </a:custGeom>
            <a:solidFill>
              <a:srgbClr val="000000"/>
            </a:solidFill>
          </p:spPr>
          <p:txBody>
            <a:bodyPr wrap="square" lIns="0" tIns="0" rIns="0" bIns="0" rtlCol="0"/>
            <a:lstStyle/>
            <a:p>
              <a:endParaRPr/>
            </a:p>
          </p:txBody>
        </p:sp>
        <p:sp>
          <p:nvSpPr>
            <p:cNvPr id="12" name="object 12"/>
            <p:cNvSpPr/>
            <p:nvPr/>
          </p:nvSpPr>
          <p:spPr>
            <a:xfrm>
              <a:off x="2499359" y="383026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3" name="object 13"/>
            <p:cNvSpPr/>
            <p:nvPr/>
          </p:nvSpPr>
          <p:spPr>
            <a:xfrm>
              <a:off x="2504439" y="383534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14" name="object 14"/>
            <p:cNvPicPr/>
            <p:nvPr/>
          </p:nvPicPr>
          <p:blipFill>
            <a:blip r:embed="rId4" cstate="print"/>
            <a:stretch>
              <a:fillRect/>
            </a:stretch>
          </p:blipFill>
          <p:spPr>
            <a:xfrm>
              <a:off x="2743199" y="3881120"/>
              <a:ext cx="660400" cy="386080"/>
            </a:xfrm>
            <a:prstGeom prst="rect">
              <a:avLst/>
            </a:prstGeom>
          </p:spPr>
        </p:pic>
        <p:sp>
          <p:nvSpPr>
            <p:cNvPr id="15" name="object 15"/>
            <p:cNvSpPr/>
            <p:nvPr/>
          </p:nvSpPr>
          <p:spPr>
            <a:xfrm>
              <a:off x="2255520" y="4267200"/>
              <a:ext cx="853440" cy="1452880"/>
            </a:xfrm>
            <a:custGeom>
              <a:avLst/>
              <a:gdLst/>
              <a:ahLst/>
              <a:cxnLst/>
              <a:rect l="l" t="t" r="r" b="b"/>
              <a:pathLst>
                <a:path w="853439" h="1452879">
                  <a:moveTo>
                    <a:pt x="853313" y="75819"/>
                  </a:moveTo>
                  <a:lnTo>
                    <a:pt x="846963" y="63246"/>
                  </a:lnTo>
                  <a:lnTo>
                    <a:pt x="815467" y="0"/>
                  </a:lnTo>
                  <a:lnTo>
                    <a:pt x="777621" y="75819"/>
                  </a:lnTo>
                  <a:lnTo>
                    <a:pt x="802767" y="75819"/>
                  </a:lnTo>
                  <a:lnTo>
                    <a:pt x="802767" y="679704"/>
                  </a:lnTo>
                  <a:lnTo>
                    <a:pt x="0" y="679704"/>
                  </a:lnTo>
                  <a:lnTo>
                    <a:pt x="0" y="1452676"/>
                  </a:lnTo>
                  <a:lnTo>
                    <a:pt x="25273" y="1452676"/>
                  </a:lnTo>
                  <a:lnTo>
                    <a:pt x="25273" y="704977"/>
                  </a:lnTo>
                  <a:lnTo>
                    <a:pt x="828040" y="704977"/>
                  </a:lnTo>
                  <a:lnTo>
                    <a:pt x="828040" y="679704"/>
                  </a:lnTo>
                  <a:lnTo>
                    <a:pt x="828040" y="75819"/>
                  </a:lnTo>
                  <a:lnTo>
                    <a:pt x="853313" y="75819"/>
                  </a:lnTo>
                  <a:close/>
                </a:path>
              </a:pathLst>
            </a:custGeom>
            <a:solidFill>
              <a:srgbClr val="000000"/>
            </a:solidFill>
          </p:spPr>
          <p:txBody>
            <a:bodyPr wrap="square" lIns="0" tIns="0" rIns="0" bIns="0" rtlCol="0"/>
            <a:lstStyle/>
            <a:p>
              <a:endParaRPr/>
            </a:p>
          </p:txBody>
        </p:sp>
      </p:grpSp>
      <p:grpSp>
        <p:nvGrpSpPr>
          <p:cNvPr id="16" name="object 16"/>
          <p:cNvGrpSpPr/>
          <p:nvPr/>
        </p:nvGrpSpPr>
        <p:grpSpPr>
          <a:xfrm>
            <a:off x="4368800" y="3820109"/>
            <a:ext cx="3027045" cy="2346960"/>
            <a:chOff x="4368800" y="3820109"/>
            <a:chExt cx="3027045" cy="2346960"/>
          </a:xfrm>
        </p:grpSpPr>
        <p:sp>
          <p:nvSpPr>
            <p:cNvPr id="17" name="object 17"/>
            <p:cNvSpPr/>
            <p:nvPr/>
          </p:nvSpPr>
          <p:spPr>
            <a:xfrm>
              <a:off x="5151119" y="5740399"/>
              <a:ext cx="1615440" cy="416559"/>
            </a:xfrm>
            <a:custGeom>
              <a:avLst/>
              <a:gdLst/>
              <a:ahLst/>
              <a:cxnLst/>
              <a:rect l="l" t="t" r="r" b="b"/>
              <a:pathLst>
                <a:path w="1615440" h="416560">
                  <a:moveTo>
                    <a:pt x="1615058" y="0"/>
                  </a:moveTo>
                  <a:lnTo>
                    <a:pt x="0" y="0"/>
                  </a:lnTo>
                  <a:lnTo>
                    <a:pt x="0" y="416356"/>
                  </a:lnTo>
                  <a:lnTo>
                    <a:pt x="1615058" y="416356"/>
                  </a:lnTo>
                  <a:lnTo>
                    <a:pt x="1615058" y="0"/>
                  </a:lnTo>
                  <a:close/>
                </a:path>
              </a:pathLst>
            </a:custGeom>
            <a:solidFill>
              <a:srgbClr val="C8DAF8"/>
            </a:solidFill>
          </p:spPr>
          <p:txBody>
            <a:bodyPr wrap="square" lIns="0" tIns="0" rIns="0" bIns="0" rtlCol="0"/>
            <a:lstStyle/>
            <a:p>
              <a:endParaRPr/>
            </a:p>
          </p:txBody>
        </p:sp>
        <p:sp>
          <p:nvSpPr>
            <p:cNvPr id="18" name="object 18"/>
            <p:cNvSpPr/>
            <p:nvPr/>
          </p:nvSpPr>
          <p:spPr>
            <a:xfrm>
              <a:off x="5156200" y="5745479"/>
              <a:ext cx="1615440" cy="416559"/>
            </a:xfrm>
            <a:custGeom>
              <a:avLst/>
              <a:gdLst/>
              <a:ahLst/>
              <a:cxnLst/>
              <a:rect l="l" t="t" r="r" b="b"/>
              <a:pathLst>
                <a:path w="1615440" h="416560">
                  <a:moveTo>
                    <a:pt x="0" y="416356"/>
                  </a:moveTo>
                  <a:lnTo>
                    <a:pt x="1615058" y="416356"/>
                  </a:lnTo>
                  <a:lnTo>
                    <a:pt x="1615058" y="0"/>
                  </a:lnTo>
                  <a:lnTo>
                    <a:pt x="0" y="0"/>
                  </a:lnTo>
                  <a:lnTo>
                    <a:pt x="0" y="416356"/>
                  </a:lnTo>
                  <a:close/>
                </a:path>
              </a:pathLst>
            </a:custGeom>
            <a:ln w="9525">
              <a:solidFill>
                <a:srgbClr val="44536A"/>
              </a:solidFill>
            </a:ln>
          </p:spPr>
          <p:txBody>
            <a:bodyPr wrap="square" lIns="0" tIns="0" rIns="0" bIns="0" rtlCol="0"/>
            <a:lstStyle/>
            <a:p>
              <a:endParaRPr/>
            </a:p>
          </p:txBody>
        </p:sp>
        <p:pic>
          <p:nvPicPr>
            <p:cNvPr id="19" name="object 19"/>
            <p:cNvPicPr/>
            <p:nvPr/>
          </p:nvPicPr>
          <p:blipFill>
            <a:blip r:embed="rId5" cstate="print"/>
            <a:stretch>
              <a:fillRect/>
            </a:stretch>
          </p:blipFill>
          <p:spPr>
            <a:xfrm>
              <a:off x="5842000" y="5852159"/>
              <a:ext cx="233679" cy="213360"/>
            </a:xfrm>
            <a:prstGeom prst="rect">
              <a:avLst/>
            </a:prstGeom>
          </p:spPr>
        </p:pic>
        <p:sp>
          <p:nvSpPr>
            <p:cNvPr id="20" name="object 20"/>
            <p:cNvSpPr/>
            <p:nvPr/>
          </p:nvSpPr>
          <p:spPr>
            <a:xfrm>
              <a:off x="5943600" y="4980812"/>
              <a:ext cx="878205" cy="759460"/>
            </a:xfrm>
            <a:custGeom>
              <a:avLst/>
              <a:gdLst/>
              <a:ahLst/>
              <a:cxnLst/>
              <a:rect l="l" t="t" r="r" b="b"/>
              <a:pathLst>
                <a:path w="878204" h="759460">
                  <a:moveTo>
                    <a:pt x="878205" y="0"/>
                  </a:moveTo>
                  <a:lnTo>
                    <a:pt x="865505" y="0"/>
                  </a:lnTo>
                  <a:lnTo>
                    <a:pt x="852805" y="12700"/>
                  </a:lnTo>
                  <a:lnTo>
                    <a:pt x="852805" y="0"/>
                  </a:lnTo>
                  <a:lnTo>
                    <a:pt x="0" y="0"/>
                  </a:lnTo>
                  <a:lnTo>
                    <a:pt x="0" y="759320"/>
                  </a:lnTo>
                  <a:lnTo>
                    <a:pt x="25527" y="759320"/>
                  </a:lnTo>
                  <a:lnTo>
                    <a:pt x="25527" y="25400"/>
                  </a:lnTo>
                  <a:lnTo>
                    <a:pt x="878205" y="25400"/>
                  </a:lnTo>
                  <a:lnTo>
                    <a:pt x="878205" y="0"/>
                  </a:lnTo>
                  <a:close/>
                </a:path>
              </a:pathLst>
            </a:custGeom>
            <a:solidFill>
              <a:srgbClr val="000000"/>
            </a:solidFill>
          </p:spPr>
          <p:txBody>
            <a:bodyPr wrap="square" lIns="0" tIns="0" rIns="0" bIns="0" rtlCol="0"/>
            <a:lstStyle/>
            <a:p>
              <a:endParaRPr/>
            </a:p>
          </p:txBody>
        </p:sp>
        <p:sp>
          <p:nvSpPr>
            <p:cNvPr id="21" name="object 21"/>
            <p:cNvSpPr/>
            <p:nvPr/>
          </p:nvSpPr>
          <p:spPr>
            <a:xfrm>
              <a:off x="6228079" y="3830269"/>
              <a:ext cx="1158240" cy="416559"/>
            </a:xfrm>
            <a:custGeom>
              <a:avLst/>
              <a:gdLst/>
              <a:ahLst/>
              <a:cxnLst/>
              <a:rect l="l" t="t" r="r" b="b"/>
              <a:pathLst>
                <a:path w="1158240" h="416560">
                  <a:moveTo>
                    <a:pt x="1157909" y="0"/>
                  </a:moveTo>
                  <a:lnTo>
                    <a:pt x="0" y="0"/>
                  </a:lnTo>
                  <a:lnTo>
                    <a:pt x="0" y="416356"/>
                  </a:lnTo>
                  <a:lnTo>
                    <a:pt x="1157909" y="416356"/>
                  </a:lnTo>
                  <a:lnTo>
                    <a:pt x="1157909" y="0"/>
                  </a:lnTo>
                  <a:close/>
                </a:path>
              </a:pathLst>
            </a:custGeom>
            <a:solidFill>
              <a:srgbClr val="D9EAD2"/>
            </a:solidFill>
          </p:spPr>
          <p:txBody>
            <a:bodyPr wrap="square" lIns="0" tIns="0" rIns="0" bIns="0" rtlCol="0"/>
            <a:lstStyle/>
            <a:p>
              <a:endParaRPr/>
            </a:p>
          </p:txBody>
        </p:sp>
        <p:sp>
          <p:nvSpPr>
            <p:cNvPr id="22" name="object 22"/>
            <p:cNvSpPr/>
            <p:nvPr/>
          </p:nvSpPr>
          <p:spPr>
            <a:xfrm>
              <a:off x="6233160" y="3835349"/>
              <a:ext cx="1158240" cy="416559"/>
            </a:xfrm>
            <a:custGeom>
              <a:avLst/>
              <a:gdLst/>
              <a:ahLst/>
              <a:cxnLst/>
              <a:rect l="l" t="t" r="r" b="b"/>
              <a:pathLst>
                <a:path w="1158240"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23" name="object 23"/>
            <p:cNvPicPr/>
            <p:nvPr/>
          </p:nvPicPr>
          <p:blipFill>
            <a:blip r:embed="rId6" cstate="print"/>
            <a:stretch>
              <a:fillRect/>
            </a:stretch>
          </p:blipFill>
          <p:spPr>
            <a:xfrm>
              <a:off x="6543039" y="3891279"/>
              <a:ext cx="660400" cy="386080"/>
            </a:xfrm>
            <a:prstGeom prst="rect">
              <a:avLst/>
            </a:prstGeom>
          </p:spPr>
        </p:pic>
        <p:sp>
          <p:nvSpPr>
            <p:cNvPr id="24" name="object 24"/>
            <p:cNvSpPr/>
            <p:nvPr/>
          </p:nvSpPr>
          <p:spPr>
            <a:xfrm>
              <a:off x="6770878" y="4246879"/>
              <a:ext cx="76835" cy="746760"/>
            </a:xfrm>
            <a:custGeom>
              <a:avLst/>
              <a:gdLst/>
              <a:ahLst/>
              <a:cxnLst/>
              <a:rect l="l" t="t" r="r" b="b"/>
              <a:pathLst>
                <a:path w="76834" h="746760">
                  <a:moveTo>
                    <a:pt x="76454" y="76454"/>
                  </a:moveTo>
                  <a:lnTo>
                    <a:pt x="70104" y="63754"/>
                  </a:lnTo>
                  <a:lnTo>
                    <a:pt x="38227" y="0"/>
                  </a:lnTo>
                  <a:lnTo>
                    <a:pt x="0" y="76454"/>
                  </a:lnTo>
                  <a:lnTo>
                    <a:pt x="25527" y="76454"/>
                  </a:lnTo>
                  <a:lnTo>
                    <a:pt x="25527" y="746633"/>
                  </a:lnTo>
                  <a:lnTo>
                    <a:pt x="38227" y="733933"/>
                  </a:lnTo>
                  <a:lnTo>
                    <a:pt x="50927" y="733933"/>
                  </a:lnTo>
                  <a:lnTo>
                    <a:pt x="50927" y="76454"/>
                  </a:lnTo>
                  <a:lnTo>
                    <a:pt x="76454" y="76454"/>
                  </a:lnTo>
                  <a:close/>
                </a:path>
              </a:pathLst>
            </a:custGeom>
            <a:solidFill>
              <a:srgbClr val="000000"/>
            </a:solidFill>
          </p:spPr>
          <p:txBody>
            <a:bodyPr wrap="square" lIns="0" tIns="0" rIns="0" bIns="0" rtlCol="0"/>
            <a:lstStyle/>
            <a:p>
              <a:endParaRPr/>
            </a:p>
          </p:txBody>
        </p:sp>
        <p:sp>
          <p:nvSpPr>
            <p:cNvPr id="25" name="object 25"/>
            <p:cNvSpPr/>
            <p:nvPr/>
          </p:nvSpPr>
          <p:spPr>
            <a:xfrm>
              <a:off x="4368800" y="3820109"/>
              <a:ext cx="1148080" cy="416559"/>
            </a:xfrm>
            <a:custGeom>
              <a:avLst/>
              <a:gdLst/>
              <a:ahLst/>
              <a:cxnLst/>
              <a:rect l="l" t="t" r="r" b="b"/>
              <a:pathLst>
                <a:path w="1148079" h="416560">
                  <a:moveTo>
                    <a:pt x="1147749" y="0"/>
                  </a:moveTo>
                  <a:lnTo>
                    <a:pt x="0" y="0"/>
                  </a:lnTo>
                  <a:lnTo>
                    <a:pt x="0" y="416356"/>
                  </a:lnTo>
                  <a:lnTo>
                    <a:pt x="1147749" y="416356"/>
                  </a:lnTo>
                  <a:lnTo>
                    <a:pt x="1147749" y="0"/>
                  </a:lnTo>
                  <a:close/>
                </a:path>
              </a:pathLst>
            </a:custGeom>
            <a:solidFill>
              <a:srgbClr val="D9EAD2"/>
            </a:solidFill>
          </p:spPr>
          <p:txBody>
            <a:bodyPr wrap="square" lIns="0" tIns="0" rIns="0" bIns="0" rtlCol="0"/>
            <a:lstStyle/>
            <a:p>
              <a:endParaRPr/>
            </a:p>
          </p:txBody>
        </p:sp>
        <p:sp>
          <p:nvSpPr>
            <p:cNvPr id="26" name="object 26"/>
            <p:cNvSpPr/>
            <p:nvPr/>
          </p:nvSpPr>
          <p:spPr>
            <a:xfrm>
              <a:off x="4373880" y="3825189"/>
              <a:ext cx="1148080" cy="416559"/>
            </a:xfrm>
            <a:custGeom>
              <a:avLst/>
              <a:gdLst/>
              <a:ahLst/>
              <a:cxnLst/>
              <a:rect l="l" t="t" r="r" b="b"/>
              <a:pathLst>
                <a:path w="1148079" h="416560">
                  <a:moveTo>
                    <a:pt x="0" y="416356"/>
                  </a:moveTo>
                  <a:lnTo>
                    <a:pt x="1147749" y="416356"/>
                  </a:lnTo>
                  <a:lnTo>
                    <a:pt x="1147749" y="0"/>
                  </a:lnTo>
                  <a:lnTo>
                    <a:pt x="0" y="0"/>
                  </a:lnTo>
                  <a:lnTo>
                    <a:pt x="0" y="416356"/>
                  </a:lnTo>
                  <a:close/>
                </a:path>
              </a:pathLst>
            </a:custGeom>
            <a:ln w="9525">
              <a:solidFill>
                <a:srgbClr val="44536A"/>
              </a:solidFill>
            </a:ln>
          </p:spPr>
          <p:txBody>
            <a:bodyPr wrap="square" lIns="0" tIns="0" rIns="0" bIns="0" rtlCol="0"/>
            <a:lstStyle/>
            <a:p>
              <a:endParaRPr/>
            </a:p>
          </p:txBody>
        </p:sp>
        <p:pic>
          <p:nvPicPr>
            <p:cNvPr id="27" name="object 27"/>
            <p:cNvPicPr/>
            <p:nvPr/>
          </p:nvPicPr>
          <p:blipFill>
            <a:blip r:embed="rId7" cstate="print"/>
            <a:stretch>
              <a:fillRect/>
            </a:stretch>
          </p:blipFill>
          <p:spPr>
            <a:xfrm>
              <a:off x="4643120" y="3891279"/>
              <a:ext cx="619760" cy="304800"/>
            </a:xfrm>
            <a:prstGeom prst="rect">
              <a:avLst/>
            </a:prstGeom>
          </p:spPr>
        </p:pic>
        <p:sp>
          <p:nvSpPr>
            <p:cNvPr id="28" name="object 28"/>
            <p:cNvSpPr/>
            <p:nvPr/>
          </p:nvSpPr>
          <p:spPr>
            <a:xfrm>
              <a:off x="4907280" y="4236719"/>
              <a:ext cx="1066800" cy="1503680"/>
            </a:xfrm>
            <a:custGeom>
              <a:avLst/>
              <a:gdLst/>
              <a:ahLst/>
              <a:cxnLst/>
              <a:rect l="l" t="t" r="r" b="b"/>
              <a:pathLst>
                <a:path w="1066800" h="1503679">
                  <a:moveTo>
                    <a:pt x="1066546" y="739140"/>
                  </a:moveTo>
                  <a:lnTo>
                    <a:pt x="50800" y="739140"/>
                  </a:lnTo>
                  <a:lnTo>
                    <a:pt x="50800" y="751713"/>
                  </a:lnTo>
                  <a:lnTo>
                    <a:pt x="50800" y="751840"/>
                  </a:lnTo>
                  <a:lnTo>
                    <a:pt x="44564" y="751840"/>
                  </a:lnTo>
                  <a:lnTo>
                    <a:pt x="44564" y="745477"/>
                  </a:lnTo>
                  <a:lnTo>
                    <a:pt x="50800" y="751713"/>
                  </a:lnTo>
                  <a:lnTo>
                    <a:pt x="50800" y="739140"/>
                  </a:lnTo>
                  <a:lnTo>
                    <a:pt x="50800" y="739013"/>
                  </a:lnTo>
                  <a:lnTo>
                    <a:pt x="50800" y="76200"/>
                  </a:lnTo>
                  <a:lnTo>
                    <a:pt x="76200" y="76200"/>
                  </a:lnTo>
                  <a:lnTo>
                    <a:pt x="69850" y="63500"/>
                  </a:lnTo>
                  <a:lnTo>
                    <a:pt x="38100" y="0"/>
                  </a:lnTo>
                  <a:lnTo>
                    <a:pt x="0" y="76200"/>
                  </a:lnTo>
                  <a:lnTo>
                    <a:pt x="25400" y="76200"/>
                  </a:lnTo>
                  <a:lnTo>
                    <a:pt x="25400" y="739140"/>
                  </a:lnTo>
                  <a:lnTo>
                    <a:pt x="25400" y="751840"/>
                  </a:lnTo>
                  <a:lnTo>
                    <a:pt x="25400" y="764540"/>
                  </a:lnTo>
                  <a:lnTo>
                    <a:pt x="1041146" y="764540"/>
                  </a:lnTo>
                  <a:lnTo>
                    <a:pt x="1041146" y="1503680"/>
                  </a:lnTo>
                  <a:lnTo>
                    <a:pt x="1066546" y="1503680"/>
                  </a:lnTo>
                  <a:lnTo>
                    <a:pt x="1066546" y="764540"/>
                  </a:lnTo>
                  <a:lnTo>
                    <a:pt x="1066546" y="751840"/>
                  </a:lnTo>
                  <a:lnTo>
                    <a:pt x="1066546" y="739140"/>
                  </a:lnTo>
                  <a:close/>
                </a:path>
              </a:pathLst>
            </a:custGeom>
            <a:solidFill>
              <a:srgbClr val="000000"/>
            </a:solidFill>
          </p:spPr>
          <p:txBody>
            <a:bodyPr wrap="square" lIns="0" tIns="0" rIns="0" bIns="0" rtlCol="0"/>
            <a:lstStyle/>
            <a:p>
              <a:endParaRPr/>
            </a:p>
          </p:txBody>
        </p:sp>
      </p:grpSp>
      <p:sp>
        <p:nvSpPr>
          <p:cNvPr id="29" name="object 29"/>
          <p:cNvSpPr/>
          <p:nvPr/>
        </p:nvSpPr>
        <p:spPr>
          <a:xfrm>
            <a:off x="1323339" y="3078479"/>
            <a:ext cx="109220" cy="325120"/>
          </a:xfrm>
          <a:custGeom>
            <a:avLst/>
            <a:gdLst/>
            <a:ahLst/>
            <a:cxnLst/>
            <a:rect l="l" t="t" r="r" b="b"/>
            <a:pathLst>
              <a:path w="109219" h="325120">
                <a:moveTo>
                  <a:pt x="4698" y="0"/>
                </a:moveTo>
                <a:lnTo>
                  <a:pt x="0" y="13208"/>
                </a:lnTo>
                <a:lnTo>
                  <a:pt x="19050" y="21336"/>
                </a:lnTo>
                <a:lnTo>
                  <a:pt x="35306" y="32639"/>
                </a:lnTo>
                <a:lnTo>
                  <a:pt x="59943" y="64643"/>
                </a:lnTo>
                <a:lnTo>
                  <a:pt x="74548" y="107823"/>
                </a:lnTo>
                <a:lnTo>
                  <a:pt x="79375" y="160782"/>
                </a:lnTo>
                <a:lnTo>
                  <a:pt x="78104" y="189484"/>
                </a:lnTo>
                <a:lnTo>
                  <a:pt x="68453" y="238887"/>
                </a:lnTo>
                <a:lnTo>
                  <a:pt x="48894" y="277495"/>
                </a:lnTo>
                <a:lnTo>
                  <a:pt x="19176" y="303530"/>
                </a:lnTo>
                <a:lnTo>
                  <a:pt x="507" y="311785"/>
                </a:lnTo>
                <a:lnTo>
                  <a:pt x="4698" y="324993"/>
                </a:lnTo>
                <a:lnTo>
                  <a:pt x="49403" y="304165"/>
                </a:lnTo>
                <a:lnTo>
                  <a:pt x="82296" y="268097"/>
                </a:lnTo>
                <a:lnTo>
                  <a:pt x="102488" y="219964"/>
                </a:lnTo>
                <a:lnTo>
                  <a:pt x="109219" y="162560"/>
                </a:lnTo>
                <a:lnTo>
                  <a:pt x="107568" y="132715"/>
                </a:lnTo>
                <a:lnTo>
                  <a:pt x="93979" y="80010"/>
                </a:lnTo>
                <a:lnTo>
                  <a:pt x="67182" y="36957"/>
                </a:lnTo>
                <a:lnTo>
                  <a:pt x="28447" y="8509"/>
                </a:lnTo>
                <a:lnTo>
                  <a:pt x="4698" y="0"/>
                </a:lnTo>
                <a:close/>
              </a:path>
            </a:pathLst>
          </a:custGeom>
          <a:solidFill>
            <a:srgbClr val="000000"/>
          </a:solidFill>
        </p:spPr>
        <p:txBody>
          <a:bodyPr wrap="square" lIns="0" tIns="0" rIns="0" bIns="0" rtlCol="0"/>
          <a:lstStyle/>
          <a:p>
            <a:endParaRPr/>
          </a:p>
        </p:txBody>
      </p:sp>
      <p:sp>
        <p:nvSpPr>
          <p:cNvPr id="30" name="object 30"/>
          <p:cNvSpPr/>
          <p:nvPr/>
        </p:nvSpPr>
        <p:spPr>
          <a:xfrm>
            <a:off x="558800" y="3078479"/>
            <a:ext cx="109220" cy="325120"/>
          </a:xfrm>
          <a:custGeom>
            <a:avLst/>
            <a:gdLst/>
            <a:ahLst/>
            <a:cxnLst/>
            <a:rect l="l" t="t" r="r" b="b"/>
            <a:pathLst>
              <a:path w="109220" h="325120">
                <a:moveTo>
                  <a:pt x="104520" y="0"/>
                </a:moveTo>
                <a:lnTo>
                  <a:pt x="59918" y="20828"/>
                </a:lnTo>
                <a:lnTo>
                  <a:pt x="27038" y="56896"/>
                </a:lnTo>
                <a:lnTo>
                  <a:pt x="6756" y="105283"/>
                </a:lnTo>
                <a:lnTo>
                  <a:pt x="0" y="162560"/>
                </a:lnTo>
                <a:lnTo>
                  <a:pt x="1689" y="192405"/>
                </a:lnTo>
                <a:lnTo>
                  <a:pt x="15163" y="245237"/>
                </a:lnTo>
                <a:lnTo>
                  <a:pt x="41897" y="288036"/>
                </a:lnTo>
                <a:lnTo>
                  <a:pt x="80683" y="316484"/>
                </a:lnTo>
                <a:lnTo>
                  <a:pt x="104520" y="324993"/>
                </a:lnTo>
                <a:lnTo>
                  <a:pt x="108661" y="311785"/>
                </a:lnTo>
                <a:lnTo>
                  <a:pt x="89992" y="303530"/>
                </a:lnTo>
                <a:lnTo>
                  <a:pt x="73875" y="292100"/>
                </a:lnTo>
                <a:lnTo>
                  <a:pt x="49326" y="259715"/>
                </a:lnTo>
                <a:lnTo>
                  <a:pt x="34747" y="215519"/>
                </a:lnTo>
                <a:lnTo>
                  <a:pt x="29883" y="160782"/>
                </a:lnTo>
                <a:lnTo>
                  <a:pt x="31102" y="133096"/>
                </a:lnTo>
                <a:lnTo>
                  <a:pt x="40817" y="85090"/>
                </a:lnTo>
                <a:lnTo>
                  <a:pt x="60350" y="47117"/>
                </a:lnTo>
                <a:lnTo>
                  <a:pt x="90284" y="21336"/>
                </a:lnTo>
                <a:lnTo>
                  <a:pt x="109181" y="13208"/>
                </a:lnTo>
                <a:lnTo>
                  <a:pt x="104520" y="0"/>
                </a:lnTo>
                <a:close/>
              </a:path>
            </a:pathLst>
          </a:custGeom>
          <a:solidFill>
            <a:srgbClr val="000000"/>
          </a:solidFill>
        </p:spPr>
        <p:txBody>
          <a:bodyPr wrap="square" lIns="0" tIns="0" rIns="0" bIns="0" rtlCol="0"/>
          <a:lstStyle/>
          <a:p>
            <a:endParaRPr/>
          </a:p>
        </p:txBody>
      </p:sp>
      <p:sp>
        <p:nvSpPr>
          <p:cNvPr id="31" name="object 31"/>
          <p:cNvSpPr txBox="1"/>
          <p:nvPr/>
        </p:nvSpPr>
        <p:spPr>
          <a:xfrm>
            <a:off x="83502" y="1338199"/>
            <a:ext cx="3712210" cy="2091689"/>
          </a:xfrm>
          <a:prstGeom prst="rect">
            <a:avLst/>
          </a:prstGeom>
        </p:spPr>
        <p:txBody>
          <a:bodyPr vert="horz" wrap="square" lIns="0" tIns="13335" rIns="0" bIns="0" rtlCol="0">
            <a:spAutoFit/>
          </a:bodyPr>
          <a:lstStyle/>
          <a:p>
            <a:pPr marL="134620" marR="45085">
              <a:lnSpc>
                <a:spcPct val="100000"/>
              </a:lnSpc>
              <a:spcBef>
                <a:spcPts val="105"/>
              </a:spcBef>
            </a:pPr>
            <a:r>
              <a:rPr sz="2800" b="1" dirty="0">
                <a:latin typeface="Calibri"/>
                <a:cs typeface="Calibri"/>
              </a:rPr>
              <a:t>Decoder</a:t>
            </a:r>
            <a:r>
              <a:rPr sz="2800" b="1" spc="-150" dirty="0">
                <a:latin typeface="Calibri"/>
                <a:cs typeface="Calibri"/>
              </a:rPr>
              <a:t> </a:t>
            </a:r>
            <a:r>
              <a:rPr sz="2800" b="1" dirty="0">
                <a:latin typeface="Calibri"/>
                <a:cs typeface="Calibri"/>
              </a:rPr>
              <a:t>network</a:t>
            </a:r>
            <a:r>
              <a:rPr sz="2800" b="1" spc="-25" dirty="0">
                <a:latin typeface="Calibri"/>
                <a:cs typeface="Calibri"/>
              </a:rPr>
              <a:t> </a:t>
            </a:r>
            <a:r>
              <a:rPr sz="2800" spc="-10" dirty="0">
                <a:latin typeface="Calibri"/>
                <a:cs typeface="Calibri"/>
              </a:rPr>
              <a:t>inputs latent</a:t>
            </a:r>
            <a:r>
              <a:rPr sz="2800" spc="-140" dirty="0">
                <a:latin typeface="Calibri"/>
                <a:cs typeface="Calibri"/>
              </a:rPr>
              <a:t> </a:t>
            </a:r>
            <a:r>
              <a:rPr sz="2800" dirty="0">
                <a:latin typeface="Calibri"/>
                <a:cs typeface="Calibri"/>
              </a:rPr>
              <a:t>code</a:t>
            </a:r>
            <a:r>
              <a:rPr sz="2800" spc="-50" dirty="0">
                <a:latin typeface="Calibri"/>
                <a:cs typeface="Calibri"/>
              </a:rPr>
              <a:t> </a:t>
            </a:r>
            <a:r>
              <a:rPr sz="2800" dirty="0">
                <a:latin typeface="Calibri"/>
                <a:cs typeface="Calibri"/>
              </a:rPr>
              <a:t>z,</a:t>
            </a:r>
            <a:r>
              <a:rPr sz="2800" spc="-70" dirty="0">
                <a:latin typeface="Calibri"/>
                <a:cs typeface="Calibri"/>
              </a:rPr>
              <a:t> </a:t>
            </a:r>
            <a:r>
              <a:rPr sz="2800" spc="-20" dirty="0">
                <a:latin typeface="Calibri"/>
                <a:cs typeface="Calibri"/>
              </a:rPr>
              <a:t>gives </a:t>
            </a:r>
            <a:r>
              <a:rPr sz="2800" dirty="0">
                <a:latin typeface="Calibri"/>
                <a:cs typeface="Calibri"/>
              </a:rPr>
              <a:t>distribution</a:t>
            </a:r>
            <a:r>
              <a:rPr sz="2800" spc="-125" dirty="0">
                <a:latin typeface="Calibri"/>
                <a:cs typeface="Calibri"/>
              </a:rPr>
              <a:t> </a:t>
            </a:r>
            <a:r>
              <a:rPr sz="2800" dirty="0">
                <a:latin typeface="Calibri"/>
                <a:cs typeface="Calibri"/>
              </a:rPr>
              <a:t>over</a:t>
            </a:r>
            <a:r>
              <a:rPr sz="2800" spc="-85" dirty="0">
                <a:latin typeface="Calibri"/>
                <a:cs typeface="Calibri"/>
              </a:rPr>
              <a:t> </a:t>
            </a:r>
            <a:r>
              <a:rPr sz="2800" dirty="0">
                <a:latin typeface="Calibri"/>
                <a:cs typeface="Calibri"/>
              </a:rPr>
              <a:t>data</a:t>
            </a:r>
            <a:r>
              <a:rPr sz="2800" spc="-155" dirty="0">
                <a:latin typeface="Calibri"/>
                <a:cs typeface="Calibri"/>
              </a:rPr>
              <a:t> </a:t>
            </a:r>
            <a:r>
              <a:rPr sz="2800" spc="-50" dirty="0">
                <a:latin typeface="Calibri"/>
                <a:cs typeface="Calibri"/>
              </a:rPr>
              <a:t>x</a:t>
            </a:r>
            <a:endParaRPr sz="2800">
              <a:latin typeface="Calibri"/>
              <a:cs typeface="Calibri"/>
            </a:endParaRPr>
          </a:p>
          <a:p>
            <a:pPr>
              <a:lnSpc>
                <a:spcPct val="100000"/>
              </a:lnSpc>
              <a:spcBef>
                <a:spcPts val="10"/>
              </a:spcBef>
            </a:pPr>
            <a:endParaRPr sz="2300">
              <a:latin typeface="Calibri"/>
              <a:cs typeface="Calibri"/>
            </a:endParaRPr>
          </a:p>
          <a:p>
            <a:pPr marL="63500">
              <a:lnSpc>
                <a:spcPct val="100000"/>
              </a:lnSpc>
              <a:tabLst>
                <a:tab pos="591820" algn="l"/>
                <a:tab pos="1476375" algn="l"/>
              </a:tabLst>
            </a:pPr>
            <a:r>
              <a:rPr sz="2800" dirty="0">
                <a:latin typeface="Cambria Math"/>
                <a:cs typeface="Cambria Math"/>
              </a:rPr>
              <a:t>𝑝</a:t>
            </a:r>
            <a:r>
              <a:rPr sz="2800" spc="-265"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dirty="0">
                <a:latin typeface="Cambria Math"/>
                <a:cs typeface="Cambria Math"/>
              </a:rPr>
              <a:t>𝑥</a:t>
            </a:r>
            <a:r>
              <a:rPr sz="2800" spc="50" dirty="0">
                <a:latin typeface="Cambria Math"/>
                <a:cs typeface="Cambria Math"/>
              </a:rPr>
              <a:t> </a:t>
            </a:r>
            <a:r>
              <a:rPr sz="2800" dirty="0">
                <a:latin typeface="Cambria Math"/>
                <a:cs typeface="Cambria Math"/>
              </a:rPr>
              <a:t>|</a:t>
            </a:r>
            <a:r>
              <a:rPr sz="2800" spc="15" dirty="0">
                <a:latin typeface="Cambria Math"/>
                <a:cs typeface="Cambria Math"/>
              </a:rPr>
              <a:t> </a:t>
            </a:r>
            <a:r>
              <a:rPr sz="2800" spc="-50" dirty="0">
                <a:latin typeface="Cambria Math"/>
                <a:cs typeface="Cambria Math"/>
              </a:rPr>
              <a:t>𝑧</a:t>
            </a:r>
            <a:r>
              <a:rPr sz="2800" dirty="0">
                <a:latin typeface="Cambria Math"/>
                <a:cs typeface="Cambria Math"/>
              </a:rPr>
              <a:t>	=</a:t>
            </a:r>
            <a:r>
              <a:rPr sz="2800" spc="175" dirty="0">
                <a:latin typeface="Cambria Math"/>
                <a:cs typeface="Cambria Math"/>
              </a:rPr>
              <a:t> </a:t>
            </a:r>
            <a:r>
              <a:rPr sz="2800" spc="65" dirty="0">
                <a:latin typeface="Cambria Math"/>
                <a:cs typeface="Cambria Math"/>
              </a:rPr>
              <a:t>𝑁(𝜇</a:t>
            </a:r>
            <a:r>
              <a:rPr sz="3000" spc="97" baseline="-11111" dirty="0">
                <a:latin typeface="Cambria Math"/>
                <a:cs typeface="Cambria Math"/>
              </a:rPr>
              <a:t>x|z</a:t>
            </a:r>
            <a:r>
              <a:rPr sz="2800" spc="65" dirty="0">
                <a:latin typeface="Cambria Math"/>
                <a:cs typeface="Cambria Math"/>
              </a:rPr>
              <a:t>,</a:t>
            </a:r>
            <a:r>
              <a:rPr sz="2800" spc="-225" dirty="0">
                <a:latin typeface="Cambria Math"/>
                <a:cs typeface="Cambria Math"/>
              </a:rPr>
              <a:t> </a:t>
            </a:r>
            <a:r>
              <a:rPr sz="2800" spc="40" dirty="0">
                <a:latin typeface="Cambria Math"/>
                <a:cs typeface="Cambria Math"/>
              </a:rPr>
              <a:t>Σ</a:t>
            </a:r>
            <a:r>
              <a:rPr sz="3000" spc="60" baseline="-11111" dirty="0">
                <a:latin typeface="Cambria Math"/>
                <a:cs typeface="Cambria Math"/>
              </a:rPr>
              <a:t>x|z</a:t>
            </a:r>
            <a:r>
              <a:rPr sz="2800" spc="40" dirty="0">
                <a:latin typeface="Cambria Math"/>
                <a:cs typeface="Cambria Math"/>
              </a:rPr>
              <a:t>)</a:t>
            </a:r>
            <a:endParaRPr sz="2800">
              <a:latin typeface="Cambria Math"/>
              <a:cs typeface="Cambria Math"/>
            </a:endParaRPr>
          </a:p>
        </p:txBody>
      </p:sp>
      <p:sp>
        <p:nvSpPr>
          <p:cNvPr id="32" name="object 32"/>
          <p:cNvSpPr/>
          <p:nvPr/>
        </p:nvSpPr>
        <p:spPr>
          <a:xfrm>
            <a:off x="5427979" y="3078479"/>
            <a:ext cx="109220" cy="325120"/>
          </a:xfrm>
          <a:custGeom>
            <a:avLst/>
            <a:gdLst/>
            <a:ahLst/>
            <a:cxnLst/>
            <a:rect l="l" t="t" r="r" b="b"/>
            <a:pathLst>
              <a:path w="109220" h="325120">
                <a:moveTo>
                  <a:pt x="4699" y="0"/>
                </a:moveTo>
                <a:lnTo>
                  <a:pt x="0" y="13208"/>
                </a:lnTo>
                <a:lnTo>
                  <a:pt x="19050" y="21336"/>
                </a:lnTo>
                <a:lnTo>
                  <a:pt x="35306" y="32639"/>
                </a:lnTo>
                <a:lnTo>
                  <a:pt x="59944" y="64643"/>
                </a:lnTo>
                <a:lnTo>
                  <a:pt x="74549" y="107823"/>
                </a:lnTo>
                <a:lnTo>
                  <a:pt x="79375" y="160782"/>
                </a:lnTo>
                <a:lnTo>
                  <a:pt x="78105" y="189484"/>
                </a:lnTo>
                <a:lnTo>
                  <a:pt x="68453" y="238887"/>
                </a:lnTo>
                <a:lnTo>
                  <a:pt x="48895" y="277495"/>
                </a:lnTo>
                <a:lnTo>
                  <a:pt x="19177" y="303530"/>
                </a:lnTo>
                <a:lnTo>
                  <a:pt x="508" y="311785"/>
                </a:lnTo>
                <a:lnTo>
                  <a:pt x="4699" y="324993"/>
                </a:lnTo>
                <a:lnTo>
                  <a:pt x="49403" y="304165"/>
                </a:lnTo>
                <a:lnTo>
                  <a:pt x="82296" y="268097"/>
                </a:lnTo>
                <a:lnTo>
                  <a:pt x="102489" y="219964"/>
                </a:lnTo>
                <a:lnTo>
                  <a:pt x="109220" y="162560"/>
                </a:lnTo>
                <a:lnTo>
                  <a:pt x="107569" y="132715"/>
                </a:lnTo>
                <a:lnTo>
                  <a:pt x="93980" y="80010"/>
                </a:lnTo>
                <a:lnTo>
                  <a:pt x="67183" y="36957"/>
                </a:lnTo>
                <a:lnTo>
                  <a:pt x="28448" y="8509"/>
                </a:lnTo>
                <a:lnTo>
                  <a:pt x="4699" y="0"/>
                </a:lnTo>
                <a:close/>
              </a:path>
            </a:pathLst>
          </a:custGeom>
          <a:solidFill>
            <a:srgbClr val="000000"/>
          </a:solidFill>
        </p:spPr>
        <p:txBody>
          <a:bodyPr wrap="square" lIns="0" tIns="0" rIns="0" bIns="0" rtlCol="0"/>
          <a:lstStyle/>
          <a:p>
            <a:endParaRPr/>
          </a:p>
        </p:txBody>
      </p:sp>
      <p:sp>
        <p:nvSpPr>
          <p:cNvPr id="33" name="object 33"/>
          <p:cNvSpPr/>
          <p:nvPr/>
        </p:nvSpPr>
        <p:spPr>
          <a:xfrm>
            <a:off x="4663440" y="3078479"/>
            <a:ext cx="109220" cy="325120"/>
          </a:xfrm>
          <a:custGeom>
            <a:avLst/>
            <a:gdLst/>
            <a:ahLst/>
            <a:cxnLst/>
            <a:rect l="l" t="t" r="r" b="b"/>
            <a:pathLst>
              <a:path w="109220" h="325120">
                <a:moveTo>
                  <a:pt x="104521" y="0"/>
                </a:moveTo>
                <a:lnTo>
                  <a:pt x="59944" y="20828"/>
                </a:lnTo>
                <a:lnTo>
                  <a:pt x="27050" y="56896"/>
                </a:lnTo>
                <a:lnTo>
                  <a:pt x="6731" y="105283"/>
                </a:lnTo>
                <a:lnTo>
                  <a:pt x="0" y="162560"/>
                </a:lnTo>
                <a:lnTo>
                  <a:pt x="1650" y="192405"/>
                </a:lnTo>
                <a:lnTo>
                  <a:pt x="15112" y="245237"/>
                </a:lnTo>
                <a:lnTo>
                  <a:pt x="41910" y="288036"/>
                </a:lnTo>
                <a:lnTo>
                  <a:pt x="80645" y="316484"/>
                </a:lnTo>
                <a:lnTo>
                  <a:pt x="104521" y="324993"/>
                </a:lnTo>
                <a:lnTo>
                  <a:pt x="108712" y="311785"/>
                </a:lnTo>
                <a:lnTo>
                  <a:pt x="90043" y="303530"/>
                </a:lnTo>
                <a:lnTo>
                  <a:pt x="73913" y="292100"/>
                </a:lnTo>
                <a:lnTo>
                  <a:pt x="49275" y="259715"/>
                </a:lnTo>
                <a:lnTo>
                  <a:pt x="34798" y="215519"/>
                </a:lnTo>
                <a:lnTo>
                  <a:pt x="29845" y="160782"/>
                </a:lnTo>
                <a:lnTo>
                  <a:pt x="31114" y="133096"/>
                </a:lnTo>
                <a:lnTo>
                  <a:pt x="40767" y="85090"/>
                </a:lnTo>
                <a:lnTo>
                  <a:pt x="60325" y="47117"/>
                </a:lnTo>
                <a:lnTo>
                  <a:pt x="90297" y="21336"/>
                </a:lnTo>
                <a:lnTo>
                  <a:pt x="109220" y="13208"/>
                </a:lnTo>
                <a:lnTo>
                  <a:pt x="104521" y="0"/>
                </a:lnTo>
                <a:close/>
              </a:path>
            </a:pathLst>
          </a:custGeom>
          <a:solidFill>
            <a:srgbClr val="000000"/>
          </a:solidFill>
        </p:spPr>
        <p:txBody>
          <a:bodyPr wrap="square" lIns="0" tIns="0" rIns="0" bIns="0" rtlCol="0"/>
          <a:lstStyle/>
          <a:p>
            <a:endParaRPr/>
          </a:p>
        </p:txBody>
      </p:sp>
      <p:sp>
        <p:nvSpPr>
          <p:cNvPr id="34" name="object 34"/>
          <p:cNvSpPr txBox="1"/>
          <p:nvPr/>
        </p:nvSpPr>
        <p:spPr>
          <a:xfrm>
            <a:off x="3996054" y="1339468"/>
            <a:ext cx="3910329" cy="2091689"/>
          </a:xfrm>
          <a:prstGeom prst="rect">
            <a:avLst/>
          </a:prstGeom>
        </p:spPr>
        <p:txBody>
          <a:bodyPr vert="horz" wrap="square" lIns="0" tIns="13335" rIns="0" bIns="0" rtlCol="0">
            <a:spAutoFit/>
          </a:bodyPr>
          <a:lstStyle/>
          <a:p>
            <a:pPr marL="38100" marR="320675" algn="just">
              <a:lnSpc>
                <a:spcPct val="100000"/>
              </a:lnSpc>
              <a:spcBef>
                <a:spcPts val="105"/>
              </a:spcBef>
            </a:pPr>
            <a:r>
              <a:rPr sz="2800" b="1" dirty="0">
                <a:latin typeface="Calibri"/>
                <a:cs typeface="Calibri"/>
              </a:rPr>
              <a:t>Encoder</a:t>
            </a:r>
            <a:r>
              <a:rPr sz="2800" b="1" spc="65" dirty="0">
                <a:latin typeface="Calibri"/>
                <a:cs typeface="Calibri"/>
              </a:rPr>
              <a:t> </a:t>
            </a:r>
            <a:r>
              <a:rPr sz="2800" b="1" dirty="0">
                <a:latin typeface="Calibri"/>
                <a:cs typeface="Calibri"/>
              </a:rPr>
              <a:t>network</a:t>
            </a:r>
            <a:r>
              <a:rPr sz="2800" b="1" spc="140" dirty="0">
                <a:latin typeface="Calibri"/>
                <a:cs typeface="Calibri"/>
              </a:rPr>
              <a:t> </a:t>
            </a:r>
            <a:r>
              <a:rPr sz="2800" spc="-10" dirty="0">
                <a:latin typeface="Calibri"/>
                <a:cs typeface="Calibri"/>
              </a:rPr>
              <a:t>inputs </a:t>
            </a:r>
            <a:r>
              <a:rPr sz="2800" dirty="0">
                <a:latin typeface="Calibri"/>
                <a:cs typeface="Calibri"/>
              </a:rPr>
              <a:t>data</a:t>
            </a:r>
            <a:r>
              <a:rPr sz="2800" spc="-5" dirty="0">
                <a:latin typeface="Calibri"/>
                <a:cs typeface="Calibri"/>
              </a:rPr>
              <a:t> </a:t>
            </a:r>
            <a:r>
              <a:rPr sz="2800" dirty="0">
                <a:latin typeface="Calibri"/>
                <a:cs typeface="Calibri"/>
              </a:rPr>
              <a:t>x,</a:t>
            </a:r>
            <a:r>
              <a:rPr sz="2800" spc="-5" dirty="0">
                <a:latin typeface="Calibri"/>
                <a:cs typeface="Calibri"/>
              </a:rPr>
              <a:t> </a:t>
            </a:r>
            <a:r>
              <a:rPr sz="2800" dirty="0">
                <a:latin typeface="Calibri"/>
                <a:cs typeface="Calibri"/>
              </a:rPr>
              <a:t>gives</a:t>
            </a:r>
            <a:r>
              <a:rPr sz="2800" spc="80" dirty="0">
                <a:latin typeface="Calibri"/>
                <a:cs typeface="Calibri"/>
              </a:rPr>
              <a:t> </a:t>
            </a:r>
            <a:r>
              <a:rPr sz="2800" spc="-10" dirty="0">
                <a:latin typeface="Calibri"/>
                <a:cs typeface="Calibri"/>
              </a:rPr>
              <a:t>distribution </a:t>
            </a:r>
            <a:r>
              <a:rPr sz="2800" dirty="0">
                <a:latin typeface="Calibri"/>
                <a:cs typeface="Calibri"/>
              </a:rPr>
              <a:t>over</a:t>
            </a:r>
            <a:r>
              <a:rPr sz="2800" spc="-160" dirty="0">
                <a:latin typeface="Calibri"/>
                <a:cs typeface="Calibri"/>
              </a:rPr>
              <a:t> </a:t>
            </a:r>
            <a:r>
              <a:rPr sz="2800" spc="-10" dirty="0">
                <a:latin typeface="Calibri"/>
                <a:cs typeface="Calibri"/>
              </a:rPr>
              <a:t>latent</a:t>
            </a:r>
            <a:r>
              <a:rPr sz="2800" spc="-150" dirty="0">
                <a:latin typeface="Calibri"/>
                <a:cs typeface="Calibri"/>
              </a:rPr>
              <a:t> </a:t>
            </a:r>
            <a:r>
              <a:rPr sz="2800" dirty="0">
                <a:latin typeface="Calibri"/>
                <a:cs typeface="Calibri"/>
              </a:rPr>
              <a:t>codes</a:t>
            </a:r>
            <a:r>
              <a:rPr sz="2800" spc="-35" dirty="0">
                <a:latin typeface="Calibri"/>
                <a:cs typeface="Calibri"/>
              </a:rPr>
              <a:t> </a:t>
            </a:r>
            <a:r>
              <a:rPr sz="2800" spc="-50" dirty="0">
                <a:latin typeface="Calibri"/>
                <a:cs typeface="Calibri"/>
              </a:rPr>
              <a:t>z</a:t>
            </a:r>
            <a:endParaRPr sz="2800">
              <a:latin typeface="Calibri"/>
              <a:cs typeface="Calibri"/>
            </a:endParaRPr>
          </a:p>
          <a:p>
            <a:pPr>
              <a:lnSpc>
                <a:spcPct val="100000"/>
              </a:lnSpc>
              <a:spcBef>
                <a:spcPts val="10"/>
              </a:spcBef>
            </a:pPr>
            <a:endParaRPr sz="2300">
              <a:latin typeface="Calibri"/>
              <a:cs typeface="Calibri"/>
            </a:endParaRPr>
          </a:p>
          <a:p>
            <a:pPr marL="231140">
              <a:lnSpc>
                <a:spcPct val="100000"/>
              </a:lnSpc>
              <a:tabLst>
                <a:tab pos="789940" algn="l"/>
                <a:tab pos="1675130" algn="l"/>
              </a:tabLst>
            </a:pPr>
            <a:r>
              <a:rPr sz="2800" spc="-25" dirty="0">
                <a:latin typeface="Cambria Math"/>
                <a:cs typeface="Cambria Math"/>
              </a:rPr>
              <a:t>𝑞</a:t>
            </a:r>
            <a:r>
              <a:rPr sz="3000" spc="-37" baseline="-11111" dirty="0">
                <a:latin typeface="Cambria Math"/>
                <a:cs typeface="Cambria Math"/>
              </a:rPr>
              <a:t>N</a:t>
            </a:r>
            <a:r>
              <a:rPr sz="3000" baseline="-11111" dirty="0">
                <a:latin typeface="Cambria Math"/>
                <a:cs typeface="Cambria Math"/>
              </a:rPr>
              <a:t>	</a:t>
            </a:r>
            <a:r>
              <a:rPr sz="2800" dirty="0">
                <a:latin typeface="Cambria Math"/>
                <a:cs typeface="Cambria Math"/>
              </a:rPr>
              <a:t>𝑧</a:t>
            </a:r>
            <a:r>
              <a:rPr sz="2800" spc="30" dirty="0">
                <a:latin typeface="Cambria Math"/>
                <a:cs typeface="Cambria Math"/>
              </a:rPr>
              <a:t> </a:t>
            </a:r>
            <a:r>
              <a:rPr sz="2800" dirty="0">
                <a:latin typeface="Cambria Math"/>
                <a:cs typeface="Cambria Math"/>
              </a:rPr>
              <a:t>|</a:t>
            </a:r>
            <a:r>
              <a:rPr sz="2800" spc="15" dirty="0">
                <a:latin typeface="Cambria Math"/>
                <a:cs typeface="Cambria Math"/>
              </a:rPr>
              <a:t> </a:t>
            </a:r>
            <a:r>
              <a:rPr sz="2800" spc="-50" dirty="0">
                <a:latin typeface="Cambria Math"/>
                <a:cs typeface="Cambria Math"/>
              </a:rPr>
              <a:t>𝑥</a:t>
            </a:r>
            <a:r>
              <a:rPr sz="2800" dirty="0">
                <a:latin typeface="Cambria Math"/>
                <a:cs typeface="Cambria Math"/>
              </a:rPr>
              <a:t>	=</a:t>
            </a:r>
            <a:r>
              <a:rPr sz="2800" spc="175" dirty="0">
                <a:latin typeface="Cambria Math"/>
                <a:cs typeface="Cambria Math"/>
              </a:rPr>
              <a:t> </a:t>
            </a:r>
            <a:r>
              <a:rPr sz="2800" spc="65" dirty="0">
                <a:latin typeface="Cambria Math"/>
                <a:cs typeface="Cambria Math"/>
              </a:rPr>
              <a:t>𝑁(𝜇</a:t>
            </a:r>
            <a:r>
              <a:rPr sz="3000" spc="97" baseline="-11111" dirty="0">
                <a:latin typeface="Cambria Math"/>
                <a:cs typeface="Cambria Math"/>
              </a:rPr>
              <a:t>z|x</a:t>
            </a:r>
            <a:r>
              <a:rPr sz="2800" spc="65" dirty="0">
                <a:latin typeface="Cambria Math"/>
                <a:cs typeface="Cambria Math"/>
              </a:rPr>
              <a:t>,</a:t>
            </a:r>
            <a:r>
              <a:rPr sz="2800" spc="-220" dirty="0">
                <a:latin typeface="Cambria Math"/>
                <a:cs typeface="Cambria Math"/>
              </a:rPr>
              <a:t> </a:t>
            </a:r>
            <a:r>
              <a:rPr sz="2800" spc="40" dirty="0">
                <a:latin typeface="Cambria Math"/>
                <a:cs typeface="Cambria Math"/>
              </a:rPr>
              <a:t>Σ</a:t>
            </a:r>
            <a:r>
              <a:rPr sz="3000" spc="60" baseline="-11111" dirty="0">
                <a:latin typeface="Cambria Math"/>
                <a:cs typeface="Cambria Math"/>
              </a:rPr>
              <a:t>z|x</a:t>
            </a:r>
            <a:r>
              <a:rPr sz="2800" spc="40" dirty="0">
                <a:latin typeface="Cambria Math"/>
                <a:cs typeface="Cambria Math"/>
              </a:rPr>
              <a:t>)</a:t>
            </a:r>
            <a:endParaRPr sz="2800">
              <a:latin typeface="Cambria Math"/>
              <a:cs typeface="Cambria Math"/>
            </a:endParaRPr>
          </a:p>
        </p:txBody>
      </p:sp>
      <p:sp>
        <p:nvSpPr>
          <p:cNvPr id="35" name="object 35"/>
          <p:cNvSpPr/>
          <p:nvPr/>
        </p:nvSpPr>
        <p:spPr>
          <a:xfrm>
            <a:off x="9036177" y="2319718"/>
            <a:ext cx="26670" cy="328930"/>
          </a:xfrm>
          <a:custGeom>
            <a:avLst/>
            <a:gdLst/>
            <a:ahLst/>
            <a:cxnLst/>
            <a:rect l="l" t="t" r="r" b="b"/>
            <a:pathLst>
              <a:path w="26670" h="328930">
                <a:moveTo>
                  <a:pt x="26470" y="0"/>
                </a:moveTo>
                <a:lnTo>
                  <a:pt x="0" y="0"/>
                </a:lnTo>
                <a:lnTo>
                  <a:pt x="0" y="328739"/>
                </a:lnTo>
                <a:lnTo>
                  <a:pt x="26470" y="328739"/>
                </a:lnTo>
                <a:lnTo>
                  <a:pt x="26470" y="0"/>
                </a:lnTo>
                <a:close/>
              </a:path>
            </a:pathLst>
          </a:custGeom>
          <a:solidFill>
            <a:srgbClr val="000000"/>
          </a:solidFill>
        </p:spPr>
        <p:txBody>
          <a:bodyPr wrap="square" lIns="0" tIns="0" rIns="0" bIns="0" rtlCol="0"/>
          <a:lstStyle/>
          <a:p>
            <a:endParaRPr/>
          </a:p>
        </p:txBody>
      </p:sp>
      <p:sp>
        <p:nvSpPr>
          <p:cNvPr id="36" name="object 36"/>
          <p:cNvSpPr/>
          <p:nvPr/>
        </p:nvSpPr>
        <p:spPr>
          <a:xfrm>
            <a:off x="8625840" y="2316479"/>
            <a:ext cx="108585" cy="335280"/>
          </a:xfrm>
          <a:custGeom>
            <a:avLst/>
            <a:gdLst/>
            <a:ahLst/>
            <a:cxnLst/>
            <a:rect l="l" t="t" r="r" b="b"/>
            <a:pathLst>
              <a:path w="108584" h="335280">
                <a:moveTo>
                  <a:pt x="104012" y="0"/>
                </a:moveTo>
                <a:lnTo>
                  <a:pt x="59562" y="21462"/>
                </a:lnTo>
                <a:lnTo>
                  <a:pt x="26924" y="58674"/>
                </a:lnTo>
                <a:lnTo>
                  <a:pt x="6730" y="108585"/>
                </a:lnTo>
                <a:lnTo>
                  <a:pt x="0" y="167640"/>
                </a:lnTo>
                <a:lnTo>
                  <a:pt x="1650" y="198374"/>
                </a:lnTo>
                <a:lnTo>
                  <a:pt x="15112" y="252857"/>
                </a:lnTo>
                <a:lnTo>
                  <a:pt x="41655" y="297053"/>
                </a:lnTo>
                <a:lnTo>
                  <a:pt x="80263" y="326390"/>
                </a:lnTo>
                <a:lnTo>
                  <a:pt x="104012" y="335153"/>
                </a:lnTo>
                <a:lnTo>
                  <a:pt x="108076" y="321437"/>
                </a:lnTo>
                <a:lnTo>
                  <a:pt x="89534" y="313055"/>
                </a:lnTo>
                <a:lnTo>
                  <a:pt x="73532" y="301244"/>
                </a:lnTo>
                <a:lnTo>
                  <a:pt x="49021" y="267843"/>
                </a:lnTo>
                <a:lnTo>
                  <a:pt x="34543" y="222250"/>
                </a:lnTo>
                <a:lnTo>
                  <a:pt x="29717" y="165862"/>
                </a:lnTo>
                <a:lnTo>
                  <a:pt x="30987" y="137287"/>
                </a:lnTo>
                <a:lnTo>
                  <a:pt x="40639" y="87630"/>
                </a:lnTo>
                <a:lnTo>
                  <a:pt x="60070" y="48514"/>
                </a:lnTo>
                <a:lnTo>
                  <a:pt x="89788" y="21971"/>
                </a:lnTo>
                <a:lnTo>
                  <a:pt x="108584" y="13589"/>
                </a:lnTo>
                <a:lnTo>
                  <a:pt x="104012" y="0"/>
                </a:lnTo>
                <a:close/>
              </a:path>
            </a:pathLst>
          </a:custGeom>
          <a:solidFill>
            <a:srgbClr val="000000"/>
          </a:solidFill>
        </p:spPr>
        <p:txBody>
          <a:bodyPr wrap="square" lIns="0" tIns="0" rIns="0" bIns="0" rtlCol="0"/>
          <a:lstStyle/>
          <a:p>
            <a:endParaRPr/>
          </a:p>
        </p:txBody>
      </p:sp>
      <p:sp>
        <p:nvSpPr>
          <p:cNvPr id="37" name="object 37"/>
          <p:cNvSpPr/>
          <p:nvPr/>
        </p:nvSpPr>
        <p:spPr>
          <a:xfrm>
            <a:off x="10813542" y="2319718"/>
            <a:ext cx="27305" cy="328930"/>
          </a:xfrm>
          <a:custGeom>
            <a:avLst/>
            <a:gdLst/>
            <a:ahLst/>
            <a:cxnLst/>
            <a:rect l="l" t="t" r="r" b="b"/>
            <a:pathLst>
              <a:path w="27304" h="328930">
                <a:moveTo>
                  <a:pt x="27086" y="0"/>
                </a:moveTo>
                <a:lnTo>
                  <a:pt x="0" y="0"/>
                </a:lnTo>
                <a:lnTo>
                  <a:pt x="0" y="328739"/>
                </a:lnTo>
                <a:lnTo>
                  <a:pt x="27086" y="328739"/>
                </a:lnTo>
                <a:lnTo>
                  <a:pt x="27086" y="0"/>
                </a:lnTo>
                <a:close/>
              </a:path>
            </a:pathLst>
          </a:custGeom>
          <a:solidFill>
            <a:srgbClr val="000000"/>
          </a:solidFill>
        </p:spPr>
        <p:txBody>
          <a:bodyPr wrap="square" lIns="0" tIns="0" rIns="0" bIns="0" rtlCol="0"/>
          <a:lstStyle/>
          <a:p>
            <a:endParaRPr/>
          </a:p>
        </p:txBody>
      </p:sp>
      <p:sp>
        <p:nvSpPr>
          <p:cNvPr id="38" name="object 38"/>
          <p:cNvSpPr/>
          <p:nvPr/>
        </p:nvSpPr>
        <p:spPr>
          <a:xfrm>
            <a:off x="10393680" y="2316479"/>
            <a:ext cx="111125" cy="335280"/>
          </a:xfrm>
          <a:custGeom>
            <a:avLst/>
            <a:gdLst/>
            <a:ahLst/>
            <a:cxnLst/>
            <a:rect l="l" t="t" r="r" b="b"/>
            <a:pathLst>
              <a:path w="111125" h="335280">
                <a:moveTo>
                  <a:pt x="106425" y="0"/>
                </a:moveTo>
                <a:lnTo>
                  <a:pt x="60960" y="21462"/>
                </a:lnTo>
                <a:lnTo>
                  <a:pt x="27559" y="58674"/>
                </a:lnTo>
                <a:lnTo>
                  <a:pt x="6858" y="108585"/>
                </a:lnTo>
                <a:lnTo>
                  <a:pt x="0" y="167640"/>
                </a:lnTo>
                <a:lnTo>
                  <a:pt x="1650" y="198374"/>
                </a:lnTo>
                <a:lnTo>
                  <a:pt x="15494" y="252857"/>
                </a:lnTo>
                <a:lnTo>
                  <a:pt x="42672" y="297053"/>
                </a:lnTo>
                <a:lnTo>
                  <a:pt x="82169" y="326390"/>
                </a:lnTo>
                <a:lnTo>
                  <a:pt x="106425" y="335153"/>
                </a:lnTo>
                <a:lnTo>
                  <a:pt x="110617" y="321437"/>
                </a:lnTo>
                <a:lnTo>
                  <a:pt x="91567" y="313055"/>
                </a:lnTo>
                <a:lnTo>
                  <a:pt x="75184" y="301244"/>
                </a:lnTo>
                <a:lnTo>
                  <a:pt x="50165" y="267843"/>
                </a:lnTo>
                <a:lnTo>
                  <a:pt x="35433" y="222250"/>
                </a:lnTo>
                <a:lnTo>
                  <a:pt x="30479" y="165862"/>
                </a:lnTo>
                <a:lnTo>
                  <a:pt x="31623" y="137287"/>
                </a:lnTo>
                <a:lnTo>
                  <a:pt x="41528" y="87630"/>
                </a:lnTo>
                <a:lnTo>
                  <a:pt x="61468" y="48514"/>
                </a:lnTo>
                <a:lnTo>
                  <a:pt x="91948" y="21971"/>
                </a:lnTo>
                <a:lnTo>
                  <a:pt x="111125" y="13589"/>
                </a:lnTo>
                <a:lnTo>
                  <a:pt x="106425" y="0"/>
                </a:lnTo>
                <a:close/>
              </a:path>
            </a:pathLst>
          </a:custGeom>
          <a:solidFill>
            <a:srgbClr val="000000"/>
          </a:solidFill>
        </p:spPr>
        <p:txBody>
          <a:bodyPr wrap="square" lIns="0" tIns="0" rIns="0" bIns="0" rtlCol="0"/>
          <a:lstStyle/>
          <a:p>
            <a:endParaRPr/>
          </a:p>
        </p:txBody>
      </p:sp>
      <p:sp>
        <p:nvSpPr>
          <p:cNvPr id="39" name="object 39"/>
          <p:cNvSpPr txBox="1"/>
          <p:nvPr/>
        </p:nvSpPr>
        <p:spPr>
          <a:xfrm>
            <a:off x="8106029" y="1768855"/>
            <a:ext cx="3780154" cy="1755139"/>
          </a:xfrm>
          <a:prstGeom prst="rect">
            <a:avLst/>
          </a:prstGeom>
        </p:spPr>
        <p:txBody>
          <a:bodyPr vert="horz" wrap="square" lIns="0" tIns="13335" rIns="0" bIns="0" rtlCol="0">
            <a:spAutoFit/>
          </a:bodyPr>
          <a:lstStyle/>
          <a:p>
            <a:pPr marL="88900">
              <a:lnSpc>
                <a:spcPct val="100000"/>
              </a:lnSpc>
              <a:spcBef>
                <a:spcPts val="105"/>
              </a:spcBef>
            </a:pPr>
            <a:r>
              <a:rPr sz="2800" dirty="0">
                <a:latin typeface="Calibri"/>
                <a:cs typeface="Calibri"/>
              </a:rPr>
              <a:t>If</a:t>
            </a:r>
            <a:r>
              <a:rPr sz="2800" spc="-75" dirty="0">
                <a:latin typeface="Calibri"/>
                <a:cs typeface="Calibri"/>
              </a:rPr>
              <a:t> </a:t>
            </a:r>
            <a:r>
              <a:rPr sz="2800" dirty="0">
                <a:latin typeface="Calibri"/>
                <a:cs typeface="Calibri"/>
              </a:rPr>
              <a:t>we</a:t>
            </a:r>
            <a:r>
              <a:rPr sz="2800" spc="-50" dirty="0">
                <a:latin typeface="Calibri"/>
                <a:cs typeface="Calibri"/>
              </a:rPr>
              <a:t> </a:t>
            </a:r>
            <a:r>
              <a:rPr sz="2800" dirty="0">
                <a:latin typeface="Calibri"/>
                <a:cs typeface="Calibri"/>
              </a:rPr>
              <a:t>can</a:t>
            </a:r>
            <a:r>
              <a:rPr sz="2800" spc="-120" dirty="0">
                <a:latin typeface="Calibri"/>
                <a:cs typeface="Calibri"/>
              </a:rPr>
              <a:t> </a:t>
            </a:r>
            <a:r>
              <a:rPr sz="2800" dirty="0">
                <a:latin typeface="Calibri"/>
                <a:cs typeface="Calibri"/>
              </a:rPr>
              <a:t>ensure</a:t>
            </a:r>
            <a:r>
              <a:rPr sz="2800" spc="35" dirty="0">
                <a:latin typeface="Calibri"/>
                <a:cs typeface="Calibri"/>
              </a:rPr>
              <a:t> </a:t>
            </a:r>
            <a:r>
              <a:rPr sz="2800" spc="-20" dirty="0">
                <a:latin typeface="Calibri"/>
                <a:cs typeface="Calibri"/>
              </a:rPr>
              <a:t>that</a:t>
            </a:r>
            <a:endParaRPr sz="2800">
              <a:latin typeface="Calibri"/>
              <a:cs typeface="Calibri"/>
            </a:endParaRPr>
          </a:p>
          <a:p>
            <a:pPr marL="88900">
              <a:lnSpc>
                <a:spcPct val="100000"/>
              </a:lnSpc>
              <a:spcBef>
                <a:spcPts val="5"/>
              </a:spcBef>
              <a:tabLst>
                <a:tab pos="1085215" algn="l"/>
                <a:tab pos="2417445" algn="l"/>
                <a:tab pos="2864485" algn="l"/>
              </a:tabLst>
            </a:pPr>
            <a:r>
              <a:rPr sz="2800" dirty="0">
                <a:latin typeface="Cambria Math"/>
                <a:cs typeface="Cambria Math"/>
              </a:rPr>
              <a:t>𝑞</a:t>
            </a:r>
            <a:r>
              <a:rPr sz="2800" spc="-125" dirty="0">
                <a:latin typeface="Cambria Math"/>
                <a:cs typeface="Cambria Math"/>
              </a:rPr>
              <a:t> </a:t>
            </a:r>
            <a:r>
              <a:rPr sz="3225" baseline="-10335" dirty="0">
                <a:latin typeface="Cambria Math"/>
                <a:cs typeface="Cambria Math"/>
              </a:rPr>
              <a:t>ϕ</a:t>
            </a:r>
            <a:r>
              <a:rPr sz="3225" spc="472" baseline="-10335" dirty="0">
                <a:latin typeface="Cambria Math"/>
                <a:cs typeface="Cambria Math"/>
              </a:rPr>
              <a:t> </a:t>
            </a:r>
            <a:r>
              <a:rPr sz="2800" spc="-50" dirty="0">
                <a:latin typeface="Cambria Math"/>
                <a:cs typeface="Cambria Math"/>
              </a:rPr>
              <a:t>𝑧</a:t>
            </a:r>
            <a:r>
              <a:rPr sz="2800" dirty="0">
                <a:latin typeface="Cambria Math"/>
                <a:cs typeface="Cambria Math"/>
              </a:rPr>
              <a:t>	𝑥)</a:t>
            </a:r>
            <a:r>
              <a:rPr sz="2800" spc="145" dirty="0">
                <a:latin typeface="Cambria Math"/>
                <a:cs typeface="Cambria Math"/>
              </a:rPr>
              <a:t> </a:t>
            </a:r>
            <a:r>
              <a:rPr sz="2800" dirty="0">
                <a:latin typeface="Cambria Math"/>
                <a:cs typeface="Cambria Math"/>
              </a:rPr>
              <a:t>≈</a:t>
            </a:r>
            <a:r>
              <a:rPr sz="2800" spc="215" dirty="0">
                <a:latin typeface="Cambria Math"/>
                <a:cs typeface="Cambria Math"/>
              </a:rPr>
              <a:t> </a:t>
            </a:r>
            <a:r>
              <a:rPr sz="2800" dirty="0">
                <a:latin typeface="Cambria Math"/>
                <a:cs typeface="Cambria Math"/>
              </a:rPr>
              <a:t>𝑝</a:t>
            </a:r>
            <a:r>
              <a:rPr sz="2800" spc="-260"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𝑧</a:t>
            </a:r>
            <a:r>
              <a:rPr sz="2800" dirty="0">
                <a:latin typeface="Cambria Math"/>
                <a:cs typeface="Cambria Math"/>
              </a:rPr>
              <a:t>	</a:t>
            </a:r>
            <a:r>
              <a:rPr sz="2800" spc="-25" dirty="0">
                <a:latin typeface="Cambria Math"/>
                <a:cs typeface="Cambria Math"/>
              </a:rPr>
              <a:t>𝑥)</a:t>
            </a:r>
            <a:r>
              <a:rPr sz="2800" spc="-25" dirty="0">
                <a:latin typeface="Calibri"/>
                <a:cs typeface="Calibri"/>
              </a:rPr>
              <a:t>,</a:t>
            </a:r>
            <a:endParaRPr sz="2800">
              <a:latin typeface="Calibri"/>
              <a:cs typeface="Calibri"/>
            </a:endParaRPr>
          </a:p>
          <a:p>
            <a:pPr>
              <a:lnSpc>
                <a:spcPct val="100000"/>
              </a:lnSpc>
              <a:spcBef>
                <a:spcPts val="50"/>
              </a:spcBef>
            </a:pPr>
            <a:endParaRPr sz="2850">
              <a:latin typeface="Calibri"/>
              <a:cs typeface="Calibri"/>
            </a:endParaRPr>
          </a:p>
          <a:p>
            <a:pPr marL="88900">
              <a:lnSpc>
                <a:spcPct val="100000"/>
              </a:lnSpc>
            </a:pPr>
            <a:r>
              <a:rPr sz="2800" dirty="0">
                <a:latin typeface="Calibri"/>
                <a:cs typeface="Calibri"/>
              </a:rPr>
              <a:t>then</a:t>
            </a:r>
            <a:r>
              <a:rPr sz="2800" spc="40" dirty="0">
                <a:latin typeface="Calibri"/>
                <a:cs typeface="Calibri"/>
              </a:rPr>
              <a:t> </a:t>
            </a:r>
            <a:r>
              <a:rPr sz="2800" dirty="0">
                <a:latin typeface="Calibri"/>
                <a:cs typeface="Calibri"/>
              </a:rPr>
              <a:t>we</a:t>
            </a:r>
            <a:r>
              <a:rPr sz="2800" spc="-120" dirty="0">
                <a:latin typeface="Calibri"/>
                <a:cs typeface="Calibri"/>
              </a:rPr>
              <a:t> </a:t>
            </a:r>
            <a:r>
              <a:rPr sz="2800" dirty="0">
                <a:latin typeface="Calibri"/>
                <a:cs typeface="Calibri"/>
              </a:rPr>
              <a:t>can</a:t>
            </a:r>
            <a:r>
              <a:rPr sz="2800" spc="-35" dirty="0">
                <a:latin typeface="Calibri"/>
                <a:cs typeface="Calibri"/>
              </a:rPr>
              <a:t> </a:t>
            </a:r>
            <a:r>
              <a:rPr sz="2800" spc="-10" dirty="0">
                <a:latin typeface="Calibri"/>
                <a:cs typeface="Calibri"/>
              </a:rPr>
              <a:t>approximate</a:t>
            </a:r>
            <a:endParaRPr sz="2800">
              <a:latin typeface="Calibri"/>
              <a:cs typeface="Calibri"/>
            </a:endParaRPr>
          </a:p>
        </p:txBody>
      </p:sp>
      <p:sp>
        <p:nvSpPr>
          <p:cNvPr id="40" name="object 40"/>
          <p:cNvSpPr/>
          <p:nvPr/>
        </p:nvSpPr>
        <p:spPr>
          <a:xfrm>
            <a:off x="9167748" y="3891279"/>
            <a:ext cx="108585" cy="335280"/>
          </a:xfrm>
          <a:custGeom>
            <a:avLst/>
            <a:gdLst/>
            <a:ahLst/>
            <a:cxnLst/>
            <a:rect l="l" t="t" r="r" b="b"/>
            <a:pathLst>
              <a:path w="108584" h="335279">
                <a:moveTo>
                  <a:pt x="4572" y="0"/>
                </a:moveTo>
                <a:lnTo>
                  <a:pt x="0" y="13589"/>
                </a:lnTo>
                <a:lnTo>
                  <a:pt x="18796" y="21971"/>
                </a:lnTo>
                <a:lnTo>
                  <a:pt x="34925" y="33655"/>
                </a:lnTo>
                <a:lnTo>
                  <a:pt x="59435" y="66675"/>
                </a:lnTo>
                <a:lnTo>
                  <a:pt x="73786" y="111252"/>
                </a:lnTo>
                <a:lnTo>
                  <a:pt x="78612" y="165862"/>
                </a:lnTo>
                <a:lnTo>
                  <a:pt x="77470" y="195453"/>
                </a:lnTo>
                <a:lnTo>
                  <a:pt x="67818" y="246380"/>
                </a:lnTo>
                <a:lnTo>
                  <a:pt x="48386" y="286131"/>
                </a:lnTo>
                <a:lnTo>
                  <a:pt x="19050" y="313055"/>
                </a:lnTo>
                <a:lnTo>
                  <a:pt x="507" y="321437"/>
                </a:lnTo>
                <a:lnTo>
                  <a:pt x="4572" y="335153"/>
                </a:lnTo>
                <a:lnTo>
                  <a:pt x="48895" y="313690"/>
                </a:lnTo>
                <a:lnTo>
                  <a:pt x="81533" y="276479"/>
                </a:lnTo>
                <a:lnTo>
                  <a:pt x="101600" y="226822"/>
                </a:lnTo>
                <a:lnTo>
                  <a:pt x="108203" y="167640"/>
                </a:lnTo>
                <a:lnTo>
                  <a:pt x="106552" y="136906"/>
                </a:lnTo>
                <a:lnTo>
                  <a:pt x="93218" y="82423"/>
                </a:lnTo>
                <a:lnTo>
                  <a:pt x="66548" y="38100"/>
                </a:lnTo>
                <a:lnTo>
                  <a:pt x="28194" y="8763"/>
                </a:lnTo>
                <a:lnTo>
                  <a:pt x="4572" y="0"/>
                </a:lnTo>
                <a:close/>
              </a:path>
            </a:pathLst>
          </a:custGeom>
          <a:solidFill>
            <a:srgbClr val="000000"/>
          </a:solidFill>
        </p:spPr>
        <p:txBody>
          <a:bodyPr wrap="square" lIns="0" tIns="0" rIns="0" bIns="0" rtlCol="0"/>
          <a:lstStyle/>
          <a:p>
            <a:endParaRPr/>
          </a:p>
        </p:txBody>
      </p:sp>
      <p:sp>
        <p:nvSpPr>
          <p:cNvPr id="41" name="object 41"/>
          <p:cNvSpPr/>
          <p:nvPr/>
        </p:nvSpPr>
        <p:spPr>
          <a:xfrm>
            <a:off x="8849359" y="3891279"/>
            <a:ext cx="108585" cy="335280"/>
          </a:xfrm>
          <a:custGeom>
            <a:avLst/>
            <a:gdLst/>
            <a:ahLst/>
            <a:cxnLst/>
            <a:rect l="l" t="t" r="r" b="b"/>
            <a:pathLst>
              <a:path w="108584" h="335279">
                <a:moveTo>
                  <a:pt x="103632" y="0"/>
                </a:moveTo>
                <a:lnTo>
                  <a:pt x="59436" y="21463"/>
                </a:lnTo>
                <a:lnTo>
                  <a:pt x="26797" y="58674"/>
                </a:lnTo>
                <a:lnTo>
                  <a:pt x="6731" y="108585"/>
                </a:lnTo>
                <a:lnTo>
                  <a:pt x="0" y="167640"/>
                </a:lnTo>
                <a:lnTo>
                  <a:pt x="1650" y="198374"/>
                </a:lnTo>
                <a:lnTo>
                  <a:pt x="14986" y="252857"/>
                </a:lnTo>
                <a:lnTo>
                  <a:pt x="41529" y="297053"/>
                </a:lnTo>
                <a:lnTo>
                  <a:pt x="80010" y="326390"/>
                </a:lnTo>
                <a:lnTo>
                  <a:pt x="103632" y="335153"/>
                </a:lnTo>
                <a:lnTo>
                  <a:pt x="107823" y="321437"/>
                </a:lnTo>
                <a:lnTo>
                  <a:pt x="89281" y="313055"/>
                </a:lnTo>
                <a:lnTo>
                  <a:pt x="73279" y="301244"/>
                </a:lnTo>
                <a:lnTo>
                  <a:pt x="48895" y="267843"/>
                </a:lnTo>
                <a:lnTo>
                  <a:pt x="34417" y="222250"/>
                </a:lnTo>
                <a:lnTo>
                  <a:pt x="29591" y="165862"/>
                </a:lnTo>
                <a:lnTo>
                  <a:pt x="30861" y="137287"/>
                </a:lnTo>
                <a:lnTo>
                  <a:pt x="40513" y="87630"/>
                </a:lnTo>
                <a:lnTo>
                  <a:pt x="59817" y="48514"/>
                </a:lnTo>
                <a:lnTo>
                  <a:pt x="89535" y="21971"/>
                </a:lnTo>
                <a:lnTo>
                  <a:pt x="108331" y="13589"/>
                </a:lnTo>
                <a:lnTo>
                  <a:pt x="103632" y="0"/>
                </a:lnTo>
                <a:close/>
              </a:path>
            </a:pathLst>
          </a:custGeom>
          <a:solidFill>
            <a:srgbClr val="000000"/>
          </a:solidFill>
        </p:spPr>
        <p:txBody>
          <a:bodyPr wrap="square" lIns="0" tIns="0" rIns="0" bIns="0" rtlCol="0"/>
          <a:lstStyle/>
          <a:p>
            <a:endParaRPr/>
          </a:p>
        </p:txBody>
      </p:sp>
      <p:sp>
        <p:nvSpPr>
          <p:cNvPr id="42" name="object 42"/>
          <p:cNvSpPr txBox="1"/>
          <p:nvPr/>
        </p:nvSpPr>
        <p:spPr>
          <a:xfrm>
            <a:off x="8679815" y="3939921"/>
            <a:ext cx="165100" cy="331470"/>
          </a:xfrm>
          <a:prstGeom prst="rect">
            <a:avLst/>
          </a:prstGeom>
        </p:spPr>
        <p:txBody>
          <a:bodyPr vert="horz" wrap="square" lIns="0" tIns="13335" rIns="0" bIns="0" rtlCol="0">
            <a:spAutoFit/>
          </a:bodyPr>
          <a:lstStyle/>
          <a:p>
            <a:pPr marL="12700">
              <a:lnSpc>
                <a:spcPct val="100000"/>
              </a:lnSpc>
              <a:spcBef>
                <a:spcPts val="105"/>
              </a:spcBef>
            </a:pPr>
            <a:r>
              <a:rPr sz="2000" dirty="0">
                <a:latin typeface="Cambria Math"/>
                <a:cs typeface="Cambria Math"/>
              </a:rPr>
              <a:t>θ</a:t>
            </a:r>
            <a:endParaRPr sz="2000">
              <a:latin typeface="Cambria Math"/>
              <a:cs typeface="Cambria Math"/>
            </a:endParaRPr>
          </a:p>
        </p:txBody>
      </p:sp>
      <p:sp>
        <p:nvSpPr>
          <p:cNvPr id="43" name="object 43"/>
          <p:cNvSpPr txBox="1"/>
          <p:nvPr/>
        </p:nvSpPr>
        <p:spPr>
          <a:xfrm>
            <a:off x="8435593" y="3787394"/>
            <a:ext cx="734060" cy="453390"/>
          </a:xfrm>
          <a:prstGeom prst="rect">
            <a:avLst/>
          </a:prstGeom>
        </p:spPr>
        <p:txBody>
          <a:bodyPr vert="horz" wrap="square" lIns="0" tIns="13335" rIns="0" bIns="0" rtlCol="0">
            <a:spAutoFit/>
          </a:bodyPr>
          <a:lstStyle/>
          <a:p>
            <a:pPr marL="12700">
              <a:lnSpc>
                <a:spcPct val="100000"/>
              </a:lnSpc>
              <a:spcBef>
                <a:spcPts val="105"/>
              </a:spcBef>
              <a:tabLst>
                <a:tab pos="530860" algn="l"/>
              </a:tabLst>
            </a:pPr>
            <a:r>
              <a:rPr sz="2800" spc="-50" dirty="0">
                <a:latin typeface="Cambria Math"/>
                <a:cs typeface="Cambria Math"/>
              </a:rPr>
              <a:t>𝑝</a:t>
            </a:r>
            <a:r>
              <a:rPr sz="2800" dirty="0">
                <a:latin typeface="Cambria Math"/>
                <a:cs typeface="Cambria Math"/>
              </a:rPr>
              <a:t>	</a:t>
            </a:r>
            <a:r>
              <a:rPr sz="2800" spc="-50" dirty="0">
                <a:latin typeface="Cambria Math"/>
                <a:cs typeface="Cambria Math"/>
              </a:rPr>
              <a:t>𝑥</a:t>
            </a:r>
            <a:endParaRPr sz="2800">
              <a:latin typeface="Cambria Math"/>
              <a:cs typeface="Cambria Math"/>
            </a:endParaRPr>
          </a:p>
        </p:txBody>
      </p:sp>
      <p:sp>
        <p:nvSpPr>
          <p:cNvPr id="44" name="object 44"/>
          <p:cNvSpPr/>
          <p:nvPr/>
        </p:nvSpPr>
        <p:spPr>
          <a:xfrm>
            <a:off x="9763759" y="4043679"/>
            <a:ext cx="1991360" cy="30480"/>
          </a:xfrm>
          <a:custGeom>
            <a:avLst/>
            <a:gdLst/>
            <a:ahLst/>
            <a:cxnLst/>
            <a:rect l="l" t="t" r="r" b="b"/>
            <a:pathLst>
              <a:path w="1991359" h="30479">
                <a:moveTo>
                  <a:pt x="1991359" y="0"/>
                </a:moveTo>
                <a:lnTo>
                  <a:pt x="0" y="0"/>
                </a:lnTo>
                <a:lnTo>
                  <a:pt x="0" y="30480"/>
                </a:lnTo>
                <a:lnTo>
                  <a:pt x="1991359" y="30480"/>
                </a:lnTo>
                <a:lnTo>
                  <a:pt x="1991359" y="0"/>
                </a:lnTo>
                <a:close/>
              </a:path>
            </a:pathLst>
          </a:custGeom>
          <a:solidFill>
            <a:srgbClr val="000000"/>
          </a:solidFill>
        </p:spPr>
        <p:txBody>
          <a:bodyPr wrap="square" lIns="0" tIns="0" rIns="0" bIns="0" rtlCol="0"/>
          <a:lstStyle/>
          <a:p>
            <a:endParaRPr/>
          </a:p>
        </p:txBody>
      </p:sp>
      <p:sp>
        <p:nvSpPr>
          <p:cNvPr id="45" name="object 45"/>
          <p:cNvSpPr/>
          <p:nvPr/>
        </p:nvSpPr>
        <p:spPr>
          <a:xfrm>
            <a:off x="10610468" y="3630167"/>
            <a:ext cx="27305" cy="318770"/>
          </a:xfrm>
          <a:custGeom>
            <a:avLst/>
            <a:gdLst/>
            <a:ahLst/>
            <a:cxnLst/>
            <a:rect l="l" t="t" r="r" b="b"/>
            <a:pathLst>
              <a:path w="27304" h="318770">
                <a:moveTo>
                  <a:pt x="26960" y="0"/>
                </a:moveTo>
                <a:lnTo>
                  <a:pt x="0" y="0"/>
                </a:lnTo>
                <a:lnTo>
                  <a:pt x="0" y="318769"/>
                </a:lnTo>
                <a:lnTo>
                  <a:pt x="26960" y="318769"/>
                </a:lnTo>
                <a:lnTo>
                  <a:pt x="26960" y="0"/>
                </a:lnTo>
                <a:close/>
              </a:path>
            </a:pathLst>
          </a:custGeom>
          <a:solidFill>
            <a:srgbClr val="000000"/>
          </a:solidFill>
        </p:spPr>
        <p:txBody>
          <a:bodyPr wrap="square" lIns="0" tIns="0" rIns="0" bIns="0" rtlCol="0"/>
          <a:lstStyle/>
          <a:p>
            <a:endParaRPr/>
          </a:p>
        </p:txBody>
      </p:sp>
      <p:sp>
        <p:nvSpPr>
          <p:cNvPr id="46" name="object 46"/>
          <p:cNvSpPr/>
          <p:nvPr/>
        </p:nvSpPr>
        <p:spPr>
          <a:xfrm>
            <a:off x="10170159" y="3627120"/>
            <a:ext cx="111125" cy="325120"/>
          </a:xfrm>
          <a:custGeom>
            <a:avLst/>
            <a:gdLst/>
            <a:ahLst/>
            <a:cxnLst/>
            <a:rect l="l" t="t" r="r" b="b"/>
            <a:pathLst>
              <a:path w="111125" h="325120">
                <a:moveTo>
                  <a:pt x="105918" y="0"/>
                </a:moveTo>
                <a:lnTo>
                  <a:pt x="60706" y="20827"/>
                </a:lnTo>
                <a:lnTo>
                  <a:pt x="27432" y="56895"/>
                </a:lnTo>
                <a:lnTo>
                  <a:pt x="6858" y="105282"/>
                </a:lnTo>
                <a:lnTo>
                  <a:pt x="0" y="162559"/>
                </a:lnTo>
                <a:lnTo>
                  <a:pt x="1650" y="192404"/>
                </a:lnTo>
                <a:lnTo>
                  <a:pt x="15367" y="245236"/>
                </a:lnTo>
                <a:lnTo>
                  <a:pt x="42418" y="288035"/>
                </a:lnTo>
                <a:lnTo>
                  <a:pt x="81788" y="316483"/>
                </a:lnTo>
                <a:lnTo>
                  <a:pt x="105918" y="324992"/>
                </a:lnTo>
                <a:lnTo>
                  <a:pt x="110109" y="311784"/>
                </a:lnTo>
                <a:lnTo>
                  <a:pt x="91186" y="303529"/>
                </a:lnTo>
                <a:lnTo>
                  <a:pt x="74803" y="292099"/>
                </a:lnTo>
                <a:lnTo>
                  <a:pt x="50038" y="259714"/>
                </a:lnTo>
                <a:lnTo>
                  <a:pt x="35179" y="215518"/>
                </a:lnTo>
                <a:lnTo>
                  <a:pt x="30225" y="160781"/>
                </a:lnTo>
                <a:lnTo>
                  <a:pt x="31496" y="133095"/>
                </a:lnTo>
                <a:lnTo>
                  <a:pt x="41401" y="85089"/>
                </a:lnTo>
                <a:lnTo>
                  <a:pt x="61214" y="47116"/>
                </a:lnTo>
                <a:lnTo>
                  <a:pt x="91440" y="21335"/>
                </a:lnTo>
                <a:lnTo>
                  <a:pt x="110617" y="13207"/>
                </a:lnTo>
                <a:lnTo>
                  <a:pt x="105918" y="0"/>
                </a:lnTo>
                <a:close/>
              </a:path>
            </a:pathLst>
          </a:custGeom>
          <a:solidFill>
            <a:srgbClr val="000000"/>
          </a:solidFill>
        </p:spPr>
        <p:txBody>
          <a:bodyPr wrap="square" lIns="0" tIns="0" rIns="0" bIns="0" rtlCol="0"/>
          <a:lstStyle/>
          <a:p>
            <a:endParaRPr/>
          </a:p>
        </p:txBody>
      </p:sp>
      <p:sp>
        <p:nvSpPr>
          <p:cNvPr id="47" name="object 47"/>
          <p:cNvSpPr/>
          <p:nvPr/>
        </p:nvSpPr>
        <p:spPr>
          <a:xfrm>
            <a:off x="10936096" y="4138167"/>
            <a:ext cx="26670" cy="318770"/>
          </a:xfrm>
          <a:custGeom>
            <a:avLst/>
            <a:gdLst/>
            <a:ahLst/>
            <a:cxnLst/>
            <a:rect l="l" t="t" r="r" b="b"/>
            <a:pathLst>
              <a:path w="26670" h="318770">
                <a:moveTo>
                  <a:pt x="26470" y="0"/>
                </a:moveTo>
                <a:lnTo>
                  <a:pt x="0" y="0"/>
                </a:lnTo>
                <a:lnTo>
                  <a:pt x="0" y="318769"/>
                </a:lnTo>
                <a:lnTo>
                  <a:pt x="26470" y="318769"/>
                </a:lnTo>
                <a:lnTo>
                  <a:pt x="26470" y="0"/>
                </a:lnTo>
                <a:close/>
              </a:path>
            </a:pathLst>
          </a:custGeom>
          <a:solidFill>
            <a:srgbClr val="000000"/>
          </a:solidFill>
        </p:spPr>
        <p:txBody>
          <a:bodyPr wrap="square" lIns="0" tIns="0" rIns="0" bIns="0" rtlCol="0"/>
          <a:lstStyle/>
          <a:p>
            <a:endParaRPr/>
          </a:p>
        </p:txBody>
      </p:sp>
      <p:sp>
        <p:nvSpPr>
          <p:cNvPr id="48" name="object 48"/>
          <p:cNvSpPr/>
          <p:nvPr/>
        </p:nvSpPr>
        <p:spPr>
          <a:xfrm>
            <a:off x="10525759" y="4135120"/>
            <a:ext cx="108585" cy="325120"/>
          </a:xfrm>
          <a:custGeom>
            <a:avLst/>
            <a:gdLst/>
            <a:ahLst/>
            <a:cxnLst/>
            <a:rect l="l" t="t" r="r" b="b"/>
            <a:pathLst>
              <a:path w="108584" h="325120">
                <a:moveTo>
                  <a:pt x="104013" y="0"/>
                </a:moveTo>
                <a:lnTo>
                  <a:pt x="59563" y="20827"/>
                </a:lnTo>
                <a:lnTo>
                  <a:pt x="26924" y="56895"/>
                </a:lnTo>
                <a:lnTo>
                  <a:pt x="6731" y="105282"/>
                </a:lnTo>
                <a:lnTo>
                  <a:pt x="0" y="162559"/>
                </a:lnTo>
                <a:lnTo>
                  <a:pt x="1650" y="192404"/>
                </a:lnTo>
                <a:lnTo>
                  <a:pt x="15113" y="245236"/>
                </a:lnTo>
                <a:lnTo>
                  <a:pt x="41656" y="288035"/>
                </a:lnTo>
                <a:lnTo>
                  <a:pt x="80264" y="316483"/>
                </a:lnTo>
                <a:lnTo>
                  <a:pt x="104013" y="324992"/>
                </a:lnTo>
                <a:lnTo>
                  <a:pt x="108076" y="311784"/>
                </a:lnTo>
                <a:lnTo>
                  <a:pt x="89535" y="303529"/>
                </a:lnTo>
                <a:lnTo>
                  <a:pt x="73533" y="292099"/>
                </a:lnTo>
                <a:lnTo>
                  <a:pt x="49022" y="259714"/>
                </a:lnTo>
                <a:lnTo>
                  <a:pt x="34544" y="215518"/>
                </a:lnTo>
                <a:lnTo>
                  <a:pt x="29718" y="160781"/>
                </a:lnTo>
                <a:lnTo>
                  <a:pt x="30988" y="133095"/>
                </a:lnTo>
                <a:lnTo>
                  <a:pt x="40640" y="85089"/>
                </a:lnTo>
                <a:lnTo>
                  <a:pt x="60071" y="47116"/>
                </a:lnTo>
                <a:lnTo>
                  <a:pt x="89789" y="21335"/>
                </a:lnTo>
                <a:lnTo>
                  <a:pt x="108585" y="13207"/>
                </a:lnTo>
                <a:lnTo>
                  <a:pt x="104013" y="0"/>
                </a:lnTo>
                <a:close/>
              </a:path>
            </a:pathLst>
          </a:custGeom>
          <a:solidFill>
            <a:srgbClr val="000000"/>
          </a:solidFill>
        </p:spPr>
        <p:txBody>
          <a:bodyPr wrap="square" lIns="0" tIns="0" rIns="0" bIns="0" rtlCol="0"/>
          <a:lstStyle/>
          <a:p>
            <a:endParaRPr/>
          </a:p>
        </p:txBody>
      </p:sp>
      <p:sp>
        <p:nvSpPr>
          <p:cNvPr id="49" name="object 49"/>
          <p:cNvSpPr txBox="1"/>
          <p:nvPr/>
        </p:nvSpPr>
        <p:spPr>
          <a:xfrm>
            <a:off x="9353931" y="3439413"/>
            <a:ext cx="2468880" cy="1039494"/>
          </a:xfrm>
          <a:prstGeom prst="rect">
            <a:avLst/>
          </a:prstGeom>
        </p:spPr>
        <p:txBody>
          <a:bodyPr vert="horz" wrap="square" lIns="0" tIns="92710" rIns="0" bIns="0" rtlCol="0">
            <a:spAutoFit/>
          </a:bodyPr>
          <a:lstStyle/>
          <a:p>
            <a:pPr marL="63500">
              <a:lnSpc>
                <a:spcPct val="100000"/>
              </a:lnSpc>
              <a:spcBef>
                <a:spcPts val="730"/>
              </a:spcBef>
              <a:tabLst>
                <a:tab pos="948055" algn="l"/>
                <a:tab pos="1415415" algn="l"/>
              </a:tabLst>
            </a:pPr>
            <a:r>
              <a:rPr sz="4200" baseline="-33730" dirty="0">
                <a:latin typeface="Cambria Math"/>
                <a:cs typeface="Cambria Math"/>
              </a:rPr>
              <a:t>≈</a:t>
            </a:r>
            <a:r>
              <a:rPr sz="4200" spc="179" baseline="-33730" dirty="0">
                <a:latin typeface="Cambria Math"/>
                <a:cs typeface="Cambria Math"/>
              </a:rPr>
              <a:t> </a:t>
            </a:r>
            <a:r>
              <a:rPr sz="2800" dirty="0">
                <a:latin typeface="Cambria Math"/>
                <a:cs typeface="Cambria Math"/>
              </a:rPr>
              <a:t>𝑝</a:t>
            </a:r>
            <a:r>
              <a:rPr sz="2800" spc="-180" dirty="0">
                <a:latin typeface="Cambria Math"/>
                <a:cs typeface="Cambria Math"/>
              </a:rPr>
              <a:t> </a:t>
            </a:r>
            <a:r>
              <a:rPr sz="3000" spc="-75" baseline="-11111" dirty="0">
                <a:latin typeface="Cambria Math"/>
                <a:cs typeface="Cambria Math"/>
              </a:rPr>
              <a:t>θ</a:t>
            </a:r>
            <a:r>
              <a:rPr sz="3000" baseline="-11111" dirty="0">
                <a:latin typeface="Cambria Math"/>
                <a:cs typeface="Cambria Math"/>
              </a:rPr>
              <a:t>	</a:t>
            </a:r>
            <a:r>
              <a:rPr sz="2800" spc="-50" dirty="0">
                <a:latin typeface="Cambria Math"/>
                <a:cs typeface="Cambria Math"/>
              </a:rPr>
              <a:t>𝑥</a:t>
            </a:r>
            <a:r>
              <a:rPr sz="2800" dirty="0">
                <a:latin typeface="Cambria Math"/>
                <a:cs typeface="Cambria Math"/>
              </a:rPr>
              <a:t>	</a:t>
            </a:r>
            <a:r>
              <a:rPr sz="2800" spc="-10" dirty="0">
                <a:latin typeface="Cambria Math"/>
                <a:cs typeface="Cambria Math"/>
              </a:rPr>
              <a:t>𝑧)𝑝(𝑧)</a:t>
            </a:r>
            <a:endParaRPr sz="2800">
              <a:latin typeface="Cambria Math"/>
              <a:cs typeface="Cambria Math"/>
            </a:endParaRPr>
          </a:p>
          <a:p>
            <a:pPr marL="744855">
              <a:lnSpc>
                <a:spcPct val="100000"/>
              </a:lnSpc>
              <a:spcBef>
                <a:spcPts val="630"/>
              </a:spcBef>
              <a:tabLst>
                <a:tab pos="1741805" algn="l"/>
              </a:tabLst>
            </a:pPr>
            <a:r>
              <a:rPr sz="2800" dirty="0">
                <a:latin typeface="Cambria Math"/>
                <a:cs typeface="Cambria Math"/>
              </a:rPr>
              <a:t>𝑞</a:t>
            </a:r>
            <a:r>
              <a:rPr sz="2800" spc="-204" dirty="0">
                <a:latin typeface="Cambria Math"/>
                <a:cs typeface="Cambria Math"/>
              </a:rPr>
              <a:t> </a:t>
            </a:r>
            <a:r>
              <a:rPr sz="3225" baseline="-10335" dirty="0">
                <a:latin typeface="Cambria Math"/>
                <a:cs typeface="Cambria Math"/>
              </a:rPr>
              <a:t>ϕ</a:t>
            </a:r>
            <a:r>
              <a:rPr sz="3225" spc="592" baseline="-10335" dirty="0">
                <a:latin typeface="Cambria Math"/>
                <a:cs typeface="Cambria Math"/>
              </a:rPr>
              <a:t> </a:t>
            </a:r>
            <a:r>
              <a:rPr sz="2800" spc="-60" dirty="0">
                <a:latin typeface="Cambria Math"/>
                <a:cs typeface="Cambria Math"/>
              </a:rPr>
              <a:t>𝑧</a:t>
            </a:r>
            <a:r>
              <a:rPr sz="2800" dirty="0">
                <a:latin typeface="Cambria Math"/>
                <a:cs typeface="Cambria Math"/>
              </a:rPr>
              <a:t>	</a:t>
            </a:r>
            <a:r>
              <a:rPr sz="2800" spc="-25" dirty="0">
                <a:latin typeface="Cambria Math"/>
                <a:cs typeface="Cambria Math"/>
              </a:rPr>
              <a:t>𝑥)</a:t>
            </a:r>
            <a:endParaRPr sz="2800">
              <a:latin typeface="Cambria Math"/>
              <a:cs typeface="Cambria Math"/>
            </a:endParaRPr>
          </a:p>
        </p:txBody>
      </p:sp>
      <p:sp>
        <p:nvSpPr>
          <p:cNvPr id="50" name="object 50"/>
          <p:cNvSpPr txBox="1"/>
          <p:nvPr/>
        </p:nvSpPr>
        <p:spPr>
          <a:xfrm>
            <a:off x="8179816" y="4880990"/>
            <a:ext cx="3262629" cy="880744"/>
          </a:xfrm>
          <a:prstGeom prst="rect">
            <a:avLst/>
          </a:prstGeom>
        </p:spPr>
        <p:txBody>
          <a:bodyPr vert="horz" wrap="square" lIns="0" tIns="13335" rIns="0" bIns="0" rtlCol="0">
            <a:spAutoFit/>
          </a:bodyPr>
          <a:lstStyle/>
          <a:p>
            <a:pPr marL="12700" marR="5080">
              <a:lnSpc>
                <a:spcPct val="100000"/>
              </a:lnSpc>
              <a:spcBef>
                <a:spcPts val="105"/>
              </a:spcBef>
            </a:pPr>
            <a:r>
              <a:rPr sz="2800" b="1" dirty="0">
                <a:latin typeface="Calibri"/>
                <a:cs typeface="Calibri"/>
              </a:rPr>
              <a:t>Idea</a:t>
            </a:r>
            <a:r>
              <a:rPr sz="2800" dirty="0">
                <a:latin typeface="Calibri"/>
                <a:cs typeface="Calibri"/>
              </a:rPr>
              <a:t>:</a:t>
            </a:r>
            <a:r>
              <a:rPr sz="2800" spc="-85" dirty="0">
                <a:latin typeface="Calibri"/>
                <a:cs typeface="Calibri"/>
              </a:rPr>
              <a:t> </a:t>
            </a:r>
            <a:r>
              <a:rPr sz="2800" dirty="0">
                <a:latin typeface="Calibri"/>
                <a:cs typeface="Calibri"/>
              </a:rPr>
              <a:t>Jointly</a:t>
            </a:r>
            <a:r>
              <a:rPr sz="2800" spc="-120" dirty="0">
                <a:latin typeface="Calibri"/>
                <a:cs typeface="Calibri"/>
              </a:rPr>
              <a:t> </a:t>
            </a:r>
            <a:r>
              <a:rPr sz="2800" dirty="0">
                <a:latin typeface="Calibri"/>
                <a:cs typeface="Calibri"/>
              </a:rPr>
              <a:t>train</a:t>
            </a:r>
            <a:r>
              <a:rPr sz="2800" spc="-80" dirty="0">
                <a:latin typeface="Calibri"/>
                <a:cs typeface="Calibri"/>
              </a:rPr>
              <a:t> </a:t>
            </a:r>
            <a:r>
              <a:rPr sz="2800" spc="-20" dirty="0">
                <a:latin typeface="Calibri"/>
                <a:cs typeface="Calibri"/>
              </a:rPr>
              <a:t>both </a:t>
            </a:r>
            <a:r>
              <a:rPr sz="2800" dirty="0">
                <a:latin typeface="Calibri"/>
                <a:cs typeface="Calibri"/>
              </a:rPr>
              <a:t>encoder</a:t>
            </a:r>
            <a:r>
              <a:rPr sz="2800" spc="-25" dirty="0">
                <a:latin typeface="Calibri"/>
                <a:cs typeface="Calibri"/>
              </a:rPr>
              <a:t> </a:t>
            </a:r>
            <a:r>
              <a:rPr sz="2800" dirty="0">
                <a:latin typeface="Calibri"/>
                <a:cs typeface="Calibri"/>
              </a:rPr>
              <a:t>and</a:t>
            </a:r>
            <a:r>
              <a:rPr sz="2800" spc="-45" dirty="0">
                <a:latin typeface="Calibri"/>
                <a:cs typeface="Calibri"/>
              </a:rPr>
              <a:t> </a:t>
            </a:r>
            <a:r>
              <a:rPr sz="2800" spc="-10" dirty="0">
                <a:latin typeface="Calibri"/>
                <a:cs typeface="Calibri"/>
              </a:rPr>
              <a:t>decoder</a:t>
            </a:r>
            <a:endParaRPr sz="280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877252" y="1539557"/>
            <a:ext cx="304800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log</a:t>
            </a:r>
            <a:r>
              <a:rPr sz="3600" spc="-190" dirty="0">
                <a:latin typeface="Cambria Math"/>
                <a:cs typeface="Cambria Math"/>
              </a:rPr>
              <a:t> </a:t>
            </a:r>
            <a:r>
              <a:rPr sz="3600" dirty="0">
                <a:latin typeface="Cambria Math"/>
                <a:cs typeface="Cambria Math"/>
              </a:rPr>
              <a:t>𝑝</a:t>
            </a:r>
            <a:r>
              <a:rPr sz="3600" spc="-405" dirty="0">
                <a:latin typeface="Cambria Math"/>
                <a:cs typeface="Cambria Math"/>
              </a:rPr>
              <a:t> </a:t>
            </a:r>
            <a:r>
              <a:rPr sz="3600" baseline="-12731" dirty="0">
                <a:latin typeface="Cambria Math"/>
                <a:cs typeface="Cambria Math"/>
              </a:rPr>
              <a:t>θ</a:t>
            </a:r>
            <a:r>
              <a:rPr sz="3600" dirty="0">
                <a:latin typeface="Cambria Math"/>
                <a:cs typeface="Cambria Math"/>
              </a:rPr>
              <a:t>(𝑥)</a:t>
            </a:r>
            <a:r>
              <a:rPr sz="3600" spc="260" dirty="0">
                <a:latin typeface="Cambria Math"/>
                <a:cs typeface="Cambria Math"/>
              </a:rPr>
              <a:t> </a:t>
            </a:r>
            <a:r>
              <a:rPr sz="3600" dirty="0">
                <a:latin typeface="Cambria Math"/>
                <a:cs typeface="Cambria Math"/>
              </a:rPr>
              <a:t>=</a:t>
            </a:r>
            <a:r>
              <a:rPr sz="3600" spc="265"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4" name="object 4"/>
          <p:cNvSpPr/>
          <p:nvPr/>
        </p:nvSpPr>
        <p:spPr>
          <a:xfrm>
            <a:off x="3962400" y="1879600"/>
            <a:ext cx="2570480" cy="20320"/>
          </a:xfrm>
          <a:custGeom>
            <a:avLst/>
            <a:gdLst/>
            <a:ahLst/>
            <a:cxnLst/>
            <a:rect l="l" t="t" r="r" b="b"/>
            <a:pathLst>
              <a:path w="2570479" h="20319">
                <a:moveTo>
                  <a:pt x="2570479" y="0"/>
                </a:moveTo>
                <a:lnTo>
                  <a:pt x="0" y="0"/>
                </a:lnTo>
                <a:lnTo>
                  <a:pt x="0" y="20320"/>
                </a:lnTo>
                <a:lnTo>
                  <a:pt x="2570479" y="20320"/>
                </a:lnTo>
                <a:lnTo>
                  <a:pt x="2570479" y="0"/>
                </a:lnTo>
                <a:close/>
              </a:path>
            </a:pathLst>
          </a:custGeom>
          <a:solidFill>
            <a:srgbClr val="000000"/>
          </a:solidFill>
        </p:spPr>
        <p:txBody>
          <a:bodyPr wrap="square" lIns="0" tIns="0" rIns="0" bIns="0" rtlCol="0"/>
          <a:lstStyle/>
          <a:p>
            <a:endParaRPr/>
          </a:p>
        </p:txBody>
      </p:sp>
      <p:sp>
        <p:nvSpPr>
          <p:cNvPr id="5" name="object 5"/>
          <p:cNvSpPr/>
          <p:nvPr/>
        </p:nvSpPr>
        <p:spPr>
          <a:xfrm>
            <a:off x="5055108" y="1335049"/>
            <a:ext cx="34925" cy="419100"/>
          </a:xfrm>
          <a:custGeom>
            <a:avLst/>
            <a:gdLst/>
            <a:ahLst/>
            <a:cxnLst/>
            <a:rect l="l" t="t" r="r" b="b"/>
            <a:pathLst>
              <a:path w="34925" h="419100">
                <a:moveTo>
                  <a:pt x="34560" y="0"/>
                </a:moveTo>
                <a:lnTo>
                  <a:pt x="0" y="0"/>
                </a:lnTo>
                <a:lnTo>
                  <a:pt x="0" y="418566"/>
                </a:lnTo>
                <a:lnTo>
                  <a:pt x="34560" y="418566"/>
                </a:lnTo>
                <a:lnTo>
                  <a:pt x="34560" y="0"/>
                </a:lnTo>
                <a:close/>
              </a:path>
            </a:pathLst>
          </a:custGeom>
          <a:solidFill>
            <a:srgbClr val="000000"/>
          </a:solidFill>
        </p:spPr>
        <p:txBody>
          <a:bodyPr wrap="square" lIns="0" tIns="0" rIns="0" bIns="0" rtlCol="0"/>
          <a:lstStyle/>
          <a:p>
            <a:endParaRPr/>
          </a:p>
        </p:txBody>
      </p:sp>
      <p:sp>
        <p:nvSpPr>
          <p:cNvPr id="6" name="object 6"/>
          <p:cNvSpPr/>
          <p:nvPr/>
        </p:nvSpPr>
        <p:spPr>
          <a:xfrm>
            <a:off x="4490720" y="1330960"/>
            <a:ext cx="142240" cy="426720"/>
          </a:xfrm>
          <a:custGeom>
            <a:avLst/>
            <a:gdLst/>
            <a:ahLst/>
            <a:cxnLst/>
            <a:rect l="l" t="t" r="r" b="b"/>
            <a:pathLst>
              <a:path w="142239" h="426719">
                <a:moveTo>
                  <a:pt x="135762" y="0"/>
                </a:moveTo>
                <a:lnTo>
                  <a:pt x="77850" y="27304"/>
                </a:lnTo>
                <a:lnTo>
                  <a:pt x="35178" y="74802"/>
                </a:lnTo>
                <a:lnTo>
                  <a:pt x="8762" y="138175"/>
                </a:lnTo>
                <a:lnTo>
                  <a:pt x="0" y="213487"/>
                </a:lnTo>
                <a:lnTo>
                  <a:pt x="2158" y="252602"/>
                </a:lnTo>
                <a:lnTo>
                  <a:pt x="19684" y="321944"/>
                </a:lnTo>
                <a:lnTo>
                  <a:pt x="54482" y="378205"/>
                </a:lnTo>
                <a:lnTo>
                  <a:pt x="104775" y="415543"/>
                </a:lnTo>
                <a:lnTo>
                  <a:pt x="135762" y="426719"/>
                </a:lnTo>
                <a:lnTo>
                  <a:pt x="141224" y="409320"/>
                </a:lnTo>
                <a:lnTo>
                  <a:pt x="116966" y="398525"/>
                </a:lnTo>
                <a:lnTo>
                  <a:pt x="96012" y="383539"/>
                </a:lnTo>
                <a:lnTo>
                  <a:pt x="64134" y="340994"/>
                </a:lnTo>
                <a:lnTo>
                  <a:pt x="45084" y="282955"/>
                </a:lnTo>
                <a:lnTo>
                  <a:pt x="38862" y="211200"/>
                </a:lnTo>
                <a:lnTo>
                  <a:pt x="40385" y="174751"/>
                </a:lnTo>
                <a:lnTo>
                  <a:pt x="53085" y="111632"/>
                </a:lnTo>
                <a:lnTo>
                  <a:pt x="78358" y="61849"/>
                </a:lnTo>
                <a:lnTo>
                  <a:pt x="117347" y="28066"/>
                </a:lnTo>
                <a:lnTo>
                  <a:pt x="141858" y="17272"/>
                </a:lnTo>
                <a:lnTo>
                  <a:pt x="135762" y="0"/>
                </a:lnTo>
                <a:close/>
              </a:path>
            </a:pathLst>
          </a:custGeom>
          <a:solidFill>
            <a:srgbClr val="000000"/>
          </a:solidFill>
        </p:spPr>
        <p:txBody>
          <a:bodyPr wrap="square" lIns="0" tIns="0" rIns="0" bIns="0" rtlCol="0"/>
          <a:lstStyle/>
          <a:p>
            <a:endParaRPr/>
          </a:p>
        </p:txBody>
      </p:sp>
      <p:sp>
        <p:nvSpPr>
          <p:cNvPr id="7" name="object 7"/>
          <p:cNvSpPr/>
          <p:nvPr/>
        </p:nvSpPr>
        <p:spPr>
          <a:xfrm>
            <a:off x="5462015" y="1985289"/>
            <a:ext cx="34925" cy="419100"/>
          </a:xfrm>
          <a:custGeom>
            <a:avLst/>
            <a:gdLst/>
            <a:ahLst/>
            <a:cxnLst/>
            <a:rect l="l" t="t" r="r" b="b"/>
            <a:pathLst>
              <a:path w="34925" h="419100">
                <a:moveTo>
                  <a:pt x="34456" y="0"/>
                </a:moveTo>
                <a:lnTo>
                  <a:pt x="0" y="0"/>
                </a:lnTo>
                <a:lnTo>
                  <a:pt x="0" y="418566"/>
                </a:lnTo>
                <a:lnTo>
                  <a:pt x="34456" y="418566"/>
                </a:lnTo>
                <a:lnTo>
                  <a:pt x="34456" y="0"/>
                </a:lnTo>
                <a:close/>
              </a:path>
            </a:pathLst>
          </a:custGeom>
          <a:solidFill>
            <a:srgbClr val="000000"/>
          </a:solidFill>
        </p:spPr>
        <p:txBody>
          <a:bodyPr wrap="square" lIns="0" tIns="0" rIns="0" bIns="0" rtlCol="0"/>
          <a:lstStyle/>
          <a:p>
            <a:endParaRPr/>
          </a:p>
        </p:txBody>
      </p:sp>
      <p:sp>
        <p:nvSpPr>
          <p:cNvPr id="8" name="object 8"/>
          <p:cNvSpPr/>
          <p:nvPr/>
        </p:nvSpPr>
        <p:spPr>
          <a:xfrm>
            <a:off x="4927600" y="1981200"/>
            <a:ext cx="141605" cy="426720"/>
          </a:xfrm>
          <a:custGeom>
            <a:avLst/>
            <a:gdLst/>
            <a:ahLst/>
            <a:cxnLst/>
            <a:rect l="l" t="t" r="r" b="b"/>
            <a:pathLst>
              <a:path w="141604" h="426719">
                <a:moveTo>
                  <a:pt x="135382" y="0"/>
                </a:moveTo>
                <a:lnTo>
                  <a:pt x="77597" y="27304"/>
                </a:lnTo>
                <a:lnTo>
                  <a:pt x="35051" y="74802"/>
                </a:lnTo>
                <a:lnTo>
                  <a:pt x="8762" y="138175"/>
                </a:lnTo>
                <a:lnTo>
                  <a:pt x="0" y="213487"/>
                </a:lnTo>
                <a:lnTo>
                  <a:pt x="2159" y="252602"/>
                </a:lnTo>
                <a:lnTo>
                  <a:pt x="19685" y="321945"/>
                </a:lnTo>
                <a:lnTo>
                  <a:pt x="54228" y="378205"/>
                </a:lnTo>
                <a:lnTo>
                  <a:pt x="104521" y="415544"/>
                </a:lnTo>
                <a:lnTo>
                  <a:pt x="135382" y="426720"/>
                </a:lnTo>
                <a:lnTo>
                  <a:pt x="140715" y="409321"/>
                </a:lnTo>
                <a:lnTo>
                  <a:pt x="116586" y="398525"/>
                </a:lnTo>
                <a:lnTo>
                  <a:pt x="95630" y="383539"/>
                </a:lnTo>
                <a:lnTo>
                  <a:pt x="63880" y="340995"/>
                </a:lnTo>
                <a:lnTo>
                  <a:pt x="44958" y="282955"/>
                </a:lnTo>
                <a:lnTo>
                  <a:pt x="38735" y="211200"/>
                </a:lnTo>
                <a:lnTo>
                  <a:pt x="40259" y="174751"/>
                </a:lnTo>
                <a:lnTo>
                  <a:pt x="52832" y="111633"/>
                </a:lnTo>
                <a:lnTo>
                  <a:pt x="78104" y="61849"/>
                </a:lnTo>
                <a:lnTo>
                  <a:pt x="116966" y="28066"/>
                </a:lnTo>
                <a:lnTo>
                  <a:pt x="141350" y="17272"/>
                </a:lnTo>
                <a:lnTo>
                  <a:pt x="135382" y="0"/>
                </a:lnTo>
                <a:close/>
              </a:path>
            </a:pathLst>
          </a:custGeom>
          <a:solidFill>
            <a:srgbClr val="000000"/>
          </a:solidFill>
        </p:spPr>
        <p:txBody>
          <a:bodyPr wrap="square" lIns="0" tIns="0" rIns="0" bIns="0" rtlCol="0"/>
          <a:lstStyle/>
          <a:p>
            <a:endParaRPr/>
          </a:p>
        </p:txBody>
      </p:sp>
      <p:sp>
        <p:nvSpPr>
          <p:cNvPr id="9" name="object 9"/>
          <p:cNvSpPr txBox="1"/>
          <p:nvPr/>
        </p:nvSpPr>
        <p:spPr>
          <a:xfrm>
            <a:off x="3930903" y="1195069"/>
            <a:ext cx="991235" cy="575310"/>
          </a:xfrm>
          <a:prstGeom prst="rect">
            <a:avLst/>
          </a:prstGeom>
        </p:spPr>
        <p:txBody>
          <a:bodyPr vert="horz" wrap="square" lIns="0" tIns="13335" rIns="0" bIns="0" rtlCol="0">
            <a:spAutoFit/>
          </a:bodyPr>
          <a:lstStyle/>
          <a:p>
            <a:pPr marL="38100">
              <a:lnSpc>
                <a:spcPct val="100000"/>
              </a:lnSpc>
              <a:spcBef>
                <a:spcPts val="105"/>
              </a:spcBef>
              <a:tabLst>
                <a:tab pos="709295" algn="l"/>
              </a:tabLst>
            </a:pPr>
            <a:r>
              <a:rPr sz="3600" dirty="0">
                <a:latin typeface="Cambria Math"/>
                <a:cs typeface="Cambria Math"/>
              </a:rPr>
              <a:t>𝑝</a:t>
            </a:r>
            <a:r>
              <a:rPr sz="3600" spc="-240" dirty="0">
                <a:latin typeface="Cambria Math"/>
                <a:cs typeface="Cambria Math"/>
              </a:rPr>
              <a:t> </a:t>
            </a:r>
            <a:r>
              <a:rPr sz="3975" spc="-75" baseline="-13626" dirty="0">
                <a:latin typeface="Cambria Math"/>
                <a:cs typeface="Cambria Math"/>
              </a:rPr>
              <a:t>θ</a:t>
            </a:r>
            <a:r>
              <a:rPr sz="3975" baseline="-13626"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10" name="object 10"/>
          <p:cNvSpPr txBox="1"/>
          <p:nvPr/>
        </p:nvSpPr>
        <p:spPr>
          <a:xfrm>
            <a:off x="4718939" y="2049525"/>
            <a:ext cx="209550" cy="428625"/>
          </a:xfrm>
          <a:prstGeom prst="rect">
            <a:avLst/>
          </a:prstGeom>
        </p:spPr>
        <p:txBody>
          <a:bodyPr vert="horz" wrap="square" lIns="0" tIns="12065" rIns="0" bIns="0" rtlCol="0">
            <a:spAutoFit/>
          </a:bodyPr>
          <a:lstStyle/>
          <a:p>
            <a:pPr marL="12700">
              <a:lnSpc>
                <a:spcPct val="100000"/>
              </a:lnSpc>
              <a:spcBef>
                <a:spcPts val="95"/>
              </a:spcBef>
            </a:pPr>
            <a:r>
              <a:rPr sz="2650" spc="-5" dirty="0">
                <a:latin typeface="Cambria Math"/>
                <a:cs typeface="Cambria Math"/>
              </a:rPr>
              <a:t>θ</a:t>
            </a:r>
            <a:endParaRPr sz="2650">
              <a:latin typeface="Cambria Math"/>
              <a:cs typeface="Cambria Math"/>
            </a:endParaRPr>
          </a:p>
        </p:txBody>
      </p:sp>
      <p:sp>
        <p:nvSpPr>
          <p:cNvPr id="11" name="object 11"/>
          <p:cNvSpPr txBox="1"/>
          <p:nvPr/>
        </p:nvSpPr>
        <p:spPr>
          <a:xfrm>
            <a:off x="4393819" y="1093342"/>
            <a:ext cx="2137410" cy="1327785"/>
          </a:xfrm>
          <a:prstGeom prst="rect">
            <a:avLst/>
          </a:prstGeom>
        </p:spPr>
        <p:txBody>
          <a:bodyPr vert="horz" wrap="square" lIns="0" tIns="114935" rIns="0" bIns="0" rtlCol="0">
            <a:spAutoFit/>
          </a:bodyPr>
          <a:lstStyle/>
          <a:p>
            <a:pPr marL="846455">
              <a:lnSpc>
                <a:spcPct val="100000"/>
              </a:lnSpc>
              <a:spcBef>
                <a:spcPts val="905"/>
              </a:spcBef>
            </a:pPr>
            <a:r>
              <a:rPr sz="3600" spc="-10" dirty="0">
                <a:latin typeface="Cambria Math"/>
                <a:cs typeface="Cambria Math"/>
              </a:rPr>
              <a:t>𝑧)𝑝(𝑧)</a:t>
            </a:r>
            <a:endParaRPr sz="3600">
              <a:latin typeface="Cambria Math"/>
              <a:cs typeface="Cambria Math"/>
            </a:endParaRPr>
          </a:p>
          <a:p>
            <a:pPr marL="12700">
              <a:lnSpc>
                <a:spcPct val="100000"/>
              </a:lnSpc>
              <a:spcBef>
                <a:spcPts val="805"/>
              </a:spcBef>
              <a:tabLst>
                <a:tab pos="683260" algn="l"/>
                <a:tab pos="1263015"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25" dirty="0">
                <a:latin typeface="Cambria Math"/>
                <a:cs typeface="Cambria Math"/>
              </a:rPr>
              <a:t>𝑥)</a:t>
            </a:r>
            <a:endParaRPr sz="3600">
              <a:latin typeface="Cambria Math"/>
              <a:cs typeface="Cambria Math"/>
            </a:endParaRPr>
          </a:p>
        </p:txBody>
      </p:sp>
      <p:sp>
        <p:nvSpPr>
          <p:cNvPr id="12" name="object 12"/>
          <p:cNvSpPr txBox="1"/>
          <p:nvPr/>
        </p:nvSpPr>
        <p:spPr>
          <a:xfrm>
            <a:off x="3866515" y="3500754"/>
            <a:ext cx="2113915" cy="575310"/>
          </a:xfrm>
          <a:prstGeom prst="rect">
            <a:avLst/>
          </a:prstGeom>
        </p:spPr>
        <p:txBody>
          <a:bodyPr vert="horz" wrap="square" lIns="0" tIns="13335" rIns="0" bIns="0" rtlCol="0">
            <a:spAutoFit/>
          </a:bodyPr>
          <a:lstStyle/>
          <a:p>
            <a:pPr marL="12700">
              <a:lnSpc>
                <a:spcPct val="100000"/>
              </a:lnSpc>
              <a:spcBef>
                <a:spcPts val="105"/>
              </a:spcBef>
            </a:pPr>
            <a:r>
              <a:rPr sz="3600" spc="-10" dirty="0">
                <a:latin typeface="Calibri"/>
                <a:cs typeface="Calibri"/>
              </a:rPr>
              <a:t>Bayes’</a:t>
            </a:r>
            <a:r>
              <a:rPr sz="3600" spc="-185" dirty="0">
                <a:latin typeface="Calibri"/>
                <a:cs typeface="Calibri"/>
              </a:rPr>
              <a:t> </a:t>
            </a:r>
            <a:r>
              <a:rPr sz="3600" spc="-20" dirty="0">
                <a:latin typeface="Calibri"/>
                <a:cs typeface="Calibri"/>
              </a:rPr>
              <a:t>Rule</a:t>
            </a:r>
            <a:endParaRPr sz="36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1903729" y="1791080"/>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4" name="object 4"/>
          <p:cNvSpPr txBox="1"/>
          <p:nvPr/>
        </p:nvSpPr>
        <p:spPr>
          <a:xfrm>
            <a:off x="927735" y="1567433"/>
            <a:ext cx="2996565" cy="575310"/>
          </a:xfrm>
          <a:prstGeom prst="rect">
            <a:avLst/>
          </a:prstGeom>
        </p:spPr>
        <p:txBody>
          <a:bodyPr vert="horz" wrap="square" lIns="0" tIns="13335" rIns="0" bIns="0" rtlCol="0">
            <a:spAutoFit/>
          </a:bodyPr>
          <a:lstStyle/>
          <a:p>
            <a:pPr marL="12700">
              <a:lnSpc>
                <a:spcPct val="100000"/>
              </a:lnSpc>
              <a:spcBef>
                <a:spcPts val="105"/>
              </a:spcBef>
              <a:tabLst>
                <a:tab pos="1151255" algn="l"/>
              </a:tabLst>
            </a:pPr>
            <a:r>
              <a:rPr sz="3600" dirty="0">
                <a:latin typeface="Cambria Math"/>
                <a:cs typeface="Cambria Math"/>
              </a:rPr>
              <a:t>log</a:t>
            </a:r>
            <a:r>
              <a:rPr sz="3600" spc="-190" dirty="0">
                <a:latin typeface="Cambria Math"/>
                <a:cs typeface="Cambria Math"/>
              </a:rPr>
              <a:t> </a:t>
            </a:r>
            <a:r>
              <a:rPr sz="3600" spc="-50" dirty="0">
                <a:latin typeface="Cambria Math"/>
                <a:cs typeface="Cambria Math"/>
              </a:rPr>
              <a:t>𝑝</a:t>
            </a:r>
            <a:r>
              <a:rPr sz="3600" dirty="0">
                <a:latin typeface="Cambria Math"/>
                <a:cs typeface="Cambria Math"/>
              </a:rPr>
              <a:t>	(𝑥)</a:t>
            </a:r>
            <a:r>
              <a:rPr sz="3600" spc="280" dirty="0">
                <a:latin typeface="Cambria Math"/>
                <a:cs typeface="Cambria Math"/>
              </a:rPr>
              <a:t> </a:t>
            </a:r>
            <a:r>
              <a:rPr sz="3600" dirty="0">
                <a:latin typeface="Cambria Math"/>
                <a:cs typeface="Cambria Math"/>
              </a:rPr>
              <a:t>=</a:t>
            </a:r>
            <a:r>
              <a:rPr sz="3600" spc="285"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5" name="object 5"/>
          <p:cNvSpPr/>
          <p:nvPr/>
        </p:nvSpPr>
        <p:spPr>
          <a:xfrm>
            <a:off x="3992879" y="1899920"/>
            <a:ext cx="2560320" cy="30480"/>
          </a:xfrm>
          <a:custGeom>
            <a:avLst/>
            <a:gdLst/>
            <a:ahLst/>
            <a:cxnLst/>
            <a:rect l="l" t="t" r="r" b="b"/>
            <a:pathLst>
              <a:path w="2560320" h="30480">
                <a:moveTo>
                  <a:pt x="2560320" y="0"/>
                </a:moveTo>
                <a:lnTo>
                  <a:pt x="0" y="0"/>
                </a:lnTo>
                <a:lnTo>
                  <a:pt x="0" y="30479"/>
                </a:lnTo>
                <a:lnTo>
                  <a:pt x="2560320" y="30479"/>
                </a:lnTo>
                <a:lnTo>
                  <a:pt x="2560320" y="0"/>
                </a:lnTo>
                <a:close/>
              </a:path>
            </a:pathLst>
          </a:custGeom>
          <a:solidFill>
            <a:srgbClr val="000000"/>
          </a:solidFill>
        </p:spPr>
        <p:txBody>
          <a:bodyPr wrap="square" lIns="0" tIns="0" rIns="0" bIns="0" rtlCol="0"/>
          <a:lstStyle/>
          <a:p>
            <a:endParaRPr/>
          </a:p>
        </p:txBody>
      </p:sp>
      <p:sp>
        <p:nvSpPr>
          <p:cNvPr id="6" name="object 6"/>
          <p:cNvSpPr/>
          <p:nvPr/>
        </p:nvSpPr>
        <p:spPr>
          <a:xfrm>
            <a:off x="5075428" y="1355369"/>
            <a:ext cx="34925" cy="419100"/>
          </a:xfrm>
          <a:custGeom>
            <a:avLst/>
            <a:gdLst/>
            <a:ahLst/>
            <a:cxnLst/>
            <a:rect l="l" t="t" r="r" b="b"/>
            <a:pathLst>
              <a:path w="34925" h="419100">
                <a:moveTo>
                  <a:pt x="34560" y="0"/>
                </a:moveTo>
                <a:lnTo>
                  <a:pt x="0" y="0"/>
                </a:lnTo>
                <a:lnTo>
                  <a:pt x="0" y="418566"/>
                </a:lnTo>
                <a:lnTo>
                  <a:pt x="34560" y="418566"/>
                </a:lnTo>
                <a:lnTo>
                  <a:pt x="34560" y="0"/>
                </a:lnTo>
                <a:close/>
              </a:path>
            </a:pathLst>
          </a:custGeom>
          <a:solidFill>
            <a:srgbClr val="000000"/>
          </a:solidFill>
        </p:spPr>
        <p:txBody>
          <a:bodyPr wrap="square" lIns="0" tIns="0" rIns="0" bIns="0" rtlCol="0"/>
          <a:lstStyle/>
          <a:p>
            <a:endParaRPr/>
          </a:p>
        </p:txBody>
      </p:sp>
      <p:sp>
        <p:nvSpPr>
          <p:cNvPr id="7" name="object 7"/>
          <p:cNvSpPr/>
          <p:nvPr/>
        </p:nvSpPr>
        <p:spPr>
          <a:xfrm>
            <a:off x="4511040" y="1351280"/>
            <a:ext cx="142240" cy="426720"/>
          </a:xfrm>
          <a:custGeom>
            <a:avLst/>
            <a:gdLst/>
            <a:ahLst/>
            <a:cxnLst/>
            <a:rect l="l" t="t" r="r" b="b"/>
            <a:pathLst>
              <a:path w="142239" h="426719">
                <a:moveTo>
                  <a:pt x="135762" y="0"/>
                </a:moveTo>
                <a:lnTo>
                  <a:pt x="77850" y="27305"/>
                </a:lnTo>
                <a:lnTo>
                  <a:pt x="35179" y="74803"/>
                </a:lnTo>
                <a:lnTo>
                  <a:pt x="8762" y="138175"/>
                </a:lnTo>
                <a:lnTo>
                  <a:pt x="0" y="213487"/>
                </a:lnTo>
                <a:lnTo>
                  <a:pt x="2159" y="252603"/>
                </a:lnTo>
                <a:lnTo>
                  <a:pt x="19685" y="321945"/>
                </a:lnTo>
                <a:lnTo>
                  <a:pt x="54483" y="378206"/>
                </a:lnTo>
                <a:lnTo>
                  <a:pt x="104775" y="415544"/>
                </a:lnTo>
                <a:lnTo>
                  <a:pt x="135762" y="426720"/>
                </a:lnTo>
                <a:lnTo>
                  <a:pt x="141224" y="409321"/>
                </a:lnTo>
                <a:lnTo>
                  <a:pt x="116967" y="398525"/>
                </a:lnTo>
                <a:lnTo>
                  <a:pt x="96012" y="383540"/>
                </a:lnTo>
                <a:lnTo>
                  <a:pt x="64135" y="340995"/>
                </a:lnTo>
                <a:lnTo>
                  <a:pt x="45085" y="282956"/>
                </a:lnTo>
                <a:lnTo>
                  <a:pt x="38862" y="211200"/>
                </a:lnTo>
                <a:lnTo>
                  <a:pt x="40386" y="174752"/>
                </a:lnTo>
                <a:lnTo>
                  <a:pt x="53086" y="111633"/>
                </a:lnTo>
                <a:lnTo>
                  <a:pt x="78359" y="61849"/>
                </a:lnTo>
                <a:lnTo>
                  <a:pt x="117348" y="28067"/>
                </a:lnTo>
                <a:lnTo>
                  <a:pt x="141859" y="17272"/>
                </a:lnTo>
                <a:lnTo>
                  <a:pt x="135762" y="0"/>
                </a:lnTo>
                <a:close/>
              </a:path>
            </a:pathLst>
          </a:custGeom>
          <a:solidFill>
            <a:srgbClr val="000000"/>
          </a:solidFill>
        </p:spPr>
        <p:txBody>
          <a:bodyPr wrap="square" lIns="0" tIns="0" rIns="0" bIns="0" rtlCol="0"/>
          <a:lstStyle/>
          <a:p>
            <a:endParaRPr/>
          </a:p>
        </p:txBody>
      </p:sp>
      <p:sp>
        <p:nvSpPr>
          <p:cNvPr id="8" name="object 8"/>
          <p:cNvSpPr txBox="1"/>
          <p:nvPr/>
        </p:nvSpPr>
        <p:spPr>
          <a:xfrm>
            <a:off x="4301109" y="1442974"/>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9" name="object 9"/>
          <p:cNvSpPr txBox="1"/>
          <p:nvPr/>
        </p:nvSpPr>
        <p:spPr>
          <a:xfrm>
            <a:off x="3985895" y="1219580"/>
            <a:ext cx="940435" cy="575310"/>
          </a:xfrm>
          <a:prstGeom prst="rect">
            <a:avLst/>
          </a:prstGeom>
        </p:spPr>
        <p:txBody>
          <a:bodyPr vert="horz" wrap="square" lIns="0" tIns="13335" rIns="0" bIns="0" rtlCol="0">
            <a:spAutoFit/>
          </a:bodyPr>
          <a:lstStyle/>
          <a:p>
            <a:pPr marL="12700">
              <a:lnSpc>
                <a:spcPct val="100000"/>
              </a:lnSpc>
              <a:spcBef>
                <a:spcPts val="105"/>
              </a:spcBef>
              <a:tabLst>
                <a:tab pos="68326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10" name="object 10"/>
          <p:cNvSpPr/>
          <p:nvPr/>
        </p:nvSpPr>
        <p:spPr>
          <a:xfrm>
            <a:off x="5482335" y="2015578"/>
            <a:ext cx="34925" cy="408940"/>
          </a:xfrm>
          <a:custGeom>
            <a:avLst/>
            <a:gdLst/>
            <a:ahLst/>
            <a:cxnLst/>
            <a:rect l="l" t="t" r="r" b="b"/>
            <a:pathLst>
              <a:path w="34925" h="408939">
                <a:moveTo>
                  <a:pt x="34456" y="0"/>
                </a:moveTo>
                <a:lnTo>
                  <a:pt x="0" y="0"/>
                </a:lnTo>
                <a:lnTo>
                  <a:pt x="0" y="408597"/>
                </a:lnTo>
                <a:lnTo>
                  <a:pt x="34456" y="408597"/>
                </a:lnTo>
                <a:lnTo>
                  <a:pt x="34456" y="0"/>
                </a:lnTo>
                <a:close/>
              </a:path>
            </a:pathLst>
          </a:custGeom>
          <a:solidFill>
            <a:srgbClr val="000000"/>
          </a:solidFill>
        </p:spPr>
        <p:txBody>
          <a:bodyPr wrap="square" lIns="0" tIns="0" rIns="0" bIns="0" rtlCol="0"/>
          <a:lstStyle/>
          <a:p>
            <a:endParaRPr/>
          </a:p>
        </p:txBody>
      </p:sp>
      <p:sp>
        <p:nvSpPr>
          <p:cNvPr id="11" name="object 11"/>
          <p:cNvSpPr/>
          <p:nvPr/>
        </p:nvSpPr>
        <p:spPr>
          <a:xfrm>
            <a:off x="4947920" y="2011679"/>
            <a:ext cx="141605" cy="416559"/>
          </a:xfrm>
          <a:custGeom>
            <a:avLst/>
            <a:gdLst/>
            <a:ahLst/>
            <a:cxnLst/>
            <a:rect l="l" t="t" r="r" b="b"/>
            <a:pathLst>
              <a:path w="141604" h="416560">
                <a:moveTo>
                  <a:pt x="135381" y="0"/>
                </a:moveTo>
                <a:lnTo>
                  <a:pt x="77596" y="26670"/>
                </a:lnTo>
                <a:lnTo>
                  <a:pt x="35051" y="73025"/>
                </a:lnTo>
                <a:lnTo>
                  <a:pt x="8762" y="134874"/>
                </a:lnTo>
                <a:lnTo>
                  <a:pt x="0" y="208407"/>
                </a:lnTo>
                <a:lnTo>
                  <a:pt x="2158" y="246634"/>
                </a:lnTo>
                <a:lnTo>
                  <a:pt x="19684" y="314325"/>
                </a:lnTo>
                <a:lnTo>
                  <a:pt x="54228" y="369189"/>
                </a:lnTo>
                <a:lnTo>
                  <a:pt x="104520" y="405638"/>
                </a:lnTo>
                <a:lnTo>
                  <a:pt x="135381" y="416560"/>
                </a:lnTo>
                <a:lnTo>
                  <a:pt x="140715" y="399542"/>
                </a:lnTo>
                <a:lnTo>
                  <a:pt x="116585" y="389128"/>
                </a:lnTo>
                <a:lnTo>
                  <a:pt x="95630" y="374523"/>
                </a:lnTo>
                <a:lnTo>
                  <a:pt x="63880" y="332867"/>
                </a:lnTo>
                <a:lnTo>
                  <a:pt x="44957" y="276225"/>
                </a:lnTo>
                <a:lnTo>
                  <a:pt x="38734" y="206121"/>
                </a:lnTo>
                <a:lnTo>
                  <a:pt x="40258" y="170687"/>
                </a:lnTo>
                <a:lnTo>
                  <a:pt x="52831" y="108966"/>
                </a:lnTo>
                <a:lnTo>
                  <a:pt x="78104" y="60325"/>
                </a:lnTo>
                <a:lnTo>
                  <a:pt x="116966" y="27432"/>
                </a:lnTo>
                <a:lnTo>
                  <a:pt x="141350" y="16891"/>
                </a:lnTo>
                <a:lnTo>
                  <a:pt x="135381" y="0"/>
                </a:lnTo>
                <a:close/>
              </a:path>
            </a:pathLst>
          </a:custGeom>
          <a:solidFill>
            <a:srgbClr val="000000"/>
          </a:solidFill>
        </p:spPr>
        <p:txBody>
          <a:bodyPr wrap="square" lIns="0" tIns="0" rIns="0" bIns="0" rtlCol="0"/>
          <a:lstStyle/>
          <a:p>
            <a:endParaRPr/>
          </a:p>
        </p:txBody>
      </p:sp>
      <p:sp>
        <p:nvSpPr>
          <p:cNvPr id="12" name="object 12"/>
          <p:cNvSpPr/>
          <p:nvPr/>
        </p:nvSpPr>
        <p:spPr>
          <a:xfrm>
            <a:off x="7823200" y="1899920"/>
            <a:ext cx="3891279" cy="30480"/>
          </a:xfrm>
          <a:custGeom>
            <a:avLst/>
            <a:gdLst/>
            <a:ahLst/>
            <a:cxnLst/>
            <a:rect l="l" t="t" r="r" b="b"/>
            <a:pathLst>
              <a:path w="3891279" h="30480">
                <a:moveTo>
                  <a:pt x="3891279" y="0"/>
                </a:moveTo>
                <a:lnTo>
                  <a:pt x="0" y="0"/>
                </a:lnTo>
                <a:lnTo>
                  <a:pt x="0" y="30479"/>
                </a:lnTo>
                <a:lnTo>
                  <a:pt x="3891279" y="30479"/>
                </a:lnTo>
                <a:lnTo>
                  <a:pt x="3891279" y="0"/>
                </a:lnTo>
                <a:close/>
              </a:path>
            </a:pathLst>
          </a:custGeom>
          <a:solidFill>
            <a:srgbClr val="000000"/>
          </a:solidFill>
        </p:spPr>
        <p:txBody>
          <a:bodyPr wrap="square" lIns="0" tIns="0" rIns="0" bIns="0" rtlCol="0"/>
          <a:lstStyle/>
          <a:p>
            <a:endParaRPr/>
          </a:p>
        </p:txBody>
      </p:sp>
      <p:sp>
        <p:nvSpPr>
          <p:cNvPr id="13" name="object 13"/>
          <p:cNvSpPr/>
          <p:nvPr/>
        </p:nvSpPr>
        <p:spPr>
          <a:xfrm>
            <a:off x="8800592" y="1335049"/>
            <a:ext cx="34290" cy="419100"/>
          </a:xfrm>
          <a:custGeom>
            <a:avLst/>
            <a:gdLst/>
            <a:ahLst/>
            <a:cxnLst/>
            <a:rect l="l" t="t" r="r" b="b"/>
            <a:pathLst>
              <a:path w="34290" h="419100">
                <a:moveTo>
                  <a:pt x="34215" y="0"/>
                </a:moveTo>
                <a:lnTo>
                  <a:pt x="0" y="0"/>
                </a:lnTo>
                <a:lnTo>
                  <a:pt x="0" y="418566"/>
                </a:lnTo>
                <a:lnTo>
                  <a:pt x="34215" y="418566"/>
                </a:lnTo>
                <a:lnTo>
                  <a:pt x="34215" y="0"/>
                </a:lnTo>
                <a:close/>
              </a:path>
            </a:pathLst>
          </a:custGeom>
          <a:solidFill>
            <a:srgbClr val="000000"/>
          </a:solidFill>
        </p:spPr>
        <p:txBody>
          <a:bodyPr wrap="square" lIns="0" tIns="0" rIns="0" bIns="0" rtlCol="0"/>
          <a:lstStyle/>
          <a:p>
            <a:endParaRPr/>
          </a:p>
        </p:txBody>
      </p:sp>
      <p:sp>
        <p:nvSpPr>
          <p:cNvPr id="14" name="object 14"/>
          <p:cNvSpPr/>
          <p:nvPr/>
        </p:nvSpPr>
        <p:spPr>
          <a:xfrm>
            <a:off x="8341359" y="1330960"/>
            <a:ext cx="140970" cy="426720"/>
          </a:xfrm>
          <a:custGeom>
            <a:avLst/>
            <a:gdLst/>
            <a:ahLst/>
            <a:cxnLst/>
            <a:rect l="l" t="t" r="r" b="b"/>
            <a:pathLst>
              <a:path w="140970" h="426719">
                <a:moveTo>
                  <a:pt x="134366" y="0"/>
                </a:moveTo>
                <a:lnTo>
                  <a:pt x="77089" y="27304"/>
                </a:lnTo>
                <a:lnTo>
                  <a:pt x="34798" y="74802"/>
                </a:lnTo>
                <a:lnTo>
                  <a:pt x="8636" y="138175"/>
                </a:lnTo>
                <a:lnTo>
                  <a:pt x="0" y="213487"/>
                </a:lnTo>
                <a:lnTo>
                  <a:pt x="2159" y="252602"/>
                </a:lnTo>
                <a:lnTo>
                  <a:pt x="19558" y="321944"/>
                </a:lnTo>
                <a:lnTo>
                  <a:pt x="53848" y="378205"/>
                </a:lnTo>
                <a:lnTo>
                  <a:pt x="103759" y="415543"/>
                </a:lnTo>
                <a:lnTo>
                  <a:pt x="134366" y="426719"/>
                </a:lnTo>
                <a:lnTo>
                  <a:pt x="139700" y="409320"/>
                </a:lnTo>
                <a:lnTo>
                  <a:pt x="115697" y="398525"/>
                </a:lnTo>
                <a:lnTo>
                  <a:pt x="94996" y="383539"/>
                </a:lnTo>
                <a:lnTo>
                  <a:pt x="63373" y="340994"/>
                </a:lnTo>
                <a:lnTo>
                  <a:pt x="44704" y="282955"/>
                </a:lnTo>
                <a:lnTo>
                  <a:pt x="38481" y="211200"/>
                </a:lnTo>
                <a:lnTo>
                  <a:pt x="40005" y="174751"/>
                </a:lnTo>
                <a:lnTo>
                  <a:pt x="52450" y="111632"/>
                </a:lnTo>
                <a:lnTo>
                  <a:pt x="77597" y="61849"/>
                </a:lnTo>
                <a:lnTo>
                  <a:pt x="116078" y="28066"/>
                </a:lnTo>
                <a:lnTo>
                  <a:pt x="140462" y="17272"/>
                </a:lnTo>
                <a:lnTo>
                  <a:pt x="134366" y="0"/>
                </a:lnTo>
                <a:close/>
              </a:path>
            </a:pathLst>
          </a:custGeom>
          <a:solidFill>
            <a:srgbClr val="000000"/>
          </a:solidFill>
        </p:spPr>
        <p:txBody>
          <a:bodyPr wrap="square" lIns="0" tIns="0" rIns="0" bIns="0" rtlCol="0"/>
          <a:lstStyle/>
          <a:p>
            <a:endParaRPr/>
          </a:p>
        </p:txBody>
      </p:sp>
      <p:sp>
        <p:nvSpPr>
          <p:cNvPr id="15" name="object 15"/>
          <p:cNvSpPr/>
          <p:nvPr/>
        </p:nvSpPr>
        <p:spPr>
          <a:xfrm>
            <a:off x="9125457" y="1330960"/>
            <a:ext cx="140970" cy="426720"/>
          </a:xfrm>
          <a:custGeom>
            <a:avLst/>
            <a:gdLst/>
            <a:ahLst/>
            <a:cxnLst/>
            <a:rect l="l" t="t" r="r" b="b"/>
            <a:pathLst>
              <a:path w="140970" h="426719">
                <a:moveTo>
                  <a:pt x="5969" y="0"/>
                </a:moveTo>
                <a:lnTo>
                  <a:pt x="0" y="17272"/>
                </a:lnTo>
                <a:lnTo>
                  <a:pt x="24384" y="28066"/>
                </a:lnTo>
                <a:lnTo>
                  <a:pt x="45466" y="42925"/>
                </a:lnTo>
                <a:lnTo>
                  <a:pt x="77089" y="84962"/>
                </a:lnTo>
                <a:lnTo>
                  <a:pt x="95758" y="141604"/>
                </a:lnTo>
                <a:lnTo>
                  <a:pt x="101981" y="211200"/>
                </a:lnTo>
                <a:lnTo>
                  <a:pt x="100457" y="248792"/>
                </a:lnTo>
                <a:lnTo>
                  <a:pt x="87884" y="313689"/>
                </a:lnTo>
                <a:lnTo>
                  <a:pt x="62865" y="364363"/>
                </a:lnTo>
                <a:lnTo>
                  <a:pt x="24765" y="398525"/>
                </a:lnTo>
                <a:lnTo>
                  <a:pt x="635" y="409320"/>
                </a:lnTo>
                <a:lnTo>
                  <a:pt x="5969" y="426719"/>
                </a:lnTo>
                <a:lnTo>
                  <a:pt x="63500" y="399414"/>
                </a:lnTo>
                <a:lnTo>
                  <a:pt x="105791" y="352043"/>
                </a:lnTo>
                <a:lnTo>
                  <a:pt x="131825" y="288798"/>
                </a:lnTo>
                <a:lnTo>
                  <a:pt x="140462" y="213487"/>
                </a:lnTo>
                <a:lnTo>
                  <a:pt x="138302" y="174370"/>
                </a:lnTo>
                <a:lnTo>
                  <a:pt x="120903" y="105028"/>
                </a:lnTo>
                <a:lnTo>
                  <a:pt x="86360" y="48513"/>
                </a:lnTo>
                <a:lnTo>
                  <a:pt x="36575" y="11175"/>
                </a:lnTo>
                <a:lnTo>
                  <a:pt x="5969" y="0"/>
                </a:lnTo>
                <a:close/>
              </a:path>
            </a:pathLst>
          </a:custGeom>
          <a:solidFill>
            <a:srgbClr val="000000"/>
          </a:solidFill>
        </p:spPr>
        <p:txBody>
          <a:bodyPr wrap="square" lIns="0" tIns="0" rIns="0" bIns="0" rtlCol="0"/>
          <a:lstStyle/>
          <a:p>
            <a:endParaRPr/>
          </a:p>
        </p:txBody>
      </p:sp>
      <p:sp>
        <p:nvSpPr>
          <p:cNvPr id="16" name="object 16"/>
          <p:cNvSpPr/>
          <p:nvPr/>
        </p:nvSpPr>
        <p:spPr>
          <a:xfrm>
            <a:off x="9998329" y="1330960"/>
            <a:ext cx="141605" cy="426720"/>
          </a:xfrm>
          <a:custGeom>
            <a:avLst/>
            <a:gdLst/>
            <a:ahLst/>
            <a:cxnLst/>
            <a:rect l="l" t="t" r="r" b="b"/>
            <a:pathLst>
              <a:path w="141604" h="426719">
                <a:moveTo>
                  <a:pt x="6096" y="0"/>
                </a:moveTo>
                <a:lnTo>
                  <a:pt x="0" y="17272"/>
                </a:lnTo>
                <a:lnTo>
                  <a:pt x="24511" y="28066"/>
                </a:lnTo>
                <a:lnTo>
                  <a:pt x="45720" y="42925"/>
                </a:lnTo>
                <a:lnTo>
                  <a:pt x="77597" y="84962"/>
                </a:lnTo>
                <a:lnTo>
                  <a:pt x="96393" y="141604"/>
                </a:lnTo>
                <a:lnTo>
                  <a:pt x="102616" y="211200"/>
                </a:lnTo>
                <a:lnTo>
                  <a:pt x="100965" y="248792"/>
                </a:lnTo>
                <a:lnTo>
                  <a:pt x="88392" y="313689"/>
                </a:lnTo>
                <a:lnTo>
                  <a:pt x="63246" y="364363"/>
                </a:lnTo>
                <a:lnTo>
                  <a:pt x="24892" y="398525"/>
                </a:lnTo>
                <a:lnTo>
                  <a:pt x="635" y="409320"/>
                </a:lnTo>
                <a:lnTo>
                  <a:pt x="6096" y="426719"/>
                </a:lnTo>
                <a:lnTo>
                  <a:pt x="63880" y="399414"/>
                </a:lnTo>
                <a:lnTo>
                  <a:pt x="106425" y="352043"/>
                </a:lnTo>
                <a:lnTo>
                  <a:pt x="132588" y="288798"/>
                </a:lnTo>
                <a:lnTo>
                  <a:pt x="141224" y="213487"/>
                </a:lnTo>
                <a:lnTo>
                  <a:pt x="139065" y="174370"/>
                </a:lnTo>
                <a:lnTo>
                  <a:pt x="121539" y="105028"/>
                </a:lnTo>
                <a:lnTo>
                  <a:pt x="86868" y="48513"/>
                </a:lnTo>
                <a:lnTo>
                  <a:pt x="36829" y="11175"/>
                </a:lnTo>
                <a:lnTo>
                  <a:pt x="6096" y="0"/>
                </a:lnTo>
                <a:close/>
              </a:path>
            </a:pathLst>
          </a:custGeom>
          <a:solidFill>
            <a:srgbClr val="000000"/>
          </a:solidFill>
        </p:spPr>
        <p:txBody>
          <a:bodyPr wrap="square" lIns="0" tIns="0" rIns="0" bIns="0" rtlCol="0"/>
          <a:lstStyle/>
          <a:p>
            <a:endParaRPr/>
          </a:p>
        </p:txBody>
      </p:sp>
      <p:sp>
        <p:nvSpPr>
          <p:cNvPr id="17" name="object 17"/>
          <p:cNvSpPr/>
          <p:nvPr/>
        </p:nvSpPr>
        <p:spPr>
          <a:xfrm>
            <a:off x="9611359" y="1330960"/>
            <a:ext cx="141605" cy="426720"/>
          </a:xfrm>
          <a:custGeom>
            <a:avLst/>
            <a:gdLst/>
            <a:ahLst/>
            <a:cxnLst/>
            <a:rect l="l" t="t" r="r" b="b"/>
            <a:pathLst>
              <a:path w="141604" h="426719">
                <a:moveTo>
                  <a:pt x="135255" y="0"/>
                </a:moveTo>
                <a:lnTo>
                  <a:pt x="77470" y="27304"/>
                </a:lnTo>
                <a:lnTo>
                  <a:pt x="34925" y="74802"/>
                </a:lnTo>
                <a:lnTo>
                  <a:pt x="8763" y="138175"/>
                </a:lnTo>
                <a:lnTo>
                  <a:pt x="0" y="213487"/>
                </a:lnTo>
                <a:lnTo>
                  <a:pt x="2159" y="252602"/>
                </a:lnTo>
                <a:lnTo>
                  <a:pt x="19558" y="321944"/>
                </a:lnTo>
                <a:lnTo>
                  <a:pt x="54229" y="378205"/>
                </a:lnTo>
                <a:lnTo>
                  <a:pt x="104394" y="415543"/>
                </a:lnTo>
                <a:lnTo>
                  <a:pt x="135255" y="426719"/>
                </a:lnTo>
                <a:lnTo>
                  <a:pt x="140589" y="409320"/>
                </a:lnTo>
                <a:lnTo>
                  <a:pt x="116459" y="398525"/>
                </a:lnTo>
                <a:lnTo>
                  <a:pt x="95631" y="383539"/>
                </a:lnTo>
                <a:lnTo>
                  <a:pt x="63754" y="340994"/>
                </a:lnTo>
                <a:lnTo>
                  <a:pt x="44958" y="282955"/>
                </a:lnTo>
                <a:lnTo>
                  <a:pt x="38608" y="211200"/>
                </a:lnTo>
                <a:lnTo>
                  <a:pt x="40259" y="174751"/>
                </a:lnTo>
                <a:lnTo>
                  <a:pt x="52832" y="111632"/>
                </a:lnTo>
                <a:lnTo>
                  <a:pt x="78105" y="61849"/>
                </a:lnTo>
                <a:lnTo>
                  <a:pt x="116840" y="28066"/>
                </a:lnTo>
                <a:lnTo>
                  <a:pt x="141224" y="17272"/>
                </a:lnTo>
                <a:lnTo>
                  <a:pt x="135255" y="0"/>
                </a:lnTo>
                <a:close/>
              </a:path>
            </a:pathLst>
          </a:custGeom>
          <a:solidFill>
            <a:srgbClr val="000000"/>
          </a:solidFill>
        </p:spPr>
        <p:txBody>
          <a:bodyPr wrap="square" lIns="0" tIns="0" rIns="0" bIns="0" rtlCol="0"/>
          <a:lstStyle/>
          <a:p>
            <a:endParaRPr/>
          </a:p>
        </p:txBody>
      </p:sp>
      <p:sp>
        <p:nvSpPr>
          <p:cNvPr id="18" name="object 18"/>
          <p:cNvSpPr txBox="1"/>
          <p:nvPr/>
        </p:nvSpPr>
        <p:spPr>
          <a:xfrm>
            <a:off x="5220970" y="1198244"/>
            <a:ext cx="6606540" cy="575310"/>
          </a:xfrm>
          <a:prstGeom prst="rect">
            <a:avLst/>
          </a:prstGeom>
        </p:spPr>
        <p:txBody>
          <a:bodyPr vert="horz" wrap="square" lIns="0" tIns="13335" rIns="0" bIns="0" rtlCol="0">
            <a:spAutoFit/>
          </a:bodyPr>
          <a:lstStyle/>
          <a:p>
            <a:pPr marL="50800">
              <a:lnSpc>
                <a:spcPct val="100000"/>
              </a:lnSpc>
              <a:spcBef>
                <a:spcPts val="105"/>
              </a:spcBef>
              <a:tabLst>
                <a:tab pos="3274060" algn="l"/>
                <a:tab pos="3680460" algn="l"/>
                <a:tab pos="4097654" algn="l"/>
                <a:tab pos="4544695" algn="l"/>
                <a:tab pos="4961890" algn="l"/>
              </a:tabLst>
            </a:pPr>
            <a:r>
              <a:rPr sz="3600" dirty="0">
                <a:latin typeface="Cambria Math"/>
                <a:cs typeface="Cambria Math"/>
              </a:rPr>
              <a:t>𝑧)𝑝(𝑧)</a:t>
            </a:r>
            <a:r>
              <a:rPr sz="3600" spc="200" dirty="0">
                <a:latin typeface="Cambria Math"/>
                <a:cs typeface="Cambria Math"/>
              </a:rPr>
              <a:t> </a:t>
            </a:r>
            <a:r>
              <a:rPr sz="5400" baseline="-35493" dirty="0">
                <a:latin typeface="Cambria Math"/>
                <a:cs typeface="Cambria Math"/>
              </a:rPr>
              <a:t>=</a:t>
            </a:r>
            <a:r>
              <a:rPr sz="5400" spc="434" baseline="-35493" dirty="0">
                <a:latin typeface="Cambria Math"/>
                <a:cs typeface="Cambria Math"/>
              </a:rPr>
              <a:t> </a:t>
            </a:r>
            <a:r>
              <a:rPr sz="5400" baseline="-35493" dirty="0">
                <a:latin typeface="Cambria Math"/>
                <a:cs typeface="Cambria Math"/>
              </a:rPr>
              <a:t>log</a:t>
            </a:r>
            <a:r>
              <a:rPr sz="5400" spc="-232" baseline="-35493" dirty="0">
                <a:latin typeface="Cambria Math"/>
                <a:cs typeface="Cambria Math"/>
              </a:rPr>
              <a:t> </a:t>
            </a:r>
            <a:r>
              <a:rPr sz="3600" dirty="0">
                <a:latin typeface="Cambria Math"/>
                <a:cs typeface="Cambria Math"/>
              </a:rPr>
              <a:t>𝑝</a:t>
            </a:r>
            <a:r>
              <a:rPr sz="3600" spc="-310"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60" dirty="0">
                <a:latin typeface="Cambria Math"/>
                <a:cs typeface="Cambria Math"/>
              </a:rPr>
              <a:t>𝑥</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𝑞</a:t>
            </a:r>
            <a:r>
              <a:rPr sz="3600" spc="-18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19" name="object 19"/>
          <p:cNvSpPr/>
          <p:nvPr/>
        </p:nvSpPr>
        <p:spPr>
          <a:xfrm>
            <a:off x="9209278" y="2015578"/>
            <a:ext cx="34290" cy="408940"/>
          </a:xfrm>
          <a:custGeom>
            <a:avLst/>
            <a:gdLst/>
            <a:ahLst/>
            <a:cxnLst/>
            <a:rect l="l" t="t" r="r" b="b"/>
            <a:pathLst>
              <a:path w="34290" h="408939">
                <a:moveTo>
                  <a:pt x="34216" y="0"/>
                </a:moveTo>
                <a:lnTo>
                  <a:pt x="0" y="0"/>
                </a:lnTo>
                <a:lnTo>
                  <a:pt x="0" y="408597"/>
                </a:lnTo>
                <a:lnTo>
                  <a:pt x="34216" y="408597"/>
                </a:lnTo>
                <a:lnTo>
                  <a:pt x="34216" y="0"/>
                </a:lnTo>
                <a:close/>
              </a:path>
            </a:pathLst>
          </a:custGeom>
          <a:solidFill>
            <a:srgbClr val="000000"/>
          </a:solidFill>
        </p:spPr>
        <p:txBody>
          <a:bodyPr wrap="square" lIns="0" tIns="0" rIns="0" bIns="0" rtlCol="0"/>
          <a:lstStyle/>
          <a:p>
            <a:endParaRPr/>
          </a:p>
        </p:txBody>
      </p:sp>
      <p:sp>
        <p:nvSpPr>
          <p:cNvPr id="20" name="object 20"/>
          <p:cNvSpPr/>
          <p:nvPr/>
        </p:nvSpPr>
        <p:spPr>
          <a:xfrm>
            <a:off x="9562338" y="2011679"/>
            <a:ext cx="140970" cy="416559"/>
          </a:xfrm>
          <a:custGeom>
            <a:avLst/>
            <a:gdLst/>
            <a:ahLst/>
            <a:cxnLst/>
            <a:rect l="l" t="t" r="r" b="b"/>
            <a:pathLst>
              <a:path w="140970" h="416560">
                <a:moveTo>
                  <a:pt x="5968" y="0"/>
                </a:moveTo>
                <a:lnTo>
                  <a:pt x="0" y="16891"/>
                </a:lnTo>
                <a:lnTo>
                  <a:pt x="24383" y="27432"/>
                </a:lnTo>
                <a:lnTo>
                  <a:pt x="45465" y="41910"/>
                </a:lnTo>
                <a:lnTo>
                  <a:pt x="77088" y="82931"/>
                </a:lnTo>
                <a:lnTo>
                  <a:pt x="95757" y="138303"/>
                </a:lnTo>
                <a:lnTo>
                  <a:pt x="101980" y="206121"/>
                </a:lnTo>
                <a:lnTo>
                  <a:pt x="100456" y="242950"/>
                </a:lnTo>
                <a:lnTo>
                  <a:pt x="87883" y="306197"/>
                </a:lnTo>
                <a:lnTo>
                  <a:pt x="62864" y="355727"/>
                </a:lnTo>
                <a:lnTo>
                  <a:pt x="24764" y="389128"/>
                </a:lnTo>
                <a:lnTo>
                  <a:pt x="634" y="399542"/>
                </a:lnTo>
                <a:lnTo>
                  <a:pt x="5968" y="416560"/>
                </a:lnTo>
                <a:lnTo>
                  <a:pt x="63500" y="389890"/>
                </a:lnTo>
                <a:lnTo>
                  <a:pt x="105790" y="343662"/>
                </a:lnTo>
                <a:lnTo>
                  <a:pt x="131825" y="281940"/>
                </a:lnTo>
                <a:lnTo>
                  <a:pt x="140461" y="208407"/>
                </a:lnTo>
                <a:lnTo>
                  <a:pt x="138302" y="170180"/>
                </a:lnTo>
                <a:lnTo>
                  <a:pt x="120903" y="102489"/>
                </a:lnTo>
                <a:lnTo>
                  <a:pt x="86359" y="47371"/>
                </a:lnTo>
                <a:lnTo>
                  <a:pt x="36575" y="10922"/>
                </a:lnTo>
                <a:lnTo>
                  <a:pt x="5968" y="0"/>
                </a:lnTo>
                <a:close/>
              </a:path>
            </a:pathLst>
          </a:custGeom>
          <a:solidFill>
            <a:srgbClr val="000000"/>
          </a:solidFill>
        </p:spPr>
        <p:txBody>
          <a:bodyPr wrap="square" lIns="0" tIns="0" rIns="0" bIns="0" rtlCol="0"/>
          <a:lstStyle/>
          <a:p>
            <a:endParaRPr/>
          </a:p>
        </p:txBody>
      </p:sp>
      <p:sp>
        <p:nvSpPr>
          <p:cNvPr id="21" name="object 21"/>
          <p:cNvSpPr/>
          <p:nvPr/>
        </p:nvSpPr>
        <p:spPr>
          <a:xfrm>
            <a:off x="8778240" y="2011679"/>
            <a:ext cx="140970" cy="416559"/>
          </a:xfrm>
          <a:custGeom>
            <a:avLst/>
            <a:gdLst/>
            <a:ahLst/>
            <a:cxnLst/>
            <a:rect l="l" t="t" r="r" b="b"/>
            <a:pathLst>
              <a:path w="140970" h="416560">
                <a:moveTo>
                  <a:pt x="134365" y="0"/>
                </a:moveTo>
                <a:lnTo>
                  <a:pt x="77088" y="26670"/>
                </a:lnTo>
                <a:lnTo>
                  <a:pt x="34798" y="73025"/>
                </a:lnTo>
                <a:lnTo>
                  <a:pt x="8635" y="134874"/>
                </a:lnTo>
                <a:lnTo>
                  <a:pt x="0" y="208407"/>
                </a:lnTo>
                <a:lnTo>
                  <a:pt x="2158" y="246634"/>
                </a:lnTo>
                <a:lnTo>
                  <a:pt x="19430" y="314325"/>
                </a:lnTo>
                <a:lnTo>
                  <a:pt x="53848" y="369189"/>
                </a:lnTo>
                <a:lnTo>
                  <a:pt x="103758" y="405638"/>
                </a:lnTo>
                <a:lnTo>
                  <a:pt x="134365" y="416560"/>
                </a:lnTo>
                <a:lnTo>
                  <a:pt x="139700" y="399542"/>
                </a:lnTo>
                <a:lnTo>
                  <a:pt x="115696" y="389128"/>
                </a:lnTo>
                <a:lnTo>
                  <a:pt x="94995" y="374523"/>
                </a:lnTo>
                <a:lnTo>
                  <a:pt x="63373" y="332867"/>
                </a:lnTo>
                <a:lnTo>
                  <a:pt x="44703" y="276225"/>
                </a:lnTo>
                <a:lnTo>
                  <a:pt x="38480" y="206121"/>
                </a:lnTo>
                <a:lnTo>
                  <a:pt x="40004" y="170687"/>
                </a:lnTo>
                <a:lnTo>
                  <a:pt x="52450" y="108966"/>
                </a:lnTo>
                <a:lnTo>
                  <a:pt x="77596" y="60325"/>
                </a:lnTo>
                <a:lnTo>
                  <a:pt x="116077" y="27432"/>
                </a:lnTo>
                <a:lnTo>
                  <a:pt x="140461" y="16891"/>
                </a:lnTo>
                <a:lnTo>
                  <a:pt x="134365" y="0"/>
                </a:lnTo>
                <a:close/>
              </a:path>
            </a:pathLst>
          </a:custGeom>
          <a:solidFill>
            <a:srgbClr val="000000"/>
          </a:solidFill>
        </p:spPr>
        <p:txBody>
          <a:bodyPr wrap="square" lIns="0" tIns="0" rIns="0" bIns="0" rtlCol="0"/>
          <a:lstStyle/>
          <a:p>
            <a:endParaRPr/>
          </a:p>
        </p:txBody>
      </p:sp>
      <p:sp>
        <p:nvSpPr>
          <p:cNvPr id="22" name="object 22"/>
          <p:cNvSpPr txBox="1"/>
          <p:nvPr/>
        </p:nvSpPr>
        <p:spPr>
          <a:xfrm>
            <a:off x="4734178" y="209670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3" name="object 23"/>
          <p:cNvSpPr txBox="1"/>
          <p:nvPr/>
        </p:nvSpPr>
        <p:spPr>
          <a:xfrm>
            <a:off x="4418965" y="1872297"/>
            <a:ext cx="1700530" cy="575310"/>
          </a:xfrm>
          <a:prstGeom prst="rect">
            <a:avLst/>
          </a:prstGeom>
        </p:spPr>
        <p:txBody>
          <a:bodyPr vert="horz" wrap="square" lIns="0" tIns="13335" rIns="0" bIns="0" rtlCol="0">
            <a:spAutoFit/>
          </a:bodyPr>
          <a:lstStyle/>
          <a:p>
            <a:pPr marL="12700">
              <a:lnSpc>
                <a:spcPct val="100000"/>
              </a:lnSpc>
              <a:spcBef>
                <a:spcPts val="105"/>
              </a:spcBef>
              <a:tabLst>
                <a:tab pos="683260" algn="l"/>
                <a:tab pos="1252855"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25" dirty="0">
                <a:latin typeface="Cambria Math"/>
                <a:cs typeface="Cambria Math"/>
              </a:rPr>
              <a:t>𝑥)</a:t>
            </a:r>
            <a:endParaRPr sz="3600">
              <a:latin typeface="Cambria Math"/>
              <a:cs typeface="Cambria Math"/>
            </a:endParaRPr>
          </a:p>
        </p:txBody>
      </p:sp>
      <p:sp>
        <p:nvSpPr>
          <p:cNvPr id="24" name="object 24"/>
          <p:cNvSpPr txBox="1"/>
          <p:nvPr/>
        </p:nvSpPr>
        <p:spPr>
          <a:xfrm>
            <a:off x="8557514" y="209670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5" name="object 25"/>
          <p:cNvSpPr txBox="1"/>
          <p:nvPr/>
        </p:nvSpPr>
        <p:spPr>
          <a:xfrm>
            <a:off x="10062591" y="2066226"/>
            <a:ext cx="262890" cy="428625"/>
          </a:xfrm>
          <a:prstGeom prst="rect">
            <a:avLst/>
          </a:prstGeom>
        </p:spPr>
        <p:txBody>
          <a:bodyPr vert="horz" wrap="square" lIns="0" tIns="11430" rIns="0" bIns="0" rtlCol="0">
            <a:spAutoFit/>
          </a:bodyPr>
          <a:lstStyle/>
          <a:p>
            <a:pPr marL="12700">
              <a:lnSpc>
                <a:spcPct val="100000"/>
              </a:lnSpc>
              <a:spcBef>
                <a:spcPts val="90"/>
              </a:spcBef>
            </a:pPr>
            <a:r>
              <a:rPr sz="2650" spc="-10" dirty="0">
                <a:latin typeface="Cambria Math"/>
                <a:cs typeface="Cambria Math"/>
              </a:rPr>
              <a:t>ϕ</a:t>
            </a:r>
            <a:endParaRPr sz="2650">
              <a:latin typeface="Cambria Math"/>
              <a:cs typeface="Cambria Math"/>
            </a:endParaRPr>
          </a:p>
        </p:txBody>
      </p:sp>
      <p:sp>
        <p:nvSpPr>
          <p:cNvPr id="26" name="object 26"/>
          <p:cNvSpPr txBox="1"/>
          <p:nvPr/>
        </p:nvSpPr>
        <p:spPr>
          <a:xfrm>
            <a:off x="8242300" y="1872297"/>
            <a:ext cx="3114040" cy="575310"/>
          </a:xfrm>
          <a:prstGeom prst="rect">
            <a:avLst/>
          </a:prstGeom>
        </p:spPr>
        <p:txBody>
          <a:bodyPr vert="horz" wrap="square" lIns="0" tIns="13335" rIns="0" bIns="0" rtlCol="0">
            <a:spAutoFit/>
          </a:bodyPr>
          <a:lstStyle/>
          <a:p>
            <a:pPr marL="12700">
              <a:lnSpc>
                <a:spcPct val="100000"/>
              </a:lnSpc>
              <a:spcBef>
                <a:spcPts val="105"/>
              </a:spcBef>
              <a:tabLst>
                <a:tab pos="683260" algn="l"/>
                <a:tab pos="1059815" algn="l"/>
                <a:tab pos="1506855" algn="l"/>
                <a:tab pos="2066289"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𝑞</a:t>
            </a:r>
            <a:r>
              <a:rPr sz="3600" dirty="0">
                <a:latin typeface="Cambria Math"/>
                <a:cs typeface="Cambria Math"/>
              </a:rPr>
              <a:t>	</a:t>
            </a:r>
            <a:r>
              <a:rPr sz="3600" spc="45" dirty="0">
                <a:latin typeface="Cambria Math"/>
                <a:cs typeface="Cambria Math"/>
              </a:rPr>
              <a:t>(𝑧|𝑥)</a:t>
            </a:r>
            <a:endParaRPr sz="3600">
              <a:latin typeface="Cambria Math"/>
              <a:cs typeface="Cambria Math"/>
            </a:endParaRPr>
          </a:p>
        </p:txBody>
      </p:sp>
      <p:sp>
        <p:nvSpPr>
          <p:cNvPr id="27" name="object 27"/>
          <p:cNvSpPr txBox="1"/>
          <p:nvPr/>
        </p:nvSpPr>
        <p:spPr>
          <a:xfrm>
            <a:off x="2984500" y="3598545"/>
            <a:ext cx="6609715"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libri"/>
                <a:cs typeface="Calibri"/>
              </a:rPr>
              <a:t>Multiply</a:t>
            </a:r>
            <a:r>
              <a:rPr sz="3600" spc="-50" dirty="0">
                <a:latin typeface="Calibri"/>
                <a:cs typeface="Calibri"/>
              </a:rPr>
              <a:t> </a:t>
            </a:r>
            <a:r>
              <a:rPr sz="3600" dirty="0">
                <a:latin typeface="Calibri"/>
                <a:cs typeface="Calibri"/>
              </a:rPr>
              <a:t>top</a:t>
            </a:r>
            <a:r>
              <a:rPr sz="3600" spc="-65" dirty="0">
                <a:latin typeface="Calibri"/>
                <a:cs typeface="Calibri"/>
              </a:rPr>
              <a:t> </a:t>
            </a:r>
            <a:r>
              <a:rPr sz="3600" dirty="0">
                <a:latin typeface="Calibri"/>
                <a:cs typeface="Calibri"/>
              </a:rPr>
              <a:t>and</a:t>
            </a:r>
            <a:r>
              <a:rPr sz="3600" spc="-140" dirty="0">
                <a:latin typeface="Calibri"/>
                <a:cs typeface="Calibri"/>
              </a:rPr>
              <a:t> </a:t>
            </a:r>
            <a:r>
              <a:rPr sz="3600" spc="-10" dirty="0">
                <a:latin typeface="Calibri"/>
                <a:cs typeface="Calibri"/>
              </a:rPr>
              <a:t>bottom</a:t>
            </a:r>
            <a:r>
              <a:rPr sz="3600" spc="-165" dirty="0">
                <a:latin typeface="Calibri"/>
                <a:cs typeface="Calibri"/>
              </a:rPr>
              <a:t> </a:t>
            </a:r>
            <a:r>
              <a:rPr sz="3600" dirty="0">
                <a:latin typeface="Calibri"/>
                <a:cs typeface="Calibri"/>
              </a:rPr>
              <a:t>by</a:t>
            </a:r>
            <a:r>
              <a:rPr sz="3600" spc="-40" dirty="0">
                <a:latin typeface="Calibri"/>
                <a:cs typeface="Calibri"/>
              </a:rPr>
              <a:t> </a:t>
            </a:r>
            <a:r>
              <a:rPr sz="3600" spc="-10" dirty="0">
                <a:latin typeface="Calibri"/>
                <a:cs typeface="Calibri"/>
              </a:rPr>
              <a:t>q</a:t>
            </a:r>
            <a:r>
              <a:rPr sz="3600" spc="-15" baseline="-15046" dirty="0">
                <a:latin typeface="Calibri"/>
                <a:cs typeface="Calibri"/>
              </a:rPr>
              <a:t>Φ</a:t>
            </a:r>
            <a:r>
              <a:rPr sz="3600" spc="-10" dirty="0">
                <a:latin typeface="Calibri"/>
                <a:cs typeface="Calibri"/>
              </a:rPr>
              <a:t>(z|x)</a:t>
            </a:r>
            <a:endParaRPr sz="360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1957070" y="1791080"/>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4" name="object 4"/>
          <p:cNvSpPr txBox="1"/>
          <p:nvPr/>
        </p:nvSpPr>
        <p:spPr>
          <a:xfrm>
            <a:off x="980757" y="1567433"/>
            <a:ext cx="2996565" cy="575310"/>
          </a:xfrm>
          <a:prstGeom prst="rect">
            <a:avLst/>
          </a:prstGeom>
        </p:spPr>
        <p:txBody>
          <a:bodyPr vert="horz" wrap="square" lIns="0" tIns="13335" rIns="0" bIns="0" rtlCol="0">
            <a:spAutoFit/>
          </a:bodyPr>
          <a:lstStyle/>
          <a:p>
            <a:pPr marL="12700">
              <a:lnSpc>
                <a:spcPct val="100000"/>
              </a:lnSpc>
              <a:spcBef>
                <a:spcPts val="105"/>
              </a:spcBef>
              <a:tabLst>
                <a:tab pos="1151255" algn="l"/>
              </a:tabLst>
            </a:pPr>
            <a:r>
              <a:rPr sz="3600" dirty="0">
                <a:latin typeface="Cambria Math"/>
                <a:cs typeface="Cambria Math"/>
              </a:rPr>
              <a:t>log</a:t>
            </a:r>
            <a:r>
              <a:rPr sz="3600" spc="-190" dirty="0">
                <a:latin typeface="Cambria Math"/>
                <a:cs typeface="Cambria Math"/>
              </a:rPr>
              <a:t> </a:t>
            </a:r>
            <a:r>
              <a:rPr sz="3600" spc="-50" dirty="0">
                <a:latin typeface="Cambria Math"/>
                <a:cs typeface="Cambria Math"/>
              </a:rPr>
              <a:t>𝑝</a:t>
            </a:r>
            <a:r>
              <a:rPr sz="3600" dirty="0">
                <a:latin typeface="Cambria Math"/>
                <a:cs typeface="Cambria Math"/>
              </a:rPr>
              <a:t>	(𝑥)</a:t>
            </a:r>
            <a:r>
              <a:rPr sz="3600" spc="280" dirty="0">
                <a:latin typeface="Cambria Math"/>
                <a:cs typeface="Cambria Math"/>
              </a:rPr>
              <a:t> </a:t>
            </a:r>
            <a:r>
              <a:rPr sz="3600" dirty="0">
                <a:latin typeface="Cambria Math"/>
                <a:cs typeface="Cambria Math"/>
              </a:rPr>
              <a:t>=</a:t>
            </a:r>
            <a:r>
              <a:rPr sz="3600" spc="290"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5" name="object 5"/>
          <p:cNvSpPr/>
          <p:nvPr/>
        </p:nvSpPr>
        <p:spPr>
          <a:xfrm>
            <a:off x="4053840" y="1899920"/>
            <a:ext cx="2560320" cy="30480"/>
          </a:xfrm>
          <a:custGeom>
            <a:avLst/>
            <a:gdLst/>
            <a:ahLst/>
            <a:cxnLst/>
            <a:rect l="l" t="t" r="r" b="b"/>
            <a:pathLst>
              <a:path w="2560320" h="30480">
                <a:moveTo>
                  <a:pt x="2560319" y="0"/>
                </a:moveTo>
                <a:lnTo>
                  <a:pt x="0" y="0"/>
                </a:lnTo>
                <a:lnTo>
                  <a:pt x="0" y="30479"/>
                </a:lnTo>
                <a:lnTo>
                  <a:pt x="2560319" y="30479"/>
                </a:lnTo>
                <a:lnTo>
                  <a:pt x="2560319" y="0"/>
                </a:lnTo>
                <a:close/>
              </a:path>
            </a:pathLst>
          </a:custGeom>
          <a:solidFill>
            <a:srgbClr val="000000"/>
          </a:solidFill>
        </p:spPr>
        <p:txBody>
          <a:bodyPr wrap="square" lIns="0" tIns="0" rIns="0" bIns="0" rtlCol="0"/>
          <a:lstStyle/>
          <a:p>
            <a:endParaRPr/>
          </a:p>
        </p:txBody>
      </p:sp>
      <p:sp>
        <p:nvSpPr>
          <p:cNvPr id="6" name="object 6"/>
          <p:cNvSpPr/>
          <p:nvPr/>
        </p:nvSpPr>
        <p:spPr>
          <a:xfrm>
            <a:off x="5126863" y="1355369"/>
            <a:ext cx="34290" cy="419100"/>
          </a:xfrm>
          <a:custGeom>
            <a:avLst/>
            <a:gdLst/>
            <a:ahLst/>
            <a:cxnLst/>
            <a:rect l="l" t="t" r="r" b="b"/>
            <a:pathLst>
              <a:path w="34289" h="419100">
                <a:moveTo>
                  <a:pt x="33975" y="0"/>
                </a:moveTo>
                <a:lnTo>
                  <a:pt x="0" y="0"/>
                </a:lnTo>
                <a:lnTo>
                  <a:pt x="0" y="418566"/>
                </a:lnTo>
                <a:lnTo>
                  <a:pt x="33975" y="418566"/>
                </a:lnTo>
                <a:lnTo>
                  <a:pt x="33975" y="0"/>
                </a:lnTo>
                <a:close/>
              </a:path>
            </a:pathLst>
          </a:custGeom>
          <a:solidFill>
            <a:srgbClr val="000000"/>
          </a:solidFill>
        </p:spPr>
        <p:txBody>
          <a:bodyPr wrap="square" lIns="0" tIns="0" rIns="0" bIns="0" rtlCol="0"/>
          <a:lstStyle/>
          <a:p>
            <a:endParaRPr/>
          </a:p>
        </p:txBody>
      </p:sp>
      <p:sp>
        <p:nvSpPr>
          <p:cNvPr id="7" name="object 7"/>
          <p:cNvSpPr/>
          <p:nvPr/>
        </p:nvSpPr>
        <p:spPr>
          <a:xfrm>
            <a:off x="4572000" y="1351280"/>
            <a:ext cx="139700" cy="426720"/>
          </a:xfrm>
          <a:custGeom>
            <a:avLst/>
            <a:gdLst/>
            <a:ahLst/>
            <a:cxnLst/>
            <a:rect l="l" t="t" r="r" b="b"/>
            <a:pathLst>
              <a:path w="139700" h="426719">
                <a:moveTo>
                  <a:pt x="133476" y="0"/>
                </a:moveTo>
                <a:lnTo>
                  <a:pt x="76580" y="27305"/>
                </a:lnTo>
                <a:lnTo>
                  <a:pt x="34544" y="74803"/>
                </a:lnTo>
                <a:lnTo>
                  <a:pt x="8636" y="138175"/>
                </a:lnTo>
                <a:lnTo>
                  <a:pt x="0" y="213487"/>
                </a:lnTo>
                <a:lnTo>
                  <a:pt x="2159" y="252603"/>
                </a:lnTo>
                <a:lnTo>
                  <a:pt x="19303" y="321945"/>
                </a:lnTo>
                <a:lnTo>
                  <a:pt x="53466" y="378206"/>
                </a:lnTo>
                <a:lnTo>
                  <a:pt x="102997" y="415544"/>
                </a:lnTo>
                <a:lnTo>
                  <a:pt x="133476" y="426720"/>
                </a:lnTo>
                <a:lnTo>
                  <a:pt x="138811" y="409321"/>
                </a:lnTo>
                <a:lnTo>
                  <a:pt x="114935" y="398525"/>
                </a:lnTo>
                <a:lnTo>
                  <a:pt x="94361" y="383540"/>
                </a:lnTo>
                <a:lnTo>
                  <a:pt x="62991" y="340995"/>
                </a:lnTo>
                <a:lnTo>
                  <a:pt x="44323" y="282956"/>
                </a:lnTo>
                <a:lnTo>
                  <a:pt x="38226" y="211200"/>
                </a:lnTo>
                <a:lnTo>
                  <a:pt x="39750" y="174752"/>
                </a:lnTo>
                <a:lnTo>
                  <a:pt x="52070" y="111633"/>
                </a:lnTo>
                <a:lnTo>
                  <a:pt x="77088" y="61849"/>
                </a:lnTo>
                <a:lnTo>
                  <a:pt x="115315" y="28067"/>
                </a:lnTo>
                <a:lnTo>
                  <a:pt x="139446" y="17272"/>
                </a:lnTo>
                <a:lnTo>
                  <a:pt x="133476" y="0"/>
                </a:lnTo>
                <a:close/>
              </a:path>
            </a:pathLst>
          </a:custGeom>
          <a:solidFill>
            <a:srgbClr val="000000"/>
          </a:solidFill>
        </p:spPr>
        <p:txBody>
          <a:bodyPr wrap="square" lIns="0" tIns="0" rIns="0" bIns="0" rtlCol="0"/>
          <a:lstStyle/>
          <a:p>
            <a:endParaRPr/>
          </a:p>
        </p:txBody>
      </p:sp>
      <p:sp>
        <p:nvSpPr>
          <p:cNvPr id="8" name="object 8"/>
          <p:cNvSpPr txBox="1"/>
          <p:nvPr/>
        </p:nvSpPr>
        <p:spPr>
          <a:xfrm>
            <a:off x="4354576" y="1442974"/>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9" name="object 9"/>
          <p:cNvSpPr txBox="1"/>
          <p:nvPr/>
        </p:nvSpPr>
        <p:spPr>
          <a:xfrm>
            <a:off x="4039234" y="1219580"/>
            <a:ext cx="940435" cy="575310"/>
          </a:xfrm>
          <a:prstGeom prst="rect">
            <a:avLst/>
          </a:prstGeom>
        </p:spPr>
        <p:txBody>
          <a:bodyPr vert="horz" wrap="square" lIns="0" tIns="13335" rIns="0" bIns="0" rtlCol="0">
            <a:spAutoFit/>
          </a:bodyPr>
          <a:lstStyle/>
          <a:p>
            <a:pPr marL="12700">
              <a:lnSpc>
                <a:spcPct val="100000"/>
              </a:lnSpc>
              <a:spcBef>
                <a:spcPts val="105"/>
              </a:spcBef>
              <a:tabLst>
                <a:tab pos="68326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10" name="object 10"/>
          <p:cNvSpPr/>
          <p:nvPr/>
        </p:nvSpPr>
        <p:spPr>
          <a:xfrm>
            <a:off x="5533135" y="2015578"/>
            <a:ext cx="34925" cy="408940"/>
          </a:xfrm>
          <a:custGeom>
            <a:avLst/>
            <a:gdLst/>
            <a:ahLst/>
            <a:cxnLst/>
            <a:rect l="l" t="t" r="r" b="b"/>
            <a:pathLst>
              <a:path w="34925" h="408939">
                <a:moveTo>
                  <a:pt x="34456" y="0"/>
                </a:moveTo>
                <a:lnTo>
                  <a:pt x="0" y="0"/>
                </a:lnTo>
                <a:lnTo>
                  <a:pt x="0" y="408597"/>
                </a:lnTo>
                <a:lnTo>
                  <a:pt x="34456" y="408597"/>
                </a:lnTo>
                <a:lnTo>
                  <a:pt x="34456" y="0"/>
                </a:lnTo>
                <a:close/>
              </a:path>
            </a:pathLst>
          </a:custGeom>
          <a:solidFill>
            <a:srgbClr val="000000"/>
          </a:solidFill>
        </p:spPr>
        <p:txBody>
          <a:bodyPr wrap="square" lIns="0" tIns="0" rIns="0" bIns="0" rtlCol="0"/>
          <a:lstStyle/>
          <a:p>
            <a:endParaRPr/>
          </a:p>
        </p:txBody>
      </p:sp>
      <p:sp>
        <p:nvSpPr>
          <p:cNvPr id="11" name="object 11"/>
          <p:cNvSpPr/>
          <p:nvPr/>
        </p:nvSpPr>
        <p:spPr>
          <a:xfrm>
            <a:off x="4998720" y="2011679"/>
            <a:ext cx="141605" cy="416559"/>
          </a:xfrm>
          <a:custGeom>
            <a:avLst/>
            <a:gdLst/>
            <a:ahLst/>
            <a:cxnLst/>
            <a:rect l="l" t="t" r="r" b="b"/>
            <a:pathLst>
              <a:path w="141604" h="416560">
                <a:moveTo>
                  <a:pt x="135381" y="0"/>
                </a:moveTo>
                <a:lnTo>
                  <a:pt x="77596" y="26670"/>
                </a:lnTo>
                <a:lnTo>
                  <a:pt x="35051" y="73025"/>
                </a:lnTo>
                <a:lnTo>
                  <a:pt x="8762" y="134874"/>
                </a:lnTo>
                <a:lnTo>
                  <a:pt x="0" y="208407"/>
                </a:lnTo>
                <a:lnTo>
                  <a:pt x="2158" y="246634"/>
                </a:lnTo>
                <a:lnTo>
                  <a:pt x="19684" y="314325"/>
                </a:lnTo>
                <a:lnTo>
                  <a:pt x="54228" y="369189"/>
                </a:lnTo>
                <a:lnTo>
                  <a:pt x="104520" y="405638"/>
                </a:lnTo>
                <a:lnTo>
                  <a:pt x="135381" y="416560"/>
                </a:lnTo>
                <a:lnTo>
                  <a:pt x="140715" y="399542"/>
                </a:lnTo>
                <a:lnTo>
                  <a:pt x="116585" y="389128"/>
                </a:lnTo>
                <a:lnTo>
                  <a:pt x="95630" y="374523"/>
                </a:lnTo>
                <a:lnTo>
                  <a:pt x="63880" y="332867"/>
                </a:lnTo>
                <a:lnTo>
                  <a:pt x="44957" y="276225"/>
                </a:lnTo>
                <a:lnTo>
                  <a:pt x="38734" y="206121"/>
                </a:lnTo>
                <a:lnTo>
                  <a:pt x="40258" y="170687"/>
                </a:lnTo>
                <a:lnTo>
                  <a:pt x="52831" y="108966"/>
                </a:lnTo>
                <a:lnTo>
                  <a:pt x="78104" y="60325"/>
                </a:lnTo>
                <a:lnTo>
                  <a:pt x="116966" y="27432"/>
                </a:lnTo>
                <a:lnTo>
                  <a:pt x="141350" y="16891"/>
                </a:lnTo>
                <a:lnTo>
                  <a:pt x="135381" y="0"/>
                </a:lnTo>
                <a:close/>
              </a:path>
            </a:pathLst>
          </a:custGeom>
          <a:solidFill>
            <a:srgbClr val="000000"/>
          </a:solidFill>
        </p:spPr>
        <p:txBody>
          <a:bodyPr wrap="square" lIns="0" tIns="0" rIns="0" bIns="0" rtlCol="0"/>
          <a:lstStyle/>
          <a:p>
            <a:endParaRPr/>
          </a:p>
        </p:txBody>
      </p:sp>
      <p:sp>
        <p:nvSpPr>
          <p:cNvPr id="12" name="object 12"/>
          <p:cNvSpPr/>
          <p:nvPr/>
        </p:nvSpPr>
        <p:spPr>
          <a:xfrm>
            <a:off x="7874000" y="1899920"/>
            <a:ext cx="3891279" cy="30480"/>
          </a:xfrm>
          <a:custGeom>
            <a:avLst/>
            <a:gdLst/>
            <a:ahLst/>
            <a:cxnLst/>
            <a:rect l="l" t="t" r="r" b="b"/>
            <a:pathLst>
              <a:path w="3891279" h="30480">
                <a:moveTo>
                  <a:pt x="3891279" y="0"/>
                </a:moveTo>
                <a:lnTo>
                  <a:pt x="0" y="0"/>
                </a:lnTo>
                <a:lnTo>
                  <a:pt x="0" y="30479"/>
                </a:lnTo>
                <a:lnTo>
                  <a:pt x="3891279" y="30479"/>
                </a:lnTo>
                <a:lnTo>
                  <a:pt x="3891279" y="0"/>
                </a:lnTo>
                <a:close/>
              </a:path>
            </a:pathLst>
          </a:custGeom>
          <a:solidFill>
            <a:srgbClr val="000000"/>
          </a:solidFill>
        </p:spPr>
        <p:txBody>
          <a:bodyPr wrap="square" lIns="0" tIns="0" rIns="0" bIns="0" rtlCol="0"/>
          <a:lstStyle/>
          <a:p>
            <a:endParaRPr/>
          </a:p>
        </p:txBody>
      </p:sp>
      <p:sp>
        <p:nvSpPr>
          <p:cNvPr id="13" name="object 13"/>
          <p:cNvSpPr/>
          <p:nvPr/>
        </p:nvSpPr>
        <p:spPr>
          <a:xfrm>
            <a:off x="8851392" y="1335049"/>
            <a:ext cx="34290" cy="419100"/>
          </a:xfrm>
          <a:custGeom>
            <a:avLst/>
            <a:gdLst/>
            <a:ahLst/>
            <a:cxnLst/>
            <a:rect l="l" t="t" r="r" b="b"/>
            <a:pathLst>
              <a:path w="34290" h="419100">
                <a:moveTo>
                  <a:pt x="34215" y="0"/>
                </a:moveTo>
                <a:lnTo>
                  <a:pt x="0" y="0"/>
                </a:lnTo>
                <a:lnTo>
                  <a:pt x="0" y="418566"/>
                </a:lnTo>
                <a:lnTo>
                  <a:pt x="34215" y="418566"/>
                </a:lnTo>
                <a:lnTo>
                  <a:pt x="34215" y="0"/>
                </a:lnTo>
                <a:close/>
              </a:path>
            </a:pathLst>
          </a:custGeom>
          <a:solidFill>
            <a:srgbClr val="000000"/>
          </a:solidFill>
        </p:spPr>
        <p:txBody>
          <a:bodyPr wrap="square" lIns="0" tIns="0" rIns="0" bIns="0" rtlCol="0"/>
          <a:lstStyle/>
          <a:p>
            <a:endParaRPr/>
          </a:p>
        </p:txBody>
      </p:sp>
      <p:sp>
        <p:nvSpPr>
          <p:cNvPr id="14" name="object 14"/>
          <p:cNvSpPr/>
          <p:nvPr/>
        </p:nvSpPr>
        <p:spPr>
          <a:xfrm>
            <a:off x="8392159" y="1330960"/>
            <a:ext cx="140970" cy="426720"/>
          </a:xfrm>
          <a:custGeom>
            <a:avLst/>
            <a:gdLst/>
            <a:ahLst/>
            <a:cxnLst/>
            <a:rect l="l" t="t" r="r" b="b"/>
            <a:pathLst>
              <a:path w="140970" h="426719">
                <a:moveTo>
                  <a:pt x="134366" y="0"/>
                </a:moveTo>
                <a:lnTo>
                  <a:pt x="77089" y="27304"/>
                </a:lnTo>
                <a:lnTo>
                  <a:pt x="34798" y="74802"/>
                </a:lnTo>
                <a:lnTo>
                  <a:pt x="8636" y="138175"/>
                </a:lnTo>
                <a:lnTo>
                  <a:pt x="0" y="213487"/>
                </a:lnTo>
                <a:lnTo>
                  <a:pt x="2159" y="252602"/>
                </a:lnTo>
                <a:lnTo>
                  <a:pt x="19558" y="321944"/>
                </a:lnTo>
                <a:lnTo>
                  <a:pt x="53848" y="378205"/>
                </a:lnTo>
                <a:lnTo>
                  <a:pt x="103759" y="415543"/>
                </a:lnTo>
                <a:lnTo>
                  <a:pt x="134366" y="426719"/>
                </a:lnTo>
                <a:lnTo>
                  <a:pt x="139700" y="409320"/>
                </a:lnTo>
                <a:lnTo>
                  <a:pt x="115697" y="398525"/>
                </a:lnTo>
                <a:lnTo>
                  <a:pt x="94996" y="383539"/>
                </a:lnTo>
                <a:lnTo>
                  <a:pt x="63373" y="340994"/>
                </a:lnTo>
                <a:lnTo>
                  <a:pt x="44704" y="282955"/>
                </a:lnTo>
                <a:lnTo>
                  <a:pt x="38481" y="211200"/>
                </a:lnTo>
                <a:lnTo>
                  <a:pt x="40005" y="174751"/>
                </a:lnTo>
                <a:lnTo>
                  <a:pt x="52450" y="111632"/>
                </a:lnTo>
                <a:lnTo>
                  <a:pt x="77597" y="61849"/>
                </a:lnTo>
                <a:lnTo>
                  <a:pt x="116078" y="28066"/>
                </a:lnTo>
                <a:lnTo>
                  <a:pt x="140462" y="17272"/>
                </a:lnTo>
                <a:lnTo>
                  <a:pt x="134366" y="0"/>
                </a:lnTo>
                <a:close/>
              </a:path>
            </a:pathLst>
          </a:custGeom>
          <a:solidFill>
            <a:srgbClr val="000000"/>
          </a:solidFill>
        </p:spPr>
        <p:txBody>
          <a:bodyPr wrap="square" lIns="0" tIns="0" rIns="0" bIns="0" rtlCol="0"/>
          <a:lstStyle/>
          <a:p>
            <a:endParaRPr/>
          </a:p>
        </p:txBody>
      </p:sp>
      <p:sp>
        <p:nvSpPr>
          <p:cNvPr id="15" name="object 15"/>
          <p:cNvSpPr/>
          <p:nvPr/>
        </p:nvSpPr>
        <p:spPr>
          <a:xfrm>
            <a:off x="9176257" y="1330960"/>
            <a:ext cx="140970" cy="426720"/>
          </a:xfrm>
          <a:custGeom>
            <a:avLst/>
            <a:gdLst/>
            <a:ahLst/>
            <a:cxnLst/>
            <a:rect l="l" t="t" r="r" b="b"/>
            <a:pathLst>
              <a:path w="140970" h="426719">
                <a:moveTo>
                  <a:pt x="5969" y="0"/>
                </a:moveTo>
                <a:lnTo>
                  <a:pt x="0" y="17272"/>
                </a:lnTo>
                <a:lnTo>
                  <a:pt x="24384" y="28066"/>
                </a:lnTo>
                <a:lnTo>
                  <a:pt x="45466" y="42925"/>
                </a:lnTo>
                <a:lnTo>
                  <a:pt x="77089" y="84962"/>
                </a:lnTo>
                <a:lnTo>
                  <a:pt x="95758" y="141604"/>
                </a:lnTo>
                <a:lnTo>
                  <a:pt x="101981" y="211200"/>
                </a:lnTo>
                <a:lnTo>
                  <a:pt x="100457" y="248792"/>
                </a:lnTo>
                <a:lnTo>
                  <a:pt x="87884" y="313689"/>
                </a:lnTo>
                <a:lnTo>
                  <a:pt x="62865" y="364363"/>
                </a:lnTo>
                <a:lnTo>
                  <a:pt x="24765" y="398525"/>
                </a:lnTo>
                <a:lnTo>
                  <a:pt x="635" y="409320"/>
                </a:lnTo>
                <a:lnTo>
                  <a:pt x="5969" y="426719"/>
                </a:lnTo>
                <a:lnTo>
                  <a:pt x="63500" y="399414"/>
                </a:lnTo>
                <a:lnTo>
                  <a:pt x="105791" y="352043"/>
                </a:lnTo>
                <a:lnTo>
                  <a:pt x="131825" y="288798"/>
                </a:lnTo>
                <a:lnTo>
                  <a:pt x="140462" y="213487"/>
                </a:lnTo>
                <a:lnTo>
                  <a:pt x="138302" y="174370"/>
                </a:lnTo>
                <a:lnTo>
                  <a:pt x="120903" y="105028"/>
                </a:lnTo>
                <a:lnTo>
                  <a:pt x="86360" y="48513"/>
                </a:lnTo>
                <a:lnTo>
                  <a:pt x="36575" y="11175"/>
                </a:lnTo>
                <a:lnTo>
                  <a:pt x="5969" y="0"/>
                </a:lnTo>
                <a:close/>
              </a:path>
            </a:pathLst>
          </a:custGeom>
          <a:solidFill>
            <a:srgbClr val="000000"/>
          </a:solidFill>
        </p:spPr>
        <p:txBody>
          <a:bodyPr wrap="square" lIns="0" tIns="0" rIns="0" bIns="0" rtlCol="0"/>
          <a:lstStyle/>
          <a:p>
            <a:endParaRPr/>
          </a:p>
        </p:txBody>
      </p:sp>
      <p:sp>
        <p:nvSpPr>
          <p:cNvPr id="16" name="object 16"/>
          <p:cNvSpPr/>
          <p:nvPr/>
        </p:nvSpPr>
        <p:spPr>
          <a:xfrm>
            <a:off x="10049129" y="1330960"/>
            <a:ext cx="141605" cy="426720"/>
          </a:xfrm>
          <a:custGeom>
            <a:avLst/>
            <a:gdLst/>
            <a:ahLst/>
            <a:cxnLst/>
            <a:rect l="l" t="t" r="r" b="b"/>
            <a:pathLst>
              <a:path w="141604" h="426719">
                <a:moveTo>
                  <a:pt x="6096" y="0"/>
                </a:moveTo>
                <a:lnTo>
                  <a:pt x="0" y="17272"/>
                </a:lnTo>
                <a:lnTo>
                  <a:pt x="24511" y="28066"/>
                </a:lnTo>
                <a:lnTo>
                  <a:pt x="45720" y="42925"/>
                </a:lnTo>
                <a:lnTo>
                  <a:pt x="77597" y="84962"/>
                </a:lnTo>
                <a:lnTo>
                  <a:pt x="96393" y="141604"/>
                </a:lnTo>
                <a:lnTo>
                  <a:pt x="102616" y="211200"/>
                </a:lnTo>
                <a:lnTo>
                  <a:pt x="100965" y="248792"/>
                </a:lnTo>
                <a:lnTo>
                  <a:pt x="88392" y="313689"/>
                </a:lnTo>
                <a:lnTo>
                  <a:pt x="63246" y="364363"/>
                </a:lnTo>
                <a:lnTo>
                  <a:pt x="24892" y="398525"/>
                </a:lnTo>
                <a:lnTo>
                  <a:pt x="635" y="409320"/>
                </a:lnTo>
                <a:lnTo>
                  <a:pt x="6096" y="426719"/>
                </a:lnTo>
                <a:lnTo>
                  <a:pt x="63880" y="399414"/>
                </a:lnTo>
                <a:lnTo>
                  <a:pt x="106425" y="352043"/>
                </a:lnTo>
                <a:lnTo>
                  <a:pt x="132588" y="288798"/>
                </a:lnTo>
                <a:lnTo>
                  <a:pt x="141224" y="213487"/>
                </a:lnTo>
                <a:lnTo>
                  <a:pt x="139065" y="174370"/>
                </a:lnTo>
                <a:lnTo>
                  <a:pt x="121539" y="105028"/>
                </a:lnTo>
                <a:lnTo>
                  <a:pt x="86868" y="48513"/>
                </a:lnTo>
                <a:lnTo>
                  <a:pt x="36829" y="11175"/>
                </a:lnTo>
                <a:lnTo>
                  <a:pt x="6096" y="0"/>
                </a:lnTo>
                <a:close/>
              </a:path>
            </a:pathLst>
          </a:custGeom>
          <a:solidFill>
            <a:srgbClr val="000000"/>
          </a:solidFill>
        </p:spPr>
        <p:txBody>
          <a:bodyPr wrap="square" lIns="0" tIns="0" rIns="0" bIns="0" rtlCol="0"/>
          <a:lstStyle/>
          <a:p>
            <a:endParaRPr/>
          </a:p>
        </p:txBody>
      </p:sp>
      <p:sp>
        <p:nvSpPr>
          <p:cNvPr id="17" name="object 17"/>
          <p:cNvSpPr/>
          <p:nvPr/>
        </p:nvSpPr>
        <p:spPr>
          <a:xfrm>
            <a:off x="9662159" y="1330960"/>
            <a:ext cx="141605" cy="426720"/>
          </a:xfrm>
          <a:custGeom>
            <a:avLst/>
            <a:gdLst/>
            <a:ahLst/>
            <a:cxnLst/>
            <a:rect l="l" t="t" r="r" b="b"/>
            <a:pathLst>
              <a:path w="141604" h="426719">
                <a:moveTo>
                  <a:pt x="135255" y="0"/>
                </a:moveTo>
                <a:lnTo>
                  <a:pt x="77470" y="27304"/>
                </a:lnTo>
                <a:lnTo>
                  <a:pt x="34925" y="74802"/>
                </a:lnTo>
                <a:lnTo>
                  <a:pt x="8763" y="138175"/>
                </a:lnTo>
                <a:lnTo>
                  <a:pt x="0" y="213487"/>
                </a:lnTo>
                <a:lnTo>
                  <a:pt x="2159" y="252602"/>
                </a:lnTo>
                <a:lnTo>
                  <a:pt x="19558" y="321944"/>
                </a:lnTo>
                <a:lnTo>
                  <a:pt x="54229" y="378205"/>
                </a:lnTo>
                <a:lnTo>
                  <a:pt x="104394" y="415543"/>
                </a:lnTo>
                <a:lnTo>
                  <a:pt x="135255" y="426719"/>
                </a:lnTo>
                <a:lnTo>
                  <a:pt x="140589" y="409320"/>
                </a:lnTo>
                <a:lnTo>
                  <a:pt x="116459" y="398525"/>
                </a:lnTo>
                <a:lnTo>
                  <a:pt x="95631" y="383539"/>
                </a:lnTo>
                <a:lnTo>
                  <a:pt x="63754" y="340994"/>
                </a:lnTo>
                <a:lnTo>
                  <a:pt x="44958" y="282955"/>
                </a:lnTo>
                <a:lnTo>
                  <a:pt x="38608" y="211200"/>
                </a:lnTo>
                <a:lnTo>
                  <a:pt x="40259" y="174751"/>
                </a:lnTo>
                <a:lnTo>
                  <a:pt x="52832" y="111632"/>
                </a:lnTo>
                <a:lnTo>
                  <a:pt x="78105" y="61849"/>
                </a:lnTo>
                <a:lnTo>
                  <a:pt x="116840" y="28066"/>
                </a:lnTo>
                <a:lnTo>
                  <a:pt x="141224" y="17272"/>
                </a:lnTo>
                <a:lnTo>
                  <a:pt x="135255" y="0"/>
                </a:lnTo>
                <a:close/>
              </a:path>
            </a:pathLst>
          </a:custGeom>
          <a:solidFill>
            <a:srgbClr val="000000"/>
          </a:solidFill>
        </p:spPr>
        <p:txBody>
          <a:bodyPr wrap="square" lIns="0" tIns="0" rIns="0" bIns="0" rtlCol="0"/>
          <a:lstStyle/>
          <a:p>
            <a:endParaRPr/>
          </a:p>
        </p:txBody>
      </p:sp>
      <p:sp>
        <p:nvSpPr>
          <p:cNvPr id="18" name="object 18"/>
          <p:cNvSpPr txBox="1"/>
          <p:nvPr/>
        </p:nvSpPr>
        <p:spPr>
          <a:xfrm>
            <a:off x="5274309" y="1198244"/>
            <a:ext cx="6606540" cy="575310"/>
          </a:xfrm>
          <a:prstGeom prst="rect">
            <a:avLst/>
          </a:prstGeom>
        </p:spPr>
        <p:txBody>
          <a:bodyPr vert="horz" wrap="square" lIns="0" tIns="13335" rIns="0" bIns="0" rtlCol="0">
            <a:spAutoFit/>
          </a:bodyPr>
          <a:lstStyle/>
          <a:p>
            <a:pPr marL="50800">
              <a:lnSpc>
                <a:spcPct val="100000"/>
              </a:lnSpc>
              <a:spcBef>
                <a:spcPts val="105"/>
              </a:spcBef>
              <a:tabLst>
                <a:tab pos="3273425" algn="l"/>
                <a:tab pos="3680460" algn="l"/>
                <a:tab pos="4097654" algn="l"/>
                <a:tab pos="4544695" algn="l"/>
                <a:tab pos="4961890" algn="l"/>
              </a:tabLst>
            </a:pPr>
            <a:r>
              <a:rPr sz="3600" dirty="0">
                <a:latin typeface="Cambria Math"/>
                <a:cs typeface="Cambria Math"/>
              </a:rPr>
              <a:t>𝑧)𝑝(𝑧)</a:t>
            </a:r>
            <a:r>
              <a:rPr sz="3600" spc="204" dirty="0">
                <a:latin typeface="Cambria Math"/>
                <a:cs typeface="Cambria Math"/>
              </a:rPr>
              <a:t> </a:t>
            </a:r>
            <a:r>
              <a:rPr sz="5400" baseline="-35493" dirty="0">
                <a:latin typeface="Cambria Math"/>
                <a:cs typeface="Cambria Math"/>
              </a:rPr>
              <a:t>=</a:t>
            </a:r>
            <a:r>
              <a:rPr sz="5400" spc="434" baseline="-35493" dirty="0">
                <a:latin typeface="Cambria Math"/>
                <a:cs typeface="Cambria Math"/>
              </a:rPr>
              <a:t> </a:t>
            </a:r>
            <a:r>
              <a:rPr sz="5400" baseline="-35493" dirty="0">
                <a:latin typeface="Cambria Math"/>
                <a:cs typeface="Cambria Math"/>
              </a:rPr>
              <a:t>log</a:t>
            </a:r>
            <a:r>
              <a:rPr sz="5400" spc="-232" baseline="-35493" dirty="0">
                <a:latin typeface="Cambria Math"/>
                <a:cs typeface="Cambria Math"/>
              </a:rPr>
              <a:t> </a:t>
            </a:r>
            <a:r>
              <a:rPr sz="3600" dirty="0">
                <a:latin typeface="Cambria Math"/>
                <a:cs typeface="Cambria Math"/>
              </a:rPr>
              <a:t>𝑝</a:t>
            </a:r>
            <a:r>
              <a:rPr sz="3600" spc="-31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𝑞</a:t>
            </a:r>
            <a:r>
              <a:rPr sz="3600" spc="-18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19" name="object 19"/>
          <p:cNvSpPr/>
          <p:nvPr/>
        </p:nvSpPr>
        <p:spPr>
          <a:xfrm>
            <a:off x="9260078" y="2015578"/>
            <a:ext cx="34290" cy="408940"/>
          </a:xfrm>
          <a:custGeom>
            <a:avLst/>
            <a:gdLst/>
            <a:ahLst/>
            <a:cxnLst/>
            <a:rect l="l" t="t" r="r" b="b"/>
            <a:pathLst>
              <a:path w="34290" h="408939">
                <a:moveTo>
                  <a:pt x="34216" y="0"/>
                </a:moveTo>
                <a:lnTo>
                  <a:pt x="0" y="0"/>
                </a:lnTo>
                <a:lnTo>
                  <a:pt x="0" y="408597"/>
                </a:lnTo>
                <a:lnTo>
                  <a:pt x="34216" y="408597"/>
                </a:lnTo>
                <a:lnTo>
                  <a:pt x="34216" y="0"/>
                </a:lnTo>
                <a:close/>
              </a:path>
            </a:pathLst>
          </a:custGeom>
          <a:solidFill>
            <a:srgbClr val="000000"/>
          </a:solidFill>
        </p:spPr>
        <p:txBody>
          <a:bodyPr wrap="square" lIns="0" tIns="0" rIns="0" bIns="0" rtlCol="0"/>
          <a:lstStyle/>
          <a:p>
            <a:endParaRPr/>
          </a:p>
        </p:txBody>
      </p:sp>
      <p:sp>
        <p:nvSpPr>
          <p:cNvPr id="20" name="object 20"/>
          <p:cNvSpPr/>
          <p:nvPr/>
        </p:nvSpPr>
        <p:spPr>
          <a:xfrm>
            <a:off x="9613138" y="2011679"/>
            <a:ext cx="140970" cy="416559"/>
          </a:xfrm>
          <a:custGeom>
            <a:avLst/>
            <a:gdLst/>
            <a:ahLst/>
            <a:cxnLst/>
            <a:rect l="l" t="t" r="r" b="b"/>
            <a:pathLst>
              <a:path w="140970" h="416560">
                <a:moveTo>
                  <a:pt x="5968" y="0"/>
                </a:moveTo>
                <a:lnTo>
                  <a:pt x="0" y="16891"/>
                </a:lnTo>
                <a:lnTo>
                  <a:pt x="24383" y="27432"/>
                </a:lnTo>
                <a:lnTo>
                  <a:pt x="45465" y="41910"/>
                </a:lnTo>
                <a:lnTo>
                  <a:pt x="77088" y="82931"/>
                </a:lnTo>
                <a:lnTo>
                  <a:pt x="95757" y="138303"/>
                </a:lnTo>
                <a:lnTo>
                  <a:pt x="101980" y="206121"/>
                </a:lnTo>
                <a:lnTo>
                  <a:pt x="100456" y="242950"/>
                </a:lnTo>
                <a:lnTo>
                  <a:pt x="87883" y="306197"/>
                </a:lnTo>
                <a:lnTo>
                  <a:pt x="62864" y="355727"/>
                </a:lnTo>
                <a:lnTo>
                  <a:pt x="24764" y="389128"/>
                </a:lnTo>
                <a:lnTo>
                  <a:pt x="634" y="399542"/>
                </a:lnTo>
                <a:lnTo>
                  <a:pt x="5968" y="416560"/>
                </a:lnTo>
                <a:lnTo>
                  <a:pt x="63500" y="389890"/>
                </a:lnTo>
                <a:lnTo>
                  <a:pt x="105790" y="343662"/>
                </a:lnTo>
                <a:lnTo>
                  <a:pt x="131825" y="281940"/>
                </a:lnTo>
                <a:lnTo>
                  <a:pt x="140461" y="208407"/>
                </a:lnTo>
                <a:lnTo>
                  <a:pt x="138302" y="170180"/>
                </a:lnTo>
                <a:lnTo>
                  <a:pt x="120903" y="102489"/>
                </a:lnTo>
                <a:lnTo>
                  <a:pt x="86359" y="47371"/>
                </a:lnTo>
                <a:lnTo>
                  <a:pt x="36575" y="10922"/>
                </a:lnTo>
                <a:lnTo>
                  <a:pt x="5968" y="0"/>
                </a:lnTo>
                <a:close/>
              </a:path>
            </a:pathLst>
          </a:custGeom>
          <a:solidFill>
            <a:srgbClr val="000000"/>
          </a:solidFill>
        </p:spPr>
        <p:txBody>
          <a:bodyPr wrap="square" lIns="0" tIns="0" rIns="0" bIns="0" rtlCol="0"/>
          <a:lstStyle/>
          <a:p>
            <a:endParaRPr/>
          </a:p>
        </p:txBody>
      </p:sp>
      <p:sp>
        <p:nvSpPr>
          <p:cNvPr id="21" name="object 21"/>
          <p:cNvSpPr/>
          <p:nvPr/>
        </p:nvSpPr>
        <p:spPr>
          <a:xfrm>
            <a:off x="8829040" y="2011679"/>
            <a:ext cx="140970" cy="416559"/>
          </a:xfrm>
          <a:custGeom>
            <a:avLst/>
            <a:gdLst/>
            <a:ahLst/>
            <a:cxnLst/>
            <a:rect l="l" t="t" r="r" b="b"/>
            <a:pathLst>
              <a:path w="140970" h="416560">
                <a:moveTo>
                  <a:pt x="134365" y="0"/>
                </a:moveTo>
                <a:lnTo>
                  <a:pt x="77088" y="26670"/>
                </a:lnTo>
                <a:lnTo>
                  <a:pt x="34798" y="73025"/>
                </a:lnTo>
                <a:lnTo>
                  <a:pt x="8635" y="134874"/>
                </a:lnTo>
                <a:lnTo>
                  <a:pt x="0" y="208407"/>
                </a:lnTo>
                <a:lnTo>
                  <a:pt x="2158" y="246634"/>
                </a:lnTo>
                <a:lnTo>
                  <a:pt x="19430" y="314325"/>
                </a:lnTo>
                <a:lnTo>
                  <a:pt x="53848" y="369189"/>
                </a:lnTo>
                <a:lnTo>
                  <a:pt x="103758" y="405638"/>
                </a:lnTo>
                <a:lnTo>
                  <a:pt x="134365" y="416560"/>
                </a:lnTo>
                <a:lnTo>
                  <a:pt x="139700" y="399542"/>
                </a:lnTo>
                <a:lnTo>
                  <a:pt x="115696" y="389128"/>
                </a:lnTo>
                <a:lnTo>
                  <a:pt x="94995" y="374523"/>
                </a:lnTo>
                <a:lnTo>
                  <a:pt x="63373" y="332867"/>
                </a:lnTo>
                <a:lnTo>
                  <a:pt x="44703" y="276225"/>
                </a:lnTo>
                <a:lnTo>
                  <a:pt x="38480" y="206121"/>
                </a:lnTo>
                <a:lnTo>
                  <a:pt x="40004" y="170687"/>
                </a:lnTo>
                <a:lnTo>
                  <a:pt x="52450" y="108966"/>
                </a:lnTo>
                <a:lnTo>
                  <a:pt x="77596" y="60325"/>
                </a:lnTo>
                <a:lnTo>
                  <a:pt x="116077" y="27432"/>
                </a:lnTo>
                <a:lnTo>
                  <a:pt x="140461" y="16891"/>
                </a:lnTo>
                <a:lnTo>
                  <a:pt x="134365" y="0"/>
                </a:lnTo>
                <a:close/>
              </a:path>
            </a:pathLst>
          </a:custGeom>
          <a:solidFill>
            <a:srgbClr val="000000"/>
          </a:solidFill>
        </p:spPr>
        <p:txBody>
          <a:bodyPr wrap="square" lIns="0" tIns="0" rIns="0" bIns="0" rtlCol="0"/>
          <a:lstStyle/>
          <a:p>
            <a:endParaRPr/>
          </a:p>
        </p:txBody>
      </p:sp>
      <p:sp>
        <p:nvSpPr>
          <p:cNvPr id="22" name="object 22"/>
          <p:cNvSpPr txBox="1"/>
          <p:nvPr/>
        </p:nvSpPr>
        <p:spPr>
          <a:xfrm>
            <a:off x="4784978" y="209670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3" name="object 23"/>
          <p:cNvSpPr txBox="1"/>
          <p:nvPr/>
        </p:nvSpPr>
        <p:spPr>
          <a:xfrm>
            <a:off x="4469765" y="1872297"/>
            <a:ext cx="1710689" cy="575310"/>
          </a:xfrm>
          <a:prstGeom prst="rect">
            <a:avLst/>
          </a:prstGeom>
        </p:spPr>
        <p:txBody>
          <a:bodyPr vert="horz" wrap="square" lIns="0" tIns="13335" rIns="0" bIns="0" rtlCol="0">
            <a:spAutoFit/>
          </a:bodyPr>
          <a:lstStyle/>
          <a:p>
            <a:pPr marL="12700">
              <a:lnSpc>
                <a:spcPct val="100000"/>
              </a:lnSpc>
              <a:spcBef>
                <a:spcPts val="105"/>
              </a:spcBef>
              <a:tabLst>
                <a:tab pos="683260" algn="l"/>
                <a:tab pos="1263015"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25" dirty="0">
                <a:latin typeface="Cambria Math"/>
                <a:cs typeface="Cambria Math"/>
              </a:rPr>
              <a:t>𝑥)</a:t>
            </a:r>
            <a:endParaRPr sz="3600">
              <a:latin typeface="Cambria Math"/>
              <a:cs typeface="Cambria Math"/>
            </a:endParaRPr>
          </a:p>
        </p:txBody>
      </p:sp>
      <p:sp>
        <p:nvSpPr>
          <p:cNvPr id="24" name="object 24"/>
          <p:cNvSpPr txBox="1"/>
          <p:nvPr/>
        </p:nvSpPr>
        <p:spPr>
          <a:xfrm>
            <a:off x="8618601" y="209670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5" name="object 25"/>
          <p:cNvSpPr txBox="1"/>
          <p:nvPr/>
        </p:nvSpPr>
        <p:spPr>
          <a:xfrm>
            <a:off x="10113391" y="2066226"/>
            <a:ext cx="262890" cy="428625"/>
          </a:xfrm>
          <a:prstGeom prst="rect">
            <a:avLst/>
          </a:prstGeom>
        </p:spPr>
        <p:txBody>
          <a:bodyPr vert="horz" wrap="square" lIns="0" tIns="11430" rIns="0" bIns="0" rtlCol="0">
            <a:spAutoFit/>
          </a:bodyPr>
          <a:lstStyle/>
          <a:p>
            <a:pPr marL="12700">
              <a:lnSpc>
                <a:spcPct val="100000"/>
              </a:lnSpc>
              <a:spcBef>
                <a:spcPts val="90"/>
              </a:spcBef>
            </a:pPr>
            <a:r>
              <a:rPr sz="2650" spc="-10" dirty="0">
                <a:latin typeface="Cambria Math"/>
                <a:cs typeface="Cambria Math"/>
              </a:rPr>
              <a:t>ϕ</a:t>
            </a:r>
            <a:endParaRPr sz="2650">
              <a:latin typeface="Cambria Math"/>
              <a:cs typeface="Cambria Math"/>
            </a:endParaRPr>
          </a:p>
        </p:txBody>
      </p:sp>
      <p:sp>
        <p:nvSpPr>
          <p:cNvPr id="26" name="object 26"/>
          <p:cNvSpPr txBox="1"/>
          <p:nvPr/>
        </p:nvSpPr>
        <p:spPr>
          <a:xfrm>
            <a:off x="8303259" y="1872297"/>
            <a:ext cx="3103880" cy="575310"/>
          </a:xfrm>
          <a:prstGeom prst="rect">
            <a:avLst/>
          </a:prstGeom>
        </p:spPr>
        <p:txBody>
          <a:bodyPr vert="horz" wrap="square" lIns="0" tIns="13335" rIns="0" bIns="0" rtlCol="0">
            <a:spAutoFit/>
          </a:bodyPr>
          <a:lstStyle/>
          <a:p>
            <a:pPr marL="12700">
              <a:lnSpc>
                <a:spcPct val="100000"/>
              </a:lnSpc>
              <a:spcBef>
                <a:spcPts val="105"/>
              </a:spcBef>
              <a:tabLst>
                <a:tab pos="683260" algn="l"/>
                <a:tab pos="1496695" algn="l"/>
                <a:tab pos="2056130" algn="l"/>
              </a:tabLst>
            </a:pPr>
            <a:r>
              <a:rPr sz="3600" spc="-50" dirty="0">
                <a:latin typeface="Cambria Math"/>
                <a:cs typeface="Cambria Math"/>
              </a:rPr>
              <a:t>𝑝</a:t>
            </a:r>
            <a:r>
              <a:rPr sz="3600" dirty="0">
                <a:latin typeface="Cambria Math"/>
                <a:cs typeface="Cambria Math"/>
              </a:rPr>
              <a:t>	𝑧</a:t>
            </a:r>
            <a:r>
              <a:rPr sz="3600" spc="345"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𝑞</a:t>
            </a:r>
            <a:r>
              <a:rPr sz="3600" dirty="0">
                <a:latin typeface="Cambria Math"/>
                <a:cs typeface="Cambria Math"/>
              </a:rPr>
              <a:t>	</a:t>
            </a:r>
            <a:r>
              <a:rPr sz="3600" spc="45" dirty="0">
                <a:latin typeface="Cambria Math"/>
                <a:cs typeface="Cambria Math"/>
              </a:rPr>
              <a:t>(𝑧|𝑥)</a:t>
            </a:r>
            <a:endParaRPr sz="3600">
              <a:latin typeface="Cambria Math"/>
              <a:cs typeface="Cambria Math"/>
            </a:endParaRPr>
          </a:p>
        </p:txBody>
      </p:sp>
      <p:sp>
        <p:nvSpPr>
          <p:cNvPr id="27" name="object 27"/>
          <p:cNvSpPr txBox="1"/>
          <p:nvPr/>
        </p:nvSpPr>
        <p:spPr>
          <a:xfrm>
            <a:off x="2825750" y="3258439"/>
            <a:ext cx="1419860" cy="575310"/>
          </a:xfrm>
          <a:prstGeom prst="rect">
            <a:avLst/>
          </a:prstGeom>
        </p:spPr>
        <p:txBody>
          <a:bodyPr vert="horz" wrap="square" lIns="0" tIns="13335" rIns="0" bIns="0" rtlCol="0">
            <a:spAutoFit/>
          </a:bodyPr>
          <a:lstStyle/>
          <a:p>
            <a:pPr marL="12700">
              <a:lnSpc>
                <a:spcPct val="100000"/>
              </a:lnSpc>
              <a:spcBef>
                <a:spcPts val="105"/>
              </a:spcBef>
            </a:pPr>
            <a:r>
              <a:rPr sz="3600" dirty="0">
                <a:latin typeface="Cambria Math"/>
                <a:cs typeface="Cambria Math"/>
              </a:rPr>
              <a:t>=</a:t>
            </a:r>
            <a:r>
              <a:rPr sz="3600" spc="180" dirty="0">
                <a:latin typeface="Cambria Math"/>
                <a:cs typeface="Cambria Math"/>
              </a:rPr>
              <a:t> </a:t>
            </a:r>
            <a:r>
              <a:rPr sz="3600" dirty="0">
                <a:latin typeface="Cambria Math"/>
                <a:cs typeface="Cambria Math"/>
              </a:rPr>
              <a:t>log</a:t>
            </a:r>
            <a:r>
              <a:rPr sz="3600" spc="-170" dirty="0">
                <a:latin typeface="Cambria Math"/>
                <a:cs typeface="Cambria Math"/>
              </a:rPr>
              <a:t> </a:t>
            </a:r>
            <a:r>
              <a:rPr sz="3600" spc="-50" dirty="0">
                <a:latin typeface="Cambria Math"/>
                <a:cs typeface="Cambria Math"/>
              </a:rPr>
              <a:t>𝑝</a:t>
            </a:r>
            <a:endParaRPr sz="3600">
              <a:latin typeface="Cambria Math"/>
              <a:cs typeface="Cambria Math"/>
            </a:endParaRPr>
          </a:p>
        </p:txBody>
      </p:sp>
      <p:sp>
        <p:nvSpPr>
          <p:cNvPr id="28" name="object 28"/>
          <p:cNvSpPr txBox="1"/>
          <p:nvPr/>
        </p:nvSpPr>
        <p:spPr>
          <a:xfrm>
            <a:off x="4204334" y="3650297"/>
            <a:ext cx="153670" cy="306705"/>
          </a:xfrm>
          <a:prstGeom prst="rect">
            <a:avLst/>
          </a:prstGeom>
        </p:spPr>
        <p:txBody>
          <a:bodyPr vert="horz" wrap="square" lIns="0" tIns="11430" rIns="0" bIns="0" rtlCol="0">
            <a:spAutoFit/>
          </a:bodyPr>
          <a:lstStyle/>
          <a:p>
            <a:pPr marL="12700">
              <a:lnSpc>
                <a:spcPct val="100000"/>
              </a:lnSpc>
              <a:spcBef>
                <a:spcPts val="90"/>
              </a:spcBef>
            </a:pPr>
            <a:r>
              <a:rPr sz="1850" spc="-5" dirty="0">
                <a:latin typeface="Cambria Math"/>
                <a:cs typeface="Cambria Math"/>
              </a:rPr>
              <a:t>θ</a:t>
            </a:r>
            <a:endParaRPr sz="1850">
              <a:latin typeface="Cambria Math"/>
              <a:cs typeface="Cambria Math"/>
            </a:endParaRPr>
          </a:p>
        </p:txBody>
      </p:sp>
      <p:sp>
        <p:nvSpPr>
          <p:cNvPr id="29" name="object 29"/>
          <p:cNvSpPr/>
          <p:nvPr/>
        </p:nvSpPr>
        <p:spPr>
          <a:xfrm>
            <a:off x="4960111" y="3397338"/>
            <a:ext cx="34290" cy="408940"/>
          </a:xfrm>
          <a:custGeom>
            <a:avLst/>
            <a:gdLst/>
            <a:ahLst/>
            <a:cxnLst/>
            <a:rect l="l" t="t" r="r" b="b"/>
            <a:pathLst>
              <a:path w="34289" h="408939">
                <a:moveTo>
                  <a:pt x="34213" y="0"/>
                </a:moveTo>
                <a:lnTo>
                  <a:pt x="0" y="0"/>
                </a:lnTo>
                <a:lnTo>
                  <a:pt x="0" y="408597"/>
                </a:lnTo>
                <a:lnTo>
                  <a:pt x="34213" y="408597"/>
                </a:lnTo>
                <a:lnTo>
                  <a:pt x="34213" y="0"/>
                </a:lnTo>
                <a:close/>
              </a:path>
            </a:pathLst>
          </a:custGeom>
          <a:solidFill>
            <a:srgbClr val="000000"/>
          </a:solidFill>
        </p:spPr>
        <p:txBody>
          <a:bodyPr wrap="square" lIns="0" tIns="0" rIns="0" bIns="0" rtlCol="0"/>
          <a:lstStyle/>
          <a:p>
            <a:endParaRPr/>
          </a:p>
        </p:txBody>
      </p:sp>
      <p:sp>
        <p:nvSpPr>
          <p:cNvPr id="30" name="object 30"/>
          <p:cNvSpPr/>
          <p:nvPr/>
        </p:nvSpPr>
        <p:spPr>
          <a:xfrm>
            <a:off x="5284978" y="3393440"/>
            <a:ext cx="140970" cy="416559"/>
          </a:xfrm>
          <a:custGeom>
            <a:avLst/>
            <a:gdLst/>
            <a:ahLst/>
            <a:cxnLst/>
            <a:rect l="l" t="t" r="r" b="b"/>
            <a:pathLst>
              <a:path w="140970" h="416560">
                <a:moveTo>
                  <a:pt x="5969" y="0"/>
                </a:moveTo>
                <a:lnTo>
                  <a:pt x="0" y="16890"/>
                </a:lnTo>
                <a:lnTo>
                  <a:pt x="24384" y="27432"/>
                </a:lnTo>
                <a:lnTo>
                  <a:pt x="45466" y="41910"/>
                </a:lnTo>
                <a:lnTo>
                  <a:pt x="77088" y="82931"/>
                </a:lnTo>
                <a:lnTo>
                  <a:pt x="95758" y="138302"/>
                </a:lnTo>
                <a:lnTo>
                  <a:pt x="101981" y="206121"/>
                </a:lnTo>
                <a:lnTo>
                  <a:pt x="100457" y="242951"/>
                </a:lnTo>
                <a:lnTo>
                  <a:pt x="87884" y="306197"/>
                </a:lnTo>
                <a:lnTo>
                  <a:pt x="62864" y="355727"/>
                </a:lnTo>
                <a:lnTo>
                  <a:pt x="24764" y="389128"/>
                </a:lnTo>
                <a:lnTo>
                  <a:pt x="635" y="399542"/>
                </a:lnTo>
                <a:lnTo>
                  <a:pt x="5969" y="416560"/>
                </a:lnTo>
                <a:lnTo>
                  <a:pt x="63500" y="389890"/>
                </a:lnTo>
                <a:lnTo>
                  <a:pt x="105791" y="343662"/>
                </a:lnTo>
                <a:lnTo>
                  <a:pt x="131825" y="281940"/>
                </a:lnTo>
                <a:lnTo>
                  <a:pt x="140462" y="208407"/>
                </a:lnTo>
                <a:lnTo>
                  <a:pt x="138302" y="170180"/>
                </a:lnTo>
                <a:lnTo>
                  <a:pt x="120904" y="102488"/>
                </a:lnTo>
                <a:lnTo>
                  <a:pt x="86360" y="47371"/>
                </a:lnTo>
                <a:lnTo>
                  <a:pt x="36575" y="10922"/>
                </a:lnTo>
                <a:lnTo>
                  <a:pt x="5969" y="0"/>
                </a:lnTo>
                <a:close/>
              </a:path>
            </a:pathLst>
          </a:custGeom>
          <a:solidFill>
            <a:srgbClr val="000000"/>
          </a:solidFill>
        </p:spPr>
        <p:txBody>
          <a:bodyPr wrap="square" lIns="0" tIns="0" rIns="0" bIns="0" rtlCol="0"/>
          <a:lstStyle/>
          <a:p>
            <a:endParaRPr/>
          </a:p>
        </p:txBody>
      </p:sp>
      <p:sp>
        <p:nvSpPr>
          <p:cNvPr id="31" name="object 31"/>
          <p:cNvSpPr/>
          <p:nvPr/>
        </p:nvSpPr>
        <p:spPr>
          <a:xfrm>
            <a:off x="4500879" y="3393440"/>
            <a:ext cx="140970" cy="416559"/>
          </a:xfrm>
          <a:custGeom>
            <a:avLst/>
            <a:gdLst/>
            <a:ahLst/>
            <a:cxnLst/>
            <a:rect l="l" t="t" r="r" b="b"/>
            <a:pathLst>
              <a:path w="140970" h="416560">
                <a:moveTo>
                  <a:pt x="134366" y="0"/>
                </a:moveTo>
                <a:lnTo>
                  <a:pt x="77089" y="26670"/>
                </a:lnTo>
                <a:lnTo>
                  <a:pt x="34798" y="73025"/>
                </a:lnTo>
                <a:lnTo>
                  <a:pt x="8636" y="134874"/>
                </a:lnTo>
                <a:lnTo>
                  <a:pt x="0" y="208407"/>
                </a:lnTo>
                <a:lnTo>
                  <a:pt x="2159" y="246634"/>
                </a:lnTo>
                <a:lnTo>
                  <a:pt x="19558" y="314325"/>
                </a:lnTo>
                <a:lnTo>
                  <a:pt x="53848" y="369189"/>
                </a:lnTo>
                <a:lnTo>
                  <a:pt x="103759" y="405638"/>
                </a:lnTo>
                <a:lnTo>
                  <a:pt x="134366" y="416560"/>
                </a:lnTo>
                <a:lnTo>
                  <a:pt x="139700" y="399542"/>
                </a:lnTo>
                <a:lnTo>
                  <a:pt x="115697" y="389128"/>
                </a:lnTo>
                <a:lnTo>
                  <a:pt x="94996" y="374523"/>
                </a:lnTo>
                <a:lnTo>
                  <a:pt x="63373" y="332867"/>
                </a:lnTo>
                <a:lnTo>
                  <a:pt x="44704" y="276225"/>
                </a:lnTo>
                <a:lnTo>
                  <a:pt x="38481" y="206121"/>
                </a:lnTo>
                <a:lnTo>
                  <a:pt x="40005" y="170687"/>
                </a:lnTo>
                <a:lnTo>
                  <a:pt x="52450" y="108965"/>
                </a:lnTo>
                <a:lnTo>
                  <a:pt x="77597" y="60325"/>
                </a:lnTo>
                <a:lnTo>
                  <a:pt x="116078" y="27432"/>
                </a:lnTo>
                <a:lnTo>
                  <a:pt x="140462" y="16890"/>
                </a:lnTo>
                <a:lnTo>
                  <a:pt x="134366" y="0"/>
                </a:lnTo>
                <a:close/>
              </a:path>
            </a:pathLst>
          </a:custGeom>
          <a:solidFill>
            <a:srgbClr val="000000"/>
          </a:solidFill>
        </p:spPr>
        <p:txBody>
          <a:bodyPr wrap="square" lIns="0" tIns="0" rIns="0" bIns="0" rtlCol="0"/>
          <a:lstStyle/>
          <a:p>
            <a:endParaRPr/>
          </a:p>
        </p:txBody>
      </p:sp>
      <p:sp>
        <p:nvSpPr>
          <p:cNvPr id="32" name="object 32"/>
          <p:cNvSpPr/>
          <p:nvPr/>
        </p:nvSpPr>
        <p:spPr>
          <a:xfrm>
            <a:off x="6685280" y="3596640"/>
            <a:ext cx="1524000" cy="20320"/>
          </a:xfrm>
          <a:custGeom>
            <a:avLst/>
            <a:gdLst/>
            <a:ahLst/>
            <a:cxnLst/>
            <a:rect l="l" t="t" r="r" b="b"/>
            <a:pathLst>
              <a:path w="1524000" h="20320">
                <a:moveTo>
                  <a:pt x="1524000" y="0"/>
                </a:moveTo>
                <a:lnTo>
                  <a:pt x="0" y="0"/>
                </a:lnTo>
                <a:lnTo>
                  <a:pt x="0" y="20320"/>
                </a:lnTo>
                <a:lnTo>
                  <a:pt x="1524000" y="20320"/>
                </a:lnTo>
                <a:lnTo>
                  <a:pt x="1524000" y="0"/>
                </a:lnTo>
                <a:close/>
              </a:path>
            </a:pathLst>
          </a:custGeom>
          <a:solidFill>
            <a:srgbClr val="000000"/>
          </a:solidFill>
        </p:spPr>
        <p:txBody>
          <a:bodyPr wrap="square" lIns="0" tIns="0" rIns="0" bIns="0" rtlCol="0"/>
          <a:lstStyle/>
          <a:p>
            <a:endParaRPr/>
          </a:p>
        </p:txBody>
      </p:sp>
      <p:sp>
        <p:nvSpPr>
          <p:cNvPr id="33" name="object 33"/>
          <p:cNvSpPr/>
          <p:nvPr/>
        </p:nvSpPr>
        <p:spPr>
          <a:xfrm>
            <a:off x="8026527" y="3027679"/>
            <a:ext cx="142240" cy="416559"/>
          </a:xfrm>
          <a:custGeom>
            <a:avLst/>
            <a:gdLst/>
            <a:ahLst/>
            <a:cxnLst/>
            <a:rect l="l" t="t" r="r" b="b"/>
            <a:pathLst>
              <a:path w="142240" h="416560">
                <a:moveTo>
                  <a:pt x="5969" y="0"/>
                </a:moveTo>
                <a:lnTo>
                  <a:pt x="0" y="16891"/>
                </a:lnTo>
                <a:lnTo>
                  <a:pt x="24638" y="27432"/>
                </a:lnTo>
                <a:lnTo>
                  <a:pt x="45847" y="41910"/>
                </a:lnTo>
                <a:lnTo>
                  <a:pt x="77850" y="82931"/>
                </a:lnTo>
                <a:lnTo>
                  <a:pt x="96774" y="138303"/>
                </a:lnTo>
                <a:lnTo>
                  <a:pt x="102997" y="206121"/>
                </a:lnTo>
                <a:lnTo>
                  <a:pt x="101473" y="242950"/>
                </a:lnTo>
                <a:lnTo>
                  <a:pt x="88773" y="306197"/>
                </a:lnTo>
                <a:lnTo>
                  <a:pt x="63500" y="355727"/>
                </a:lnTo>
                <a:lnTo>
                  <a:pt x="24892" y="389128"/>
                </a:lnTo>
                <a:lnTo>
                  <a:pt x="634" y="399542"/>
                </a:lnTo>
                <a:lnTo>
                  <a:pt x="5969" y="416560"/>
                </a:lnTo>
                <a:lnTo>
                  <a:pt x="64134" y="389890"/>
                </a:lnTo>
                <a:lnTo>
                  <a:pt x="106806" y="343662"/>
                </a:lnTo>
                <a:lnTo>
                  <a:pt x="133096" y="281940"/>
                </a:lnTo>
                <a:lnTo>
                  <a:pt x="141858" y="208407"/>
                </a:lnTo>
                <a:lnTo>
                  <a:pt x="139700" y="170180"/>
                </a:lnTo>
                <a:lnTo>
                  <a:pt x="122174" y="102489"/>
                </a:lnTo>
                <a:lnTo>
                  <a:pt x="87249" y="47371"/>
                </a:lnTo>
                <a:lnTo>
                  <a:pt x="36956" y="10922"/>
                </a:lnTo>
                <a:lnTo>
                  <a:pt x="5969" y="0"/>
                </a:lnTo>
                <a:close/>
              </a:path>
            </a:pathLst>
          </a:custGeom>
          <a:solidFill>
            <a:srgbClr val="000000"/>
          </a:solidFill>
        </p:spPr>
        <p:txBody>
          <a:bodyPr wrap="square" lIns="0" tIns="0" rIns="0" bIns="0" rtlCol="0"/>
          <a:lstStyle/>
          <a:p>
            <a:endParaRPr/>
          </a:p>
        </p:txBody>
      </p:sp>
      <p:sp>
        <p:nvSpPr>
          <p:cNvPr id="34" name="object 34"/>
          <p:cNvSpPr/>
          <p:nvPr/>
        </p:nvSpPr>
        <p:spPr>
          <a:xfrm>
            <a:off x="7233919" y="3027679"/>
            <a:ext cx="142240" cy="416559"/>
          </a:xfrm>
          <a:custGeom>
            <a:avLst/>
            <a:gdLst/>
            <a:ahLst/>
            <a:cxnLst/>
            <a:rect l="l" t="t" r="r" b="b"/>
            <a:pathLst>
              <a:path w="142240" h="416560">
                <a:moveTo>
                  <a:pt x="135889" y="0"/>
                </a:moveTo>
                <a:lnTo>
                  <a:pt x="77850" y="26670"/>
                </a:lnTo>
                <a:lnTo>
                  <a:pt x="35178" y="73025"/>
                </a:lnTo>
                <a:lnTo>
                  <a:pt x="8762" y="134874"/>
                </a:lnTo>
                <a:lnTo>
                  <a:pt x="0" y="208407"/>
                </a:lnTo>
                <a:lnTo>
                  <a:pt x="2158" y="246634"/>
                </a:lnTo>
                <a:lnTo>
                  <a:pt x="19684" y="314325"/>
                </a:lnTo>
                <a:lnTo>
                  <a:pt x="54482" y="369189"/>
                </a:lnTo>
                <a:lnTo>
                  <a:pt x="104901" y="405638"/>
                </a:lnTo>
                <a:lnTo>
                  <a:pt x="135889" y="416560"/>
                </a:lnTo>
                <a:lnTo>
                  <a:pt x="141224" y="399542"/>
                </a:lnTo>
                <a:lnTo>
                  <a:pt x="116966" y="389128"/>
                </a:lnTo>
                <a:lnTo>
                  <a:pt x="96011" y="374523"/>
                </a:lnTo>
                <a:lnTo>
                  <a:pt x="64134" y="332867"/>
                </a:lnTo>
                <a:lnTo>
                  <a:pt x="45211" y="276225"/>
                </a:lnTo>
                <a:lnTo>
                  <a:pt x="38861" y="206121"/>
                </a:lnTo>
                <a:lnTo>
                  <a:pt x="40385" y="170687"/>
                </a:lnTo>
                <a:lnTo>
                  <a:pt x="53085" y="108966"/>
                </a:lnTo>
                <a:lnTo>
                  <a:pt x="78485" y="60325"/>
                </a:lnTo>
                <a:lnTo>
                  <a:pt x="117348" y="27432"/>
                </a:lnTo>
                <a:lnTo>
                  <a:pt x="141985" y="16891"/>
                </a:lnTo>
                <a:lnTo>
                  <a:pt x="135889" y="0"/>
                </a:lnTo>
                <a:close/>
              </a:path>
            </a:pathLst>
          </a:custGeom>
          <a:solidFill>
            <a:srgbClr val="000000"/>
          </a:solidFill>
        </p:spPr>
        <p:txBody>
          <a:bodyPr wrap="square" lIns="0" tIns="0" rIns="0" bIns="0" rtlCol="0"/>
          <a:lstStyle/>
          <a:p>
            <a:endParaRPr/>
          </a:p>
        </p:txBody>
      </p:sp>
      <p:sp>
        <p:nvSpPr>
          <p:cNvPr id="35" name="object 35"/>
          <p:cNvSpPr/>
          <p:nvPr/>
        </p:nvSpPr>
        <p:spPr>
          <a:xfrm>
            <a:off x="9428480" y="3596640"/>
            <a:ext cx="1524000" cy="20320"/>
          </a:xfrm>
          <a:custGeom>
            <a:avLst/>
            <a:gdLst/>
            <a:ahLst/>
            <a:cxnLst/>
            <a:rect l="l" t="t" r="r" b="b"/>
            <a:pathLst>
              <a:path w="1524000" h="20320">
                <a:moveTo>
                  <a:pt x="1524000" y="0"/>
                </a:moveTo>
                <a:lnTo>
                  <a:pt x="0" y="0"/>
                </a:lnTo>
                <a:lnTo>
                  <a:pt x="0" y="20320"/>
                </a:lnTo>
                <a:lnTo>
                  <a:pt x="1524000" y="20320"/>
                </a:lnTo>
                <a:lnTo>
                  <a:pt x="1524000" y="0"/>
                </a:lnTo>
                <a:close/>
              </a:path>
            </a:pathLst>
          </a:custGeom>
          <a:solidFill>
            <a:srgbClr val="000000"/>
          </a:solidFill>
        </p:spPr>
        <p:txBody>
          <a:bodyPr wrap="square" lIns="0" tIns="0" rIns="0" bIns="0" rtlCol="0"/>
          <a:lstStyle/>
          <a:p>
            <a:endParaRPr/>
          </a:p>
        </p:txBody>
      </p:sp>
      <p:sp>
        <p:nvSpPr>
          <p:cNvPr id="36" name="object 36"/>
          <p:cNvSpPr txBox="1"/>
          <p:nvPr/>
        </p:nvSpPr>
        <p:spPr>
          <a:xfrm>
            <a:off x="6617334" y="2621026"/>
            <a:ext cx="1398270" cy="1430020"/>
          </a:xfrm>
          <a:prstGeom prst="rect">
            <a:avLst/>
          </a:prstGeom>
        </p:spPr>
        <p:txBody>
          <a:bodyPr vert="horz" wrap="square" lIns="0" tIns="165735" rIns="0" bIns="0" rtlCol="0">
            <a:spAutoFit/>
          </a:bodyPr>
          <a:lstStyle/>
          <a:p>
            <a:pPr marL="38100">
              <a:lnSpc>
                <a:spcPct val="100000"/>
              </a:lnSpc>
              <a:spcBef>
                <a:spcPts val="1305"/>
              </a:spcBef>
              <a:tabLst>
                <a:tab pos="749300" algn="l"/>
              </a:tabLst>
            </a:pPr>
            <a:r>
              <a:rPr sz="3600" dirty="0">
                <a:latin typeface="Cambria Math"/>
                <a:cs typeface="Cambria Math"/>
              </a:rPr>
              <a:t>𝑞</a:t>
            </a:r>
            <a:r>
              <a:rPr sz="3600" spc="-175" dirty="0">
                <a:latin typeface="Cambria Math"/>
                <a:cs typeface="Cambria Math"/>
              </a:rPr>
              <a:t> </a:t>
            </a:r>
            <a:r>
              <a:rPr sz="3975" spc="-75" baseline="-11530" dirty="0">
                <a:latin typeface="Cambria Math"/>
                <a:cs typeface="Cambria Math"/>
              </a:rPr>
              <a:t>ϕ</a:t>
            </a:r>
            <a:r>
              <a:rPr sz="3975" baseline="-11530" dirty="0">
                <a:latin typeface="Cambria Math"/>
                <a:cs typeface="Cambria Math"/>
              </a:rPr>
              <a:t>	</a:t>
            </a:r>
            <a:r>
              <a:rPr sz="3600" spc="-25" dirty="0">
                <a:latin typeface="Cambria Math"/>
                <a:cs typeface="Cambria Math"/>
              </a:rPr>
              <a:t>𝑧|𝑥</a:t>
            </a:r>
            <a:endParaRPr sz="3600">
              <a:latin typeface="Cambria Math"/>
              <a:cs typeface="Cambria Math"/>
            </a:endParaRPr>
          </a:p>
          <a:p>
            <a:pPr marL="363220">
              <a:lnSpc>
                <a:spcPct val="100000"/>
              </a:lnSpc>
              <a:spcBef>
                <a:spcPts val="1210"/>
              </a:spcBef>
            </a:pPr>
            <a:r>
              <a:rPr sz="3600" spc="-20" dirty="0">
                <a:latin typeface="Cambria Math"/>
                <a:cs typeface="Cambria Math"/>
              </a:rPr>
              <a:t>𝑝(𝑧)</a:t>
            </a:r>
            <a:endParaRPr sz="3600">
              <a:latin typeface="Cambria Math"/>
              <a:cs typeface="Cambria Math"/>
            </a:endParaRPr>
          </a:p>
        </p:txBody>
      </p:sp>
      <p:sp>
        <p:nvSpPr>
          <p:cNvPr id="37" name="object 37"/>
          <p:cNvSpPr txBox="1"/>
          <p:nvPr/>
        </p:nvSpPr>
        <p:spPr>
          <a:xfrm>
            <a:off x="9362693" y="2773680"/>
            <a:ext cx="167005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𝑞</a:t>
            </a:r>
            <a:r>
              <a:rPr sz="3600" spc="-17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38" name="object 38"/>
          <p:cNvSpPr txBox="1"/>
          <p:nvPr/>
        </p:nvSpPr>
        <p:spPr>
          <a:xfrm>
            <a:off x="4609084" y="3231514"/>
            <a:ext cx="654050" cy="575310"/>
          </a:xfrm>
          <a:prstGeom prst="rect">
            <a:avLst/>
          </a:prstGeom>
        </p:spPr>
        <p:txBody>
          <a:bodyPr vert="horz" wrap="square" lIns="0" tIns="13335" rIns="0" bIns="0" rtlCol="0">
            <a:spAutoFit/>
          </a:bodyPr>
          <a:lstStyle/>
          <a:p>
            <a:pPr marL="12700">
              <a:lnSpc>
                <a:spcPct val="100000"/>
              </a:lnSpc>
              <a:spcBef>
                <a:spcPts val="105"/>
              </a:spcBef>
              <a:tabLst>
                <a:tab pos="419100" algn="l"/>
              </a:tabLst>
            </a:pP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𝑧</a:t>
            </a:r>
            <a:endParaRPr sz="3600">
              <a:latin typeface="Cambria Math"/>
              <a:cs typeface="Cambria Math"/>
            </a:endParaRPr>
          </a:p>
        </p:txBody>
      </p:sp>
      <p:sp>
        <p:nvSpPr>
          <p:cNvPr id="39" name="object 39"/>
          <p:cNvSpPr txBox="1"/>
          <p:nvPr/>
        </p:nvSpPr>
        <p:spPr>
          <a:xfrm>
            <a:off x="5534278" y="3231514"/>
            <a:ext cx="1054735" cy="575310"/>
          </a:xfrm>
          <a:prstGeom prst="rect">
            <a:avLst/>
          </a:prstGeom>
        </p:spPr>
        <p:txBody>
          <a:bodyPr vert="horz" wrap="square" lIns="0" tIns="13335" rIns="0" bIns="0" rtlCol="0">
            <a:spAutoFit/>
          </a:bodyPr>
          <a:lstStyle/>
          <a:p>
            <a:pPr marL="12700">
              <a:lnSpc>
                <a:spcPct val="100000"/>
              </a:lnSpc>
              <a:spcBef>
                <a:spcPts val="105"/>
              </a:spcBef>
            </a:pPr>
            <a:r>
              <a:rPr sz="3600" dirty="0">
                <a:latin typeface="Cambria Math"/>
                <a:cs typeface="Cambria Math"/>
              </a:rPr>
              <a:t>−</a:t>
            </a:r>
            <a:r>
              <a:rPr sz="3600" spc="-45"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40" name="object 40"/>
          <p:cNvSpPr txBox="1"/>
          <p:nvPr/>
        </p:nvSpPr>
        <p:spPr>
          <a:xfrm>
            <a:off x="9655175" y="3766138"/>
            <a:ext cx="211454" cy="335915"/>
          </a:xfrm>
          <a:prstGeom prst="rect">
            <a:avLst/>
          </a:prstGeom>
        </p:spPr>
        <p:txBody>
          <a:bodyPr vert="horz" wrap="square" lIns="0" tIns="0" rIns="0" bIns="0" rtlCol="0">
            <a:spAutoFit/>
          </a:bodyPr>
          <a:lstStyle/>
          <a:p>
            <a:pPr>
              <a:lnSpc>
                <a:spcPts val="2585"/>
              </a:lnSpc>
            </a:pPr>
            <a:r>
              <a:rPr sz="2650" spc="-5" dirty="0">
                <a:latin typeface="Cambria Math"/>
                <a:cs typeface="Cambria Math"/>
              </a:rPr>
              <a:t>K</a:t>
            </a:r>
            <a:endParaRPr sz="2650">
              <a:latin typeface="Cambria Math"/>
              <a:cs typeface="Cambria Math"/>
            </a:endParaRPr>
          </a:p>
        </p:txBody>
      </p:sp>
      <p:sp>
        <p:nvSpPr>
          <p:cNvPr id="41" name="object 41"/>
          <p:cNvSpPr txBox="1"/>
          <p:nvPr/>
        </p:nvSpPr>
        <p:spPr>
          <a:xfrm>
            <a:off x="8244205" y="3475735"/>
            <a:ext cx="2676525" cy="575310"/>
          </a:xfrm>
          <a:prstGeom prst="rect">
            <a:avLst/>
          </a:prstGeom>
        </p:spPr>
        <p:txBody>
          <a:bodyPr vert="horz" wrap="square" lIns="0" tIns="13335" rIns="0" bIns="0" rtlCol="0">
            <a:spAutoFit/>
          </a:bodyPr>
          <a:lstStyle/>
          <a:p>
            <a:pPr marL="38100">
              <a:lnSpc>
                <a:spcPct val="100000"/>
              </a:lnSpc>
              <a:spcBef>
                <a:spcPts val="105"/>
              </a:spcBef>
              <a:tabLst>
                <a:tab pos="1644650" algn="l"/>
              </a:tabLst>
            </a:pPr>
            <a:r>
              <a:rPr sz="5400" baseline="29320" dirty="0">
                <a:latin typeface="Cambria Math"/>
                <a:cs typeface="Cambria Math"/>
              </a:rPr>
              <a:t>+</a:t>
            </a:r>
            <a:r>
              <a:rPr sz="5400" spc="-82" baseline="29320" dirty="0">
                <a:latin typeface="Cambria Math"/>
                <a:cs typeface="Cambria Math"/>
              </a:rPr>
              <a:t> </a:t>
            </a:r>
            <a:r>
              <a:rPr sz="5400" baseline="29320" dirty="0">
                <a:latin typeface="Cambria Math"/>
                <a:cs typeface="Cambria Math"/>
              </a:rPr>
              <a:t>log</a:t>
            </a:r>
            <a:r>
              <a:rPr sz="5400" spc="-22" baseline="29320" dirty="0">
                <a:latin typeface="Cambria Math"/>
                <a:cs typeface="Cambria Math"/>
              </a:rPr>
              <a:t> </a:t>
            </a:r>
            <a:r>
              <a:rPr sz="3600" spc="-50" dirty="0">
                <a:latin typeface="Cambria Math"/>
                <a:cs typeface="Cambria Math"/>
              </a:rPr>
              <a:t>𝑝</a:t>
            </a:r>
            <a:r>
              <a:rPr sz="3600" dirty="0">
                <a:latin typeface="Cambria Math"/>
                <a:cs typeface="Cambria Math"/>
              </a:rPr>
              <a:t>	</a:t>
            </a:r>
            <a:r>
              <a:rPr sz="3600" spc="-10" dirty="0">
                <a:latin typeface="Cambria Math"/>
                <a:cs typeface="Cambria Math"/>
              </a:rPr>
              <a:t>(𝑧|𝑥)</a:t>
            </a:r>
            <a:endParaRPr sz="3600">
              <a:latin typeface="Cambria Math"/>
              <a:cs typeface="Cambria Math"/>
            </a:endParaRPr>
          </a:p>
        </p:txBody>
      </p:sp>
      <p:sp>
        <p:nvSpPr>
          <p:cNvPr id="42" name="object 42"/>
          <p:cNvSpPr txBox="1"/>
          <p:nvPr/>
        </p:nvSpPr>
        <p:spPr>
          <a:xfrm>
            <a:off x="4173220" y="4926329"/>
            <a:ext cx="6210935" cy="575310"/>
          </a:xfrm>
          <a:prstGeom prst="rect">
            <a:avLst/>
          </a:prstGeom>
        </p:spPr>
        <p:txBody>
          <a:bodyPr vert="horz" wrap="square" lIns="0" tIns="13335" rIns="0" bIns="0" rtlCol="0">
            <a:spAutoFit/>
          </a:bodyPr>
          <a:lstStyle/>
          <a:p>
            <a:pPr marL="12700">
              <a:lnSpc>
                <a:spcPct val="100000"/>
              </a:lnSpc>
              <a:spcBef>
                <a:spcPts val="105"/>
              </a:spcBef>
            </a:pPr>
            <a:r>
              <a:rPr sz="3600" dirty="0">
                <a:latin typeface="Calibri"/>
                <a:cs typeface="Calibri"/>
              </a:rPr>
              <a:t>Split</a:t>
            </a:r>
            <a:r>
              <a:rPr sz="3600" spc="-114" dirty="0">
                <a:latin typeface="Calibri"/>
                <a:cs typeface="Calibri"/>
              </a:rPr>
              <a:t> </a:t>
            </a:r>
            <a:r>
              <a:rPr sz="3600" dirty="0">
                <a:latin typeface="Calibri"/>
                <a:cs typeface="Calibri"/>
              </a:rPr>
              <a:t>up</a:t>
            </a:r>
            <a:r>
              <a:rPr sz="3600" spc="-80" dirty="0">
                <a:latin typeface="Calibri"/>
                <a:cs typeface="Calibri"/>
              </a:rPr>
              <a:t> </a:t>
            </a:r>
            <a:r>
              <a:rPr sz="3600" dirty="0">
                <a:latin typeface="Calibri"/>
                <a:cs typeface="Calibri"/>
              </a:rPr>
              <a:t>using</a:t>
            </a:r>
            <a:r>
              <a:rPr sz="3600" spc="-105" dirty="0">
                <a:latin typeface="Calibri"/>
                <a:cs typeface="Calibri"/>
              </a:rPr>
              <a:t> </a:t>
            </a:r>
            <a:r>
              <a:rPr sz="3600" dirty="0">
                <a:latin typeface="Calibri"/>
                <a:cs typeface="Calibri"/>
              </a:rPr>
              <a:t>rules</a:t>
            </a:r>
            <a:r>
              <a:rPr sz="3600" spc="15" dirty="0">
                <a:latin typeface="Calibri"/>
                <a:cs typeface="Calibri"/>
              </a:rPr>
              <a:t> </a:t>
            </a:r>
            <a:r>
              <a:rPr sz="3600" dirty="0">
                <a:latin typeface="Calibri"/>
                <a:cs typeface="Calibri"/>
              </a:rPr>
              <a:t>for</a:t>
            </a:r>
            <a:r>
              <a:rPr sz="3600" spc="-75" dirty="0">
                <a:latin typeface="Calibri"/>
                <a:cs typeface="Calibri"/>
              </a:rPr>
              <a:t> </a:t>
            </a:r>
            <a:r>
              <a:rPr sz="3600" spc="-10" dirty="0">
                <a:latin typeface="Calibri"/>
                <a:cs typeface="Calibri"/>
              </a:rPr>
              <a:t>logarithms</a:t>
            </a:r>
            <a:endParaRPr sz="3600">
              <a:latin typeface="Calibri"/>
              <a:cs typeface="Calibri"/>
            </a:endParaRPr>
          </a:p>
        </p:txBody>
      </p:sp>
      <p:sp>
        <p:nvSpPr>
          <p:cNvPr id="43" name="object 43"/>
          <p:cNvSpPr/>
          <p:nvPr/>
        </p:nvSpPr>
        <p:spPr>
          <a:xfrm>
            <a:off x="9653269" y="3654171"/>
            <a:ext cx="182880" cy="619760"/>
          </a:xfrm>
          <a:custGeom>
            <a:avLst/>
            <a:gdLst/>
            <a:ahLst/>
            <a:cxnLst/>
            <a:rect l="l" t="t" r="r" b="b"/>
            <a:pathLst>
              <a:path w="182879" h="619760">
                <a:moveTo>
                  <a:pt x="182879" y="0"/>
                </a:moveTo>
                <a:lnTo>
                  <a:pt x="0" y="0"/>
                </a:lnTo>
                <a:lnTo>
                  <a:pt x="0" y="619759"/>
                </a:lnTo>
                <a:lnTo>
                  <a:pt x="182879" y="619759"/>
                </a:lnTo>
                <a:lnTo>
                  <a:pt x="182879" y="0"/>
                </a:lnTo>
                <a:close/>
              </a:path>
            </a:pathLst>
          </a:custGeom>
          <a:solidFill>
            <a:srgbClr val="FFFF00"/>
          </a:solidFill>
        </p:spPr>
        <p:txBody>
          <a:bodyPr wrap="square" lIns="0" tIns="0" rIns="0" bIns="0" rtlCol="0"/>
          <a:lstStyle/>
          <a:p>
            <a:endParaRPr/>
          </a:p>
        </p:txBody>
      </p:sp>
      <p:sp>
        <p:nvSpPr>
          <p:cNvPr id="44" name="object 44"/>
          <p:cNvSpPr txBox="1"/>
          <p:nvPr/>
        </p:nvSpPr>
        <p:spPr>
          <a:xfrm>
            <a:off x="9648570" y="3880484"/>
            <a:ext cx="209550" cy="428625"/>
          </a:xfrm>
          <a:prstGeom prst="rect">
            <a:avLst/>
          </a:prstGeom>
        </p:spPr>
        <p:txBody>
          <a:bodyPr vert="horz" wrap="square" lIns="0" tIns="12065" rIns="0" bIns="0" rtlCol="0">
            <a:spAutoFit/>
          </a:bodyPr>
          <a:lstStyle/>
          <a:p>
            <a:pPr marL="12700">
              <a:lnSpc>
                <a:spcPct val="100000"/>
              </a:lnSpc>
              <a:spcBef>
                <a:spcPts val="95"/>
              </a:spcBef>
            </a:pPr>
            <a:r>
              <a:rPr sz="2650" spc="-5" dirty="0">
                <a:latin typeface="Cambria Math"/>
                <a:cs typeface="Cambria Math"/>
              </a:rPr>
              <a:t>θ</a:t>
            </a:r>
            <a:endParaRPr sz="2650">
              <a:latin typeface="Cambria Math"/>
              <a:cs typeface="Cambria Math"/>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955357" y="1567433"/>
            <a:ext cx="3047365"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log</a:t>
            </a:r>
            <a:r>
              <a:rPr sz="3600" spc="-195" dirty="0">
                <a:latin typeface="Cambria Math"/>
                <a:cs typeface="Cambria Math"/>
              </a:rPr>
              <a:t> </a:t>
            </a:r>
            <a:r>
              <a:rPr sz="3600" dirty="0">
                <a:latin typeface="Cambria Math"/>
                <a:cs typeface="Cambria Math"/>
              </a:rPr>
              <a:t>𝑝</a:t>
            </a:r>
            <a:r>
              <a:rPr sz="3600" spc="-405" dirty="0">
                <a:latin typeface="Cambria Math"/>
                <a:cs typeface="Cambria Math"/>
              </a:rPr>
              <a:t> </a:t>
            </a:r>
            <a:r>
              <a:rPr sz="3600" baseline="-12731" dirty="0">
                <a:latin typeface="Cambria Math"/>
                <a:cs typeface="Cambria Math"/>
              </a:rPr>
              <a:t>θ</a:t>
            </a:r>
            <a:r>
              <a:rPr sz="3600" dirty="0">
                <a:latin typeface="Cambria Math"/>
                <a:cs typeface="Cambria Math"/>
              </a:rPr>
              <a:t>(𝑥)</a:t>
            </a:r>
            <a:r>
              <a:rPr sz="3600" spc="260" dirty="0">
                <a:latin typeface="Cambria Math"/>
                <a:cs typeface="Cambria Math"/>
              </a:rPr>
              <a:t> </a:t>
            </a:r>
            <a:r>
              <a:rPr sz="3600" dirty="0">
                <a:latin typeface="Cambria Math"/>
                <a:cs typeface="Cambria Math"/>
              </a:rPr>
              <a:t>=</a:t>
            </a:r>
            <a:r>
              <a:rPr sz="3600" spc="265"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4" name="object 4"/>
          <p:cNvSpPr/>
          <p:nvPr/>
        </p:nvSpPr>
        <p:spPr>
          <a:xfrm>
            <a:off x="4053840" y="1899920"/>
            <a:ext cx="2560320" cy="30480"/>
          </a:xfrm>
          <a:custGeom>
            <a:avLst/>
            <a:gdLst/>
            <a:ahLst/>
            <a:cxnLst/>
            <a:rect l="l" t="t" r="r" b="b"/>
            <a:pathLst>
              <a:path w="2560320" h="30480">
                <a:moveTo>
                  <a:pt x="2560319" y="0"/>
                </a:moveTo>
                <a:lnTo>
                  <a:pt x="0" y="0"/>
                </a:lnTo>
                <a:lnTo>
                  <a:pt x="0" y="30479"/>
                </a:lnTo>
                <a:lnTo>
                  <a:pt x="2560319" y="30479"/>
                </a:lnTo>
                <a:lnTo>
                  <a:pt x="2560319" y="0"/>
                </a:lnTo>
                <a:close/>
              </a:path>
            </a:pathLst>
          </a:custGeom>
          <a:solidFill>
            <a:srgbClr val="000000"/>
          </a:solidFill>
        </p:spPr>
        <p:txBody>
          <a:bodyPr wrap="square" lIns="0" tIns="0" rIns="0" bIns="0" rtlCol="0"/>
          <a:lstStyle/>
          <a:p>
            <a:endParaRPr/>
          </a:p>
        </p:txBody>
      </p:sp>
      <p:sp>
        <p:nvSpPr>
          <p:cNvPr id="5" name="object 5"/>
          <p:cNvSpPr/>
          <p:nvPr/>
        </p:nvSpPr>
        <p:spPr>
          <a:xfrm>
            <a:off x="5126863" y="1355369"/>
            <a:ext cx="34290" cy="419100"/>
          </a:xfrm>
          <a:custGeom>
            <a:avLst/>
            <a:gdLst/>
            <a:ahLst/>
            <a:cxnLst/>
            <a:rect l="l" t="t" r="r" b="b"/>
            <a:pathLst>
              <a:path w="34289" h="419100">
                <a:moveTo>
                  <a:pt x="33975" y="0"/>
                </a:moveTo>
                <a:lnTo>
                  <a:pt x="0" y="0"/>
                </a:lnTo>
                <a:lnTo>
                  <a:pt x="0" y="418566"/>
                </a:lnTo>
                <a:lnTo>
                  <a:pt x="33975" y="418566"/>
                </a:lnTo>
                <a:lnTo>
                  <a:pt x="33975" y="0"/>
                </a:lnTo>
                <a:close/>
              </a:path>
            </a:pathLst>
          </a:custGeom>
          <a:solidFill>
            <a:srgbClr val="000000"/>
          </a:solidFill>
        </p:spPr>
        <p:txBody>
          <a:bodyPr wrap="square" lIns="0" tIns="0" rIns="0" bIns="0" rtlCol="0"/>
          <a:lstStyle/>
          <a:p>
            <a:endParaRPr/>
          </a:p>
        </p:txBody>
      </p:sp>
      <p:sp>
        <p:nvSpPr>
          <p:cNvPr id="6" name="object 6"/>
          <p:cNvSpPr/>
          <p:nvPr/>
        </p:nvSpPr>
        <p:spPr>
          <a:xfrm>
            <a:off x="4572000" y="1351280"/>
            <a:ext cx="139700" cy="426720"/>
          </a:xfrm>
          <a:custGeom>
            <a:avLst/>
            <a:gdLst/>
            <a:ahLst/>
            <a:cxnLst/>
            <a:rect l="l" t="t" r="r" b="b"/>
            <a:pathLst>
              <a:path w="139700" h="426719">
                <a:moveTo>
                  <a:pt x="133476" y="0"/>
                </a:moveTo>
                <a:lnTo>
                  <a:pt x="76580" y="27305"/>
                </a:lnTo>
                <a:lnTo>
                  <a:pt x="34544" y="74803"/>
                </a:lnTo>
                <a:lnTo>
                  <a:pt x="8636" y="138175"/>
                </a:lnTo>
                <a:lnTo>
                  <a:pt x="0" y="213487"/>
                </a:lnTo>
                <a:lnTo>
                  <a:pt x="2159" y="252603"/>
                </a:lnTo>
                <a:lnTo>
                  <a:pt x="19303" y="321945"/>
                </a:lnTo>
                <a:lnTo>
                  <a:pt x="53466" y="378206"/>
                </a:lnTo>
                <a:lnTo>
                  <a:pt x="102997" y="415544"/>
                </a:lnTo>
                <a:lnTo>
                  <a:pt x="133476" y="426720"/>
                </a:lnTo>
                <a:lnTo>
                  <a:pt x="138811" y="409321"/>
                </a:lnTo>
                <a:lnTo>
                  <a:pt x="114935" y="398525"/>
                </a:lnTo>
                <a:lnTo>
                  <a:pt x="94361" y="383540"/>
                </a:lnTo>
                <a:lnTo>
                  <a:pt x="62991" y="340995"/>
                </a:lnTo>
                <a:lnTo>
                  <a:pt x="44323" y="282956"/>
                </a:lnTo>
                <a:lnTo>
                  <a:pt x="38226" y="211200"/>
                </a:lnTo>
                <a:lnTo>
                  <a:pt x="39750" y="174752"/>
                </a:lnTo>
                <a:lnTo>
                  <a:pt x="52070" y="111633"/>
                </a:lnTo>
                <a:lnTo>
                  <a:pt x="77088" y="61849"/>
                </a:lnTo>
                <a:lnTo>
                  <a:pt x="115315" y="28067"/>
                </a:lnTo>
                <a:lnTo>
                  <a:pt x="139446" y="17272"/>
                </a:lnTo>
                <a:lnTo>
                  <a:pt x="133476" y="0"/>
                </a:lnTo>
                <a:close/>
              </a:path>
            </a:pathLst>
          </a:custGeom>
          <a:solidFill>
            <a:srgbClr val="000000"/>
          </a:solidFill>
        </p:spPr>
        <p:txBody>
          <a:bodyPr wrap="square" lIns="0" tIns="0" rIns="0" bIns="0" rtlCol="0"/>
          <a:lstStyle/>
          <a:p>
            <a:endParaRPr/>
          </a:p>
        </p:txBody>
      </p:sp>
      <p:sp>
        <p:nvSpPr>
          <p:cNvPr id="7" name="object 7"/>
          <p:cNvSpPr/>
          <p:nvPr/>
        </p:nvSpPr>
        <p:spPr>
          <a:xfrm>
            <a:off x="5533135" y="2015578"/>
            <a:ext cx="34925" cy="408940"/>
          </a:xfrm>
          <a:custGeom>
            <a:avLst/>
            <a:gdLst/>
            <a:ahLst/>
            <a:cxnLst/>
            <a:rect l="l" t="t" r="r" b="b"/>
            <a:pathLst>
              <a:path w="34925" h="408939">
                <a:moveTo>
                  <a:pt x="34456" y="0"/>
                </a:moveTo>
                <a:lnTo>
                  <a:pt x="0" y="0"/>
                </a:lnTo>
                <a:lnTo>
                  <a:pt x="0" y="408597"/>
                </a:lnTo>
                <a:lnTo>
                  <a:pt x="34456" y="408597"/>
                </a:lnTo>
                <a:lnTo>
                  <a:pt x="34456" y="0"/>
                </a:lnTo>
                <a:close/>
              </a:path>
            </a:pathLst>
          </a:custGeom>
          <a:solidFill>
            <a:srgbClr val="000000"/>
          </a:solidFill>
        </p:spPr>
        <p:txBody>
          <a:bodyPr wrap="square" lIns="0" tIns="0" rIns="0" bIns="0" rtlCol="0"/>
          <a:lstStyle/>
          <a:p>
            <a:endParaRPr/>
          </a:p>
        </p:txBody>
      </p:sp>
      <p:sp>
        <p:nvSpPr>
          <p:cNvPr id="8" name="object 8"/>
          <p:cNvSpPr/>
          <p:nvPr/>
        </p:nvSpPr>
        <p:spPr>
          <a:xfrm>
            <a:off x="4998720" y="2011679"/>
            <a:ext cx="141605" cy="416559"/>
          </a:xfrm>
          <a:custGeom>
            <a:avLst/>
            <a:gdLst/>
            <a:ahLst/>
            <a:cxnLst/>
            <a:rect l="l" t="t" r="r" b="b"/>
            <a:pathLst>
              <a:path w="141604" h="416560">
                <a:moveTo>
                  <a:pt x="135381" y="0"/>
                </a:moveTo>
                <a:lnTo>
                  <a:pt x="77596" y="26670"/>
                </a:lnTo>
                <a:lnTo>
                  <a:pt x="35051" y="73025"/>
                </a:lnTo>
                <a:lnTo>
                  <a:pt x="8762" y="134874"/>
                </a:lnTo>
                <a:lnTo>
                  <a:pt x="0" y="208407"/>
                </a:lnTo>
                <a:lnTo>
                  <a:pt x="2158" y="246634"/>
                </a:lnTo>
                <a:lnTo>
                  <a:pt x="19684" y="314325"/>
                </a:lnTo>
                <a:lnTo>
                  <a:pt x="54228" y="369189"/>
                </a:lnTo>
                <a:lnTo>
                  <a:pt x="104520" y="405638"/>
                </a:lnTo>
                <a:lnTo>
                  <a:pt x="135381" y="416560"/>
                </a:lnTo>
                <a:lnTo>
                  <a:pt x="140715" y="399542"/>
                </a:lnTo>
                <a:lnTo>
                  <a:pt x="116585" y="389128"/>
                </a:lnTo>
                <a:lnTo>
                  <a:pt x="95630" y="374523"/>
                </a:lnTo>
                <a:lnTo>
                  <a:pt x="63880" y="332867"/>
                </a:lnTo>
                <a:lnTo>
                  <a:pt x="44957" y="276225"/>
                </a:lnTo>
                <a:lnTo>
                  <a:pt x="38734" y="206121"/>
                </a:lnTo>
                <a:lnTo>
                  <a:pt x="40258" y="170687"/>
                </a:lnTo>
                <a:lnTo>
                  <a:pt x="52831" y="108966"/>
                </a:lnTo>
                <a:lnTo>
                  <a:pt x="78104" y="60325"/>
                </a:lnTo>
                <a:lnTo>
                  <a:pt x="116966" y="27432"/>
                </a:lnTo>
                <a:lnTo>
                  <a:pt x="141350" y="16891"/>
                </a:lnTo>
                <a:lnTo>
                  <a:pt x="135381" y="0"/>
                </a:lnTo>
                <a:close/>
              </a:path>
            </a:pathLst>
          </a:custGeom>
          <a:solidFill>
            <a:srgbClr val="000000"/>
          </a:solidFill>
        </p:spPr>
        <p:txBody>
          <a:bodyPr wrap="square" lIns="0" tIns="0" rIns="0" bIns="0" rtlCol="0"/>
          <a:lstStyle/>
          <a:p>
            <a:endParaRPr/>
          </a:p>
        </p:txBody>
      </p:sp>
      <p:sp>
        <p:nvSpPr>
          <p:cNvPr id="9" name="object 9"/>
          <p:cNvSpPr txBox="1"/>
          <p:nvPr/>
        </p:nvSpPr>
        <p:spPr>
          <a:xfrm>
            <a:off x="3983354" y="1117853"/>
            <a:ext cx="3896360" cy="1327785"/>
          </a:xfrm>
          <a:prstGeom prst="rect">
            <a:avLst/>
          </a:prstGeom>
        </p:spPr>
        <p:txBody>
          <a:bodyPr vert="horz" wrap="square" lIns="0" tIns="114935" rIns="0" bIns="0" rtlCol="0">
            <a:spAutoFit/>
          </a:bodyPr>
          <a:lstStyle/>
          <a:p>
            <a:pPr marL="63500">
              <a:lnSpc>
                <a:spcPct val="100000"/>
              </a:lnSpc>
              <a:spcBef>
                <a:spcPts val="905"/>
              </a:spcBef>
              <a:tabLst>
                <a:tab pos="734060" algn="l"/>
                <a:tab pos="1334135" algn="l"/>
              </a:tabLst>
            </a:pPr>
            <a:r>
              <a:rPr sz="3600" dirty="0">
                <a:latin typeface="Cambria Math"/>
                <a:cs typeface="Cambria Math"/>
              </a:rPr>
              <a:t>𝑝</a:t>
            </a:r>
            <a:r>
              <a:rPr sz="3600" spc="-32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r>
              <a:rPr sz="3600" dirty="0">
                <a:latin typeface="Cambria Math"/>
                <a:cs typeface="Cambria Math"/>
              </a:rPr>
              <a:t>	𝑧)𝑝(𝑧)</a:t>
            </a:r>
            <a:r>
              <a:rPr sz="3600" spc="220" dirty="0">
                <a:latin typeface="Cambria Math"/>
                <a:cs typeface="Cambria Math"/>
              </a:rPr>
              <a:t> </a:t>
            </a:r>
            <a:r>
              <a:rPr sz="5400" baseline="-33179" dirty="0">
                <a:latin typeface="Cambria Math"/>
                <a:cs typeface="Cambria Math"/>
              </a:rPr>
              <a:t>=</a:t>
            </a:r>
            <a:r>
              <a:rPr sz="5400" spc="465" baseline="-33179" dirty="0">
                <a:latin typeface="Cambria Math"/>
                <a:cs typeface="Cambria Math"/>
              </a:rPr>
              <a:t> </a:t>
            </a:r>
            <a:r>
              <a:rPr sz="5400" spc="-37" baseline="-33179" dirty="0">
                <a:latin typeface="Cambria Math"/>
                <a:cs typeface="Cambria Math"/>
              </a:rPr>
              <a:t>log</a:t>
            </a:r>
            <a:endParaRPr sz="5400" baseline="-33179">
              <a:latin typeface="Cambria Math"/>
              <a:cs typeface="Cambria Math"/>
            </a:endParaRPr>
          </a:p>
          <a:p>
            <a:pPr marL="500380">
              <a:lnSpc>
                <a:spcPct val="100000"/>
              </a:lnSpc>
              <a:spcBef>
                <a:spcPts val="805"/>
              </a:spcBef>
              <a:tabLst>
                <a:tab pos="1171575" algn="l"/>
                <a:tab pos="1750695" algn="l"/>
              </a:tabLst>
            </a:pPr>
            <a:r>
              <a:rPr sz="3600" dirty="0">
                <a:latin typeface="Cambria Math"/>
                <a:cs typeface="Cambria Math"/>
              </a:rPr>
              <a:t>𝑝</a:t>
            </a:r>
            <a:r>
              <a:rPr sz="3600" spc="-32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25" dirty="0">
                <a:latin typeface="Cambria Math"/>
                <a:cs typeface="Cambria Math"/>
              </a:rPr>
              <a:t>𝑥)</a:t>
            </a:r>
            <a:endParaRPr sz="3600">
              <a:latin typeface="Cambria Math"/>
              <a:cs typeface="Cambria Math"/>
            </a:endParaRPr>
          </a:p>
        </p:txBody>
      </p:sp>
      <p:grpSp>
        <p:nvGrpSpPr>
          <p:cNvPr id="10" name="object 10"/>
          <p:cNvGrpSpPr/>
          <p:nvPr/>
        </p:nvGrpSpPr>
        <p:grpSpPr>
          <a:xfrm>
            <a:off x="7874000" y="1899859"/>
            <a:ext cx="3891279" cy="617220"/>
            <a:chOff x="7874000" y="1899859"/>
            <a:chExt cx="3891279" cy="617220"/>
          </a:xfrm>
        </p:grpSpPr>
        <p:sp>
          <p:nvSpPr>
            <p:cNvPr id="11" name="object 11"/>
            <p:cNvSpPr/>
            <p:nvPr/>
          </p:nvSpPr>
          <p:spPr>
            <a:xfrm>
              <a:off x="7874000" y="1899868"/>
              <a:ext cx="3891279" cy="528320"/>
            </a:xfrm>
            <a:custGeom>
              <a:avLst/>
              <a:gdLst/>
              <a:ahLst/>
              <a:cxnLst/>
              <a:rect l="l" t="t" r="r" b="b"/>
              <a:pathLst>
                <a:path w="3891279" h="528319">
                  <a:moveTo>
                    <a:pt x="1095502" y="120700"/>
                  </a:moveTo>
                  <a:lnTo>
                    <a:pt x="1089406" y="103428"/>
                  </a:lnTo>
                  <a:lnTo>
                    <a:pt x="1058672" y="114604"/>
                  </a:lnTo>
                  <a:lnTo>
                    <a:pt x="1031748" y="130733"/>
                  </a:lnTo>
                  <a:lnTo>
                    <a:pt x="989203" y="177850"/>
                  </a:lnTo>
                  <a:lnTo>
                    <a:pt x="962914" y="240969"/>
                  </a:lnTo>
                  <a:lnTo>
                    <a:pt x="954278" y="315899"/>
                  </a:lnTo>
                  <a:lnTo>
                    <a:pt x="956437" y="354888"/>
                  </a:lnTo>
                  <a:lnTo>
                    <a:pt x="973836" y="423849"/>
                  </a:lnTo>
                  <a:lnTo>
                    <a:pt x="1008507" y="479856"/>
                  </a:lnTo>
                  <a:lnTo>
                    <a:pt x="1058672" y="516940"/>
                  </a:lnTo>
                  <a:lnTo>
                    <a:pt x="1089406" y="527989"/>
                  </a:lnTo>
                  <a:lnTo>
                    <a:pt x="1094867" y="510717"/>
                  </a:lnTo>
                  <a:lnTo>
                    <a:pt x="1070610" y="500049"/>
                  </a:lnTo>
                  <a:lnTo>
                    <a:pt x="1049782" y="485190"/>
                  </a:lnTo>
                  <a:lnTo>
                    <a:pt x="1018032" y="442772"/>
                  </a:lnTo>
                  <a:lnTo>
                    <a:pt x="999236" y="384987"/>
                  </a:lnTo>
                  <a:lnTo>
                    <a:pt x="992886" y="313613"/>
                  </a:lnTo>
                  <a:lnTo>
                    <a:pt x="994537" y="277418"/>
                  </a:lnTo>
                  <a:lnTo>
                    <a:pt x="1007110" y="214553"/>
                  </a:lnTo>
                  <a:lnTo>
                    <a:pt x="1032383" y="165023"/>
                  </a:lnTo>
                  <a:lnTo>
                    <a:pt x="1071118" y="131368"/>
                  </a:lnTo>
                  <a:lnTo>
                    <a:pt x="1095502" y="120700"/>
                  </a:lnTo>
                  <a:close/>
                </a:path>
                <a:path w="3891279" h="528319">
                  <a:moveTo>
                    <a:pt x="1422400" y="107467"/>
                  </a:moveTo>
                  <a:lnTo>
                    <a:pt x="1387983" y="107467"/>
                  </a:lnTo>
                  <a:lnTo>
                    <a:pt x="1387983" y="523925"/>
                  </a:lnTo>
                  <a:lnTo>
                    <a:pt x="1422400" y="523925"/>
                  </a:lnTo>
                  <a:lnTo>
                    <a:pt x="1422400" y="107467"/>
                  </a:lnTo>
                  <a:close/>
                </a:path>
                <a:path w="3891279" h="528319">
                  <a:moveTo>
                    <a:pt x="1884426" y="315899"/>
                  </a:moveTo>
                  <a:lnTo>
                    <a:pt x="1882267" y="276910"/>
                  </a:lnTo>
                  <a:lnTo>
                    <a:pt x="1864741" y="207949"/>
                  </a:lnTo>
                  <a:lnTo>
                    <a:pt x="1830070" y="151815"/>
                  </a:lnTo>
                  <a:lnTo>
                    <a:pt x="1779905" y="114604"/>
                  </a:lnTo>
                  <a:lnTo>
                    <a:pt x="1749171" y="103428"/>
                  </a:lnTo>
                  <a:lnTo>
                    <a:pt x="1743202" y="120700"/>
                  </a:lnTo>
                  <a:lnTo>
                    <a:pt x="1767713" y="131368"/>
                  </a:lnTo>
                  <a:lnTo>
                    <a:pt x="1788795" y="146100"/>
                  </a:lnTo>
                  <a:lnTo>
                    <a:pt x="1820672" y="188010"/>
                  </a:lnTo>
                  <a:lnTo>
                    <a:pt x="1839468" y="244398"/>
                  </a:lnTo>
                  <a:lnTo>
                    <a:pt x="1845818" y="313613"/>
                  </a:lnTo>
                  <a:lnTo>
                    <a:pt x="1844167" y="351078"/>
                  </a:lnTo>
                  <a:lnTo>
                    <a:pt x="1831594" y="415594"/>
                  </a:lnTo>
                  <a:lnTo>
                    <a:pt x="1806321" y="466013"/>
                  </a:lnTo>
                  <a:lnTo>
                    <a:pt x="1767967" y="500049"/>
                  </a:lnTo>
                  <a:lnTo>
                    <a:pt x="1743837" y="510717"/>
                  </a:lnTo>
                  <a:lnTo>
                    <a:pt x="1749171" y="527989"/>
                  </a:lnTo>
                  <a:lnTo>
                    <a:pt x="1807083" y="500811"/>
                  </a:lnTo>
                  <a:lnTo>
                    <a:pt x="1849628" y="453821"/>
                  </a:lnTo>
                  <a:lnTo>
                    <a:pt x="1875663" y="390829"/>
                  </a:lnTo>
                  <a:lnTo>
                    <a:pt x="1882267" y="354888"/>
                  </a:lnTo>
                  <a:lnTo>
                    <a:pt x="1884426" y="315899"/>
                  </a:lnTo>
                  <a:close/>
                </a:path>
                <a:path w="3891279" h="528319">
                  <a:moveTo>
                    <a:pt x="3891280" y="0"/>
                  </a:moveTo>
                  <a:lnTo>
                    <a:pt x="0" y="0"/>
                  </a:lnTo>
                  <a:lnTo>
                    <a:pt x="0" y="25450"/>
                  </a:lnTo>
                  <a:lnTo>
                    <a:pt x="3891280" y="25450"/>
                  </a:lnTo>
                  <a:lnTo>
                    <a:pt x="3891280" y="0"/>
                  </a:lnTo>
                  <a:close/>
                </a:path>
              </a:pathLst>
            </a:custGeom>
            <a:solidFill>
              <a:srgbClr val="000000"/>
            </a:solidFill>
          </p:spPr>
          <p:txBody>
            <a:bodyPr wrap="square" lIns="0" tIns="0" rIns="0" bIns="0" rtlCol="0"/>
            <a:lstStyle/>
            <a:p>
              <a:endParaRPr/>
            </a:p>
          </p:txBody>
        </p:sp>
        <p:sp>
          <p:nvSpPr>
            <p:cNvPr id="12" name="object 12"/>
            <p:cNvSpPr/>
            <p:nvPr/>
          </p:nvSpPr>
          <p:spPr>
            <a:xfrm>
              <a:off x="9799320" y="1955825"/>
              <a:ext cx="1544320" cy="548640"/>
            </a:xfrm>
            <a:custGeom>
              <a:avLst/>
              <a:gdLst/>
              <a:ahLst/>
              <a:cxnLst/>
              <a:rect l="l" t="t" r="r" b="b"/>
              <a:pathLst>
                <a:path w="1544320" h="548639">
                  <a:moveTo>
                    <a:pt x="0" y="548487"/>
                  </a:moveTo>
                  <a:lnTo>
                    <a:pt x="1544320" y="548487"/>
                  </a:lnTo>
                  <a:lnTo>
                    <a:pt x="1544320" y="0"/>
                  </a:lnTo>
                  <a:lnTo>
                    <a:pt x="0" y="0"/>
                  </a:lnTo>
                  <a:lnTo>
                    <a:pt x="0" y="548487"/>
                  </a:lnTo>
                  <a:close/>
                </a:path>
              </a:pathLst>
            </a:custGeom>
            <a:ln w="25400">
              <a:solidFill>
                <a:srgbClr val="6F2F9F"/>
              </a:solidFill>
            </a:ln>
          </p:spPr>
          <p:txBody>
            <a:bodyPr wrap="square" lIns="0" tIns="0" rIns="0" bIns="0" rtlCol="0"/>
            <a:lstStyle/>
            <a:p>
              <a:endParaRPr/>
            </a:p>
          </p:txBody>
        </p:sp>
      </p:grpSp>
      <p:sp>
        <p:nvSpPr>
          <p:cNvPr id="13" name="object 13"/>
          <p:cNvSpPr/>
          <p:nvPr/>
        </p:nvSpPr>
        <p:spPr>
          <a:xfrm>
            <a:off x="8851392" y="1335049"/>
            <a:ext cx="34290" cy="419100"/>
          </a:xfrm>
          <a:custGeom>
            <a:avLst/>
            <a:gdLst/>
            <a:ahLst/>
            <a:cxnLst/>
            <a:rect l="l" t="t" r="r" b="b"/>
            <a:pathLst>
              <a:path w="34290" h="419100">
                <a:moveTo>
                  <a:pt x="34215" y="0"/>
                </a:moveTo>
                <a:lnTo>
                  <a:pt x="0" y="0"/>
                </a:lnTo>
                <a:lnTo>
                  <a:pt x="0" y="418566"/>
                </a:lnTo>
                <a:lnTo>
                  <a:pt x="34215" y="418566"/>
                </a:lnTo>
                <a:lnTo>
                  <a:pt x="34215" y="0"/>
                </a:lnTo>
                <a:close/>
              </a:path>
            </a:pathLst>
          </a:custGeom>
          <a:solidFill>
            <a:srgbClr val="000000"/>
          </a:solidFill>
        </p:spPr>
        <p:txBody>
          <a:bodyPr wrap="square" lIns="0" tIns="0" rIns="0" bIns="0" rtlCol="0"/>
          <a:lstStyle/>
          <a:p>
            <a:endParaRPr/>
          </a:p>
        </p:txBody>
      </p:sp>
      <p:sp>
        <p:nvSpPr>
          <p:cNvPr id="14" name="object 14"/>
          <p:cNvSpPr/>
          <p:nvPr/>
        </p:nvSpPr>
        <p:spPr>
          <a:xfrm>
            <a:off x="8392159" y="1330960"/>
            <a:ext cx="140970" cy="426720"/>
          </a:xfrm>
          <a:custGeom>
            <a:avLst/>
            <a:gdLst/>
            <a:ahLst/>
            <a:cxnLst/>
            <a:rect l="l" t="t" r="r" b="b"/>
            <a:pathLst>
              <a:path w="140970" h="426719">
                <a:moveTo>
                  <a:pt x="134366" y="0"/>
                </a:moveTo>
                <a:lnTo>
                  <a:pt x="77089" y="27304"/>
                </a:lnTo>
                <a:lnTo>
                  <a:pt x="34798" y="74802"/>
                </a:lnTo>
                <a:lnTo>
                  <a:pt x="8636" y="138175"/>
                </a:lnTo>
                <a:lnTo>
                  <a:pt x="0" y="213487"/>
                </a:lnTo>
                <a:lnTo>
                  <a:pt x="2159" y="252602"/>
                </a:lnTo>
                <a:lnTo>
                  <a:pt x="19558" y="321944"/>
                </a:lnTo>
                <a:lnTo>
                  <a:pt x="53848" y="378205"/>
                </a:lnTo>
                <a:lnTo>
                  <a:pt x="103759" y="415543"/>
                </a:lnTo>
                <a:lnTo>
                  <a:pt x="134366" y="426719"/>
                </a:lnTo>
                <a:lnTo>
                  <a:pt x="139700" y="409320"/>
                </a:lnTo>
                <a:lnTo>
                  <a:pt x="115697" y="398525"/>
                </a:lnTo>
                <a:lnTo>
                  <a:pt x="94996" y="383539"/>
                </a:lnTo>
                <a:lnTo>
                  <a:pt x="63373" y="340994"/>
                </a:lnTo>
                <a:lnTo>
                  <a:pt x="44704" y="282955"/>
                </a:lnTo>
                <a:lnTo>
                  <a:pt x="38481" y="211200"/>
                </a:lnTo>
                <a:lnTo>
                  <a:pt x="40005" y="174751"/>
                </a:lnTo>
                <a:lnTo>
                  <a:pt x="52450" y="111632"/>
                </a:lnTo>
                <a:lnTo>
                  <a:pt x="77597" y="61849"/>
                </a:lnTo>
                <a:lnTo>
                  <a:pt x="116078" y="28066"/>
                </a:lnTo>
                <a:lnTo>
                  <a:pt x="140462" y="17272"/>
                </a:lnTo>
                <a:lnTo>
                  <a:pt x="134366" y="0"/>
                </a:lnTo>
                <a:close/>
              </a:path>
            </a:pathLst>
          </a:custGeom>
          <a:solidFill>
            <a:srgbClr val="000000"/>
          </a:solidFill>
        </p:spPr>
        <p:txBody>
          <a:bodyPr wrap="square" lIns="0" tIns="0" rIns="0" bIns="0" rtlCol="0"/>
          <a:lstStyle/>
          <a:p>
            <a:endParaRPr/>
          </a:p>
        </p:txBody>
      </p:sp>
      <p:sp>
        <p:nvSpPr>
          <p:cNvPr id="15" name="object 15"/>
          <p:cNvSpPr/>
          <p:nvPr/>
        </p:nvSpPr>
        <p:spPr>
          <a:xfrm>
            <a:off x="9176257" y="1330960"/>
            <a:ext cx="140970" cy="426720"/>
          </a:xfrm>
          <a:custGeom>
            <a:avLst/>
            <a:gdLst/>
            <a:ahLst/>
            <a:cxnLst/>
            <a:rect l="l" t="t" r="r" b="b"/>
            <a:pathLst>
              <a:path w="140970" h="426719">
                <a:moveTo>
                  <a:pt x="5969" y="0"/>
                </a:moveTo>
                <a:lnTo>
                  <a:pt x="0" y="17272"/>
                </a:lnTo>
                <a:lnTo>
                  <a:pt x="24384" y="28066"/>
                </a:lnTo>
                <a:lnTo>
                  <a:pt x="45466" y="42925"/>
                </a:lnTo>
                <a:lnTo>
                  <a:pt x="77089" y="84962"/>
                </a:lnTo>
                <a:lnTo>
                  <a:pt x="95758" y="141604"/>
                </a:lnTo>
                <a:lnTo>
                  <a:pt x="101981" y="211200"/>
                </a:lnTo>
                <a:lnTo>
                  <a:pt x="100457" y="248792"/>
                </a:lnTo>
                <a:lnTo>
                  <a:pt x="87884" y="313689"/>
                </a:lnTo>
                <a:lnTo>
                  <a:pt x="62865" y="364363"/>
                </a:lnTo>
                <a:lnTo>
                  <a:pt x="24765" y="398525"/>
                </a:lnTo>
                <a:lnTo>
                  <a:pt x="635" y="409320"/>
                </a:lnTo>
                <a:lnTo>
                  <a:pt x="5969" y="426719"/>
                </a:lnTo>
                <a:lnTo>
                  <a:pt x="63500" y="399414"/>
                </a:lnTo>
                <a:lnTo>
                  <a:pt x="105791" y="352043"/>
                </a:lnTo>
                <a:lnTo>
                  <a:pt x="131825" y="288798"/>
                </a:lnTo>
                <a:lnTo>
                  <a:pt x="140462" y="213487"/>
                </a:lnTo>
                <a:lnTo>
                  <a:pt x="138302" y="174370"/>
                </a:lnTo>
                <a:lnTo>
                  <a:pt x="120903" y="105028"/>
                </a:lnTo>
                <a:lnTo>
                  <a:pt x="86360" y="48513"/>
                </a:lnTo>
                <a:lnTo>
                  <a:pt x="36575" y="11175"/>
                </a:lnTo>
                <a:lnTo>
                  <a:pt x="5969" y="0"/>
                </a:lnTo>
                <a:close/>
              </a:path>
            </a:pathLst>
          </a:custGeom>
          <a:solidFill>
            <a:srgbClr val="000000"/>
          </a:solidFill>
        </p:spPr>
        <p:txBody>
          <a:bodyPr wrap="square" lIns="0" tIns="0" rIns="0" bIns="0" rtlCol="0"/>
          <a:lstStyle/>
          <a:p>
            <a:endParaRPr/>
          </a:p>
        </p:txBody>
      </p:sp>
      <p:sp>
        <p:nvSpPr>
          <p:cNvPr id="16" name="object 16"/>
          <p:cNvSpPr/>
          <p:nvPr/>
        </p:nvSpPr>
        <p:spPr>
          <a:xfrm>
            <a:off x="10049129" y="1330960"/>
            <a:ext cx="141605" cy="426720"/>
          </a:xfrm>
          <a:custGeom>
            <a:avLst/>
            <a:gdLst/>
            <a:ahLst/>
            <a:cxnLst/>
            <a:rect l="l" t="t" r="r" b="b"/>
            <a:pathLst>
              <a:path w="141604" h="426719">
                <a:moveTo>
                  <a:pt x="6096" y="0"/>
                </a:moveTo>
                <a:lnTo>
                  <a:pt x="0" y="17272"/>
                </a:lnTo>
                <a:lnTo>
                  <a:pt x="24511" y="28066"/>
                </a:lnTo>
                <a:lnTo>
                  <a:pt x="45720" y="42925"/>
                </a:lnTo>
                <a:lnTo>
                  <a:pt x="77597" y="84962"/>
                </a:lnTo>
                <a:lnTo>
                  <a:pt x="96393" y="141604"/>
                </a:lnTo>
                <a:lnTo>
                  <a:pt x="102616" y="211200"/>
                </a:lnTo>
                <a:lnTo>
                  <a:pt x="100965" y="248792"/>
                </a:lnTo>
                <a:lnTo>
                  <a:pt x="88392" y="313689"/>
                </a:lnTo>
                <a:lnTo>
                  <a:pt x="63246" y="364363"/>
                </a:lnTo>
                <a:lnTo>
                  <a:pt x="24892" y="398525"/>
                </a:lnTo>
                <a:lnTo>
                  <a:pt x="635" y="409320"/>
                </a:lnTo>
                <a:lnTo>
                  <a:pt x="6096" y="426719"/>
                </a:lnTo>
                <a:lnTo>
                  <a:pt x="63880" y="399414"/>
                </a:lnTo>
                <a:lnTo>
                  <a:pt x="106425" y="352043"/>
                </a:lnTo>
                <a:lnTo>
                  <a:pt x="132588" y="288798"/>
                </a:lnTo>
                <a:lnTo>
                  <a:pt x="141224" y="213487"/>
                </a:lnTo>
                <a:lnTo>
                  <a:pt x="139065" y="174370"/>
                </a:lnTo>
                <a:lnTo>
                  <a:pt x="121539" y="105028"/>
                </a:lnTo>
                <a:lnTo>
                  <a:pt x="86868" y="48513"/>
                </a:lnTo>
                <a:lnTo>
                  <a:pt x="36829" y="11175"/>
                </a:lnTo>
                <a:lnTo>
                  <a:pt x="6096" y="0"/>
                </a:lnTo>
                <a:close/>
              </a:path>
            </a:pathLst>
          </a:custGeom>
          <a:solidFill>
            <a:srgbClr val="000000"/>
          </a:solidFill>
        </p:spPr>
        <p:txBody>
          <a:bodyPr wrap="square" lIns="0" tIns="0" rIns="0" bIns="0" rtlCol="0"/>
          <a:lstStyle/>
          <a:p>
            <a:endParaRPr/>
          </a:p>
        </p:txBody>
      </p:sp>
      <p:sp>
        <p:nvSpPr>
          <p:cNvPr id="17" name="object 17"/>
          <p:cNvSpPr/>
          <p:nvPr/>
        </p:nvSpPr>
        <p:spPr>
          <a:xfrm>
            <a:off x="9662159" y="1330960"/>
            <a:ext cx="141605" cy="426720"/>
          </a:xfrm>
          <a:custGeom>
            <a:avLst/>
            <a:gdLst/>
            <a:ahLst/>
            <a:cxnLst/>
            <a:rect l="l" t="t" r="r" b="b"/>
            <a:pathLst>
              <a:path w="141604" h="426719">
                <a:moveTo>
                  <a:pt x="135255" y="0"/>
                </a:moveTo>
                <a:lnTo>
                  <a:pt x="77470" y="27304"/>
                </a:lnTo>
                <a:lnTo>
                  <a:pt x="34925" y="74802"/>
                </a:lnTo>
                <a:lnTo>
                  <a:pt x="8763" y="138175"/>
                </a:lnTo>
                <a:lnTo>
                  <a:pt x="0" y="213487"/>
                </a:lnTo>
                <a:lnTo>
                  <a:pt x="2159" y="252602"/>
                </a:lnTo>
                <a:lnTo>
                  <a:pt x="19558" y="321944"/>
                </a:lnTo>
                <a:lnTo>
                  <a:pt x="54229" y="378205"/>
                </a:lnTo>
                <a:lnTo>
                  <a:pt x="104394" y="415543"/>
                </a:lnTo>
                <a:lnTo>
                  <a:pt x="135255" y="426719"/>
                </a:lnTo>
                <a:lnTo>
                  <a:pt x="140589" y="409320"/>
                </a:lnTo>
                <a:lnTo>
                  <a:pt x="116459" y="398525"/>
                </a:lnTo>
                <a:lnTo>
                  <a:pt x="95631" y="383539"/>
                </a:lnTo>
                <a:lnTo>
                  <a:pt x="63754" y="340994"/>
                </a:lnTo>
                <a:lnTo>
                  <a:pt x="44958" y="282955"/>
                </a:lnTo>
                <a:lnTo>
                  <a:pt x="38608" y="211200"/>
                </a:lnTo>
                <a:lnTo>
                  <a:pt x="40259" y="174751"/>
                </a:lnTo>
                <a:lnTo>
                  <a:pt x="52832" y="111632"/>
                </a:lnTo>
                <a:lnTo>
                  <a:pt x="78105" y="61849"/>
                </a:lnTo>
                <a:lnTo>
                  <a:pt x="116840" y="28066"/>
                </a:lnTo>
                <a:lnTo>
                  <a:pt x="141224" y="17272"/>
                </a:lnTo>
                <a:lnTo>
                  <a:pt x="135255" y="0"/>
                </a:lnTo>
                <a:close/>
              </a:path>
            </a:pathLst>
          </a:custGeom>
          <a:solidFill>
            <a:srgbClr val="000000"/>
          </a:solidFill>
        </p:spPr>
        <p:txBody>
          <a:bodyPr wrap="square" lIns="0" tIns="0" rIns="0" bIns="0" rtlCol="0"/>
          <a:lstStyle/>
          <a:p>
            <a:endParaRPr/>
          </a:p>
        </p:txBody>
      </p:sp>
      <p:graphicFrame>
        <p:nvGraphicFramePr>
          <p:cNvPr id="18" name="object 18"/>
          <p:cNvGraphicFramePr>
            <a:graphicFrameLocks noGrp="1"/>
          </p:cNvGraphicFramePr>
          <p:nvPr/>
        </p:nvGraphicFramePr>
        <p:xfrm>
          <a:off x="7755318" y="1241996"/>
          <a:ext cx="3979545" cy="549275"/>
        </p:xfrm>
        <a:graphic>
          <a:graphicData uri="http://schemas.openxmlformats.org/drawingml/2006/table">
            <a:tbl>
              <a:tblPr firstRow="1" bandRow="1">
                <a:tableStyleId>{2D5ABB26-0587-4C30-8999-92F81FD0307C}</a:tableStyleId>
              </a:tblPr>
              <a:tblGrid>
                <a:gridCol w="1558290">
                  <a:extLst>
                    <a:ext uri="{9D8B030D-6E8A-4147-A177-3AD203B41FA5}">
                      <a16:colId xmlns:a16="http://schemas.microsoft.com/office/drawing/2014/main" val="20000"/>
                    </a:ext>
                  </a:extLst>
                </a:gridCol>
                <a:gridCol w="862965">
                  <a:extLst>
                    <a:ext uri="{9D8B030D-6E8A-4147-A177-3AD203B41FA5}">
                      <a16:colId xmlns:a16="http://schemas.microsoft.com/office/drawing/2014/main" val="20001"/>
                    </a:ext>
                  </a:extLst>
                </a:gridCol>
                <a:gridCol w="1558290">
                  <a:extLst>
                    <a:ext uri="{9D8B030D-6E8A-4147-A177-3AD203B41FA5}">
                      <a16:colId xmlns:a16="http://schemas.microsoft.com/office/drawing/2014/main" val="20002"/>
                    </a:ext>
                  </a:extLst>
                </a:gridCol>
              </a:tblGrid>
              <a:tr h="549275">
                <a:tc>
                  <a:txBody>
                    <a:bodyPr/>
                    <a:lstStyle/>
                    <a:p>
                      <a:pPr marL="97790">
                        <a:lnSpc>
                          <a:spcPts val="3860"/>
                        </a:lnSpc>
                        <a:tabLst>
                          <a:tab pos="768985" algn="l"/>
                          <a:tab pos="1165225" algn="l"/>
                        </a:tabLst>
                      </a:pPr>
                      <a:r>
                        <a:rPr sz="3600" spc="-25" dirty="0">
                          <a:latin typeface="Cambria Math"/>
                          <a:cs typeface="Cambria Math"/>
                        </a:rPr>
                        <a:t>𝑝</a:t>
                      </a:r>
                      <a:r>
                        <a:rPr sz="3600" spc="-37"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𝑧</a:t>
                      </a:r>
                      <a:endParaRPr sz="3600">
                        <a:latin typeface="Cambria Math"/>
                        <a:cs typeface="Cambria Math"/>
                      </a:endParaRPr>
                    </a:p>
                  </a:txBody>
                  <a:tcPr marL="0" marR="0" marT="0" marB="0">
                    <a:lnL w="28575">
                      <a:solidFill>
                        <a:srgbClr val="4471C4"/>
                      </a:solidFill>
                      <a:prstDash val="solid"/>
                    </a:lnL>
                    <a:lnR w="28575">
                      <a:solidFill>
                        <a:srgbClr val="6FAC46"/>
                      </a:solidFill>
                      <a:prstDash val="solid"/>
                    </a:lnR>
                    <a:lnT w="28575">
                      <a:solidFill>
                        <a:srgbClr val="4471C4"/>
                      </a:solidFill>
                      <a:prstDash val="solid"/>
                    </a:lnT>
                    <a:lnB w="28575">
                      <a:solidFill>
                        <a:srgbClr val="4471C4"/>
                      </a:solidFill>
                      <a:prstDash val="solid"/>
                    </a:lnB>
                  </a:tcPr>
                </a:tc>
                <a:tc>
                  <a:txBody>
                    <a:bodyPr/>
                    <a:lstStyle/>
                    <a:p>
                      <a:pPr marL="27940">
                        <a:lnSpc>
                          <a:spcPts val="3860"/>
                        </a:lnSpc>
                        <a:tabLst>
                          <a:tab pos="47498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endParaRPr sz="3600">
                        <a:latin typeface="Cambria Math"/>
                        <a:cs typeface="Cambria Math"/>
                      </a:endParaRPr>
                    </a:p>
                  </a:txBody>
                  <a:tcPr marL="0" marR="0" marT="0" marB="0">
                    <a:lnL w="28575">
                      <a:solidFill>
                        <a:srgbClr val="6FAC46"/>
                      </a:solidFill>
                      <a:prstDash val="solid"/>
                    </a:lnL>
                    <a:lnR w="28575">
                      <a:solidFill>
                        <a:srgbClr val="C00000"/>
                      </a:solidFill>
                      <a:prstDash val="solid"/>
                    </a:lnR>
                    <a:lnT w="28575">
                      <a:solidFill>
                        <a:srgbClr val="6FAC46"/>
                      </a:solidFill>
                      <a:prstDash val="solid"/>
                    </a:lnT>
                    <a:lnB w="28575">
                      <a:solidFill>
                        <a:srgbClr val="6FAC46"/>
                      </a:solidFill>
                      <a:prstDash val="solid"/>
                    </a:lnB>
                  </a:tcPr>
                </a:tc>
                <a:tc>
                  <a:txBody>
                    <a:bodyPr/>
                    <a:lstStyle/>
                    <a:p>
                      <a:pPr marL="38735">
                        <a:lnSpc>
                          <a:spcPts val="3860"/>
                        </a:lnSpc>
                      </a:pPr>
                      <a:r>
                        <a:rPr sz="3600" dirty="0">
                          <a:latin typeface="Cambria Math"/>
                          <a:cs typeface="Cambria Math"/>
                        </a:rPr>
                        <a:t>𝑞</a:t>
                      </a:r>
                      <a:r>
                        <a:rPr sz="3600" baseline="-11574" dirty="0">
                          <a:latin typeface="Cambria Math"/>
                          <a:cs typeface="Cambria Math"/>
                        </a:rPr>
                        <a:t>ϕ</a:t>
                      </a:r>
                      <a:r>
                        <a:rPr sz="3600" spc="-89" baseline="-11574" dirty="0">
                          <a:latin typeface="Cambria Math"/>
                          <a:cs typeface="Cambria Math"/>
                        </a:rPr>
                        <a:t> </a:t>
                      </a:r>
                      <a:r>
                        <a:rPr sz="3600" spc="20" dirty="0">
                          <a:latin typeface="Cambria Math"/>
                          <a:cs typeface="Cambria Math"/>
                        </a:rPr>
                        <a:t>(</a:t>
                      </a:r>
                      <a:r>
                        <a:rPr sz="3600" spc="-1664" dirty="0">
                          <a:latin typeface="Cambria Math"/>
                          <a:cs typeface="Cambria Math"/>
                        </a:rPr>
                        <a:t>𝑧</a:t>
                      </a:r>
                      <a:r>
                        <a:rPr sz="2775" baseline="12012" dirty="0">
                          <a:solidFill>
                            <a:srgbClr val="FFFFFF"/>
                          </a:solidFill>
                          <a:latin typeface="Calibri"/>
                          <a:cs typeface="Calibri"/>
                        </a:rPr>
                        <a:t>c</a:t>
                      </a:r>
                      <a:r>
                        <a:rPr sz="2775" spc="667" baseline="12012" dirty="0">
                          <a:solidFill>
                            <a:srgbClr val="FFFFFF"/>
                          </a:solidFill>
                          <a:latin typeface="Calibri"/>
                          <a:cs typeface="Calibri"/>
                        </a:rPr>
                        <a:t> </a:t>
                      </a:r>
                      <a:r>
                        <a:rPr sz="3600" spc="-25" dirty="0">
                          <a:latin typeface="Cambria Math"/>
                          <a:cs typeface="Cambria Math"/>
                        </a:rPr>
                        <a:t>|𝑥)</a:t>
                      </a:r>
                      <a:endParaRPr sz="3600">
                        <a:latin typeface="Cambria Math"/>
                        <a:cs typeface="Cambria Math"/>
                      </a:endParaRPr>
                    </a:p>
                  </a:txBody>
                  <a:tcPr marL="0" marR="0" marT="0" marB="0">
                    <a:lnL w="28575">
                      <a:solidFill>
                        <a:srgbClr val="C00000"/>
                      </a:solidFill>
                      <a:prstDash val="solid"/>
                    </a:lnL>
                    <a:lnR w="28575">
                      <a:solidFill>
                        <a:srgbClr val="C00000"/>
                      </a:solidFill>
                      <a:prstDash val="solid"/>
                    </a:lnR>
                    <a:lnT w="28575">
                      <a:solidFill>
                        <a:srgbClr val="C00000"/>
                      </a:solidFill>
                      <a:prstDash val="solid"/>
                    </a:lnT>
                    <a:lnB w="28575">
                      <a:solidFill>
                        <a:srgbClr val="C00000"/>
                      </a:solidFill>
                      <a:prstDash val="solid"/>
                    </a:lnB>
                  </a:tcPr>
                </a:tc>
                <a:extLst>
                  <a:ext uri="{0D108BD9-81ED-4DB2-BD59-A6C34878D82A}">
                    <a16:rowId xmlns:a16="http://schemas.microsoft.com/office/drawing/2014/main" val="10000"/>
                  </a:ext>
                </a:extLst>
              </a:tr>
            </a:tbl>
          </a:graphicData>
        </a:graphic>
      </p:graphicFrame>
      <p:sp>
        <p:nvSpPr>
          <p:cNvPr id="19" name="object 19"/>
          <p:cNvSpPr txBox="1"/>
          <p:nvPr/>
        </p:nvSpPr>
        <p:spPr>
          <a:xfrm>
            <a:off x="8188959" y="1872297"/>
            <a:ext cx="3183890" cy="575310"/>
          </a:xfrm>
          <a:prstGeom prst="rect">
            <a:avLst/>
          </a:prstGeom>
        </p:spPr>
        <p:txBody>
          <a:bodyPr vert="horz" wrap="square" lIns="0" tIns="13335" rIns="0" bIns="0" rtlCol="0">
            <a:spAutoFit/>
          </a:bodyPr>
          <a:lstStyle/>
          <a:p>
            <a:pPr marL="128270">
              <a:lnSpc>
                <a:spcPct val="100000"/>
              </a:lnSpc>
              <a:spcBef>
                <a:spcPts val="105"/>
              </a:spcBef>
              <a:tabLst>
                <a:tab pos="798830" algn="l"/>
                <a:tab pos="1612900" algn="l"/>
              </a:tabLst>
            </a:pPr>
            <a:r>
              <a:rPr sz="3600" dirty="0">
                <a:latin typeface="Cambria Math"/>
                <a:cs typeface="Cambria Math"/>
              </a:rPr>
              <a:t>𝑝</a:t>
            </a:r>
            <a:r>
              <a:rPr sz="3600" spc="-32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dirty="0">
                <a:latin typeface="Cambria Math"/>
                <a:cs typeface="Cambria Math"/>
              </a:rPr>
              <a:t>𝑧</a:t>
            </a:r>
            <a:r>
              <a:rPr sz="3600" spc="345" dirty="0">
                <a:latin typeface="Cambria Math"/>
                <a:cs typeface="Cambria Math"/>
              </a:rPr>
              <a:t> </a:t>
            </a:r>
            <a:r>
              <a:rPr sz="3600" spc="-50" dirty="0">
                <a:latin typeface="Cambria Math"/>
                <a:cs typeface="Cambria Math"/>
              </a:rPr>
              <a:t>𝑥</a:t>
            </a:r>
            <a:r>
              <a:rPr sz="3600" dirty="0">
                <a:latin typeface="Cambria Math"/>
                <a:cs typeface="Cambria Math"/>
              </a:rPr>
              <a:t>	𝑞</a:t>
            </a:r>
            <a:r>
              <a:rPr sz="3600" spc="-335" dirty="0">
                <a:latin typeface="Cambria Math"/>
                <a:cs typeface="Cambria Math"/>
              </a:rPr>
              <a:t> </a:t>
            </a:r>
            <a:r>
              <a:rPr sz="3600" spc="-37" baseline="-11574" dirty="0">
                <a:latin typeface="Cambria Math"/>
                <a:cs typeface="Cambria Math"/>
              </a:rPr>
              <a:t>ϕ</a:t>
            </a:r>
            <a:r>
              <a:rPr sz="3600" spc="95" dirty="0">
                <a:latin typeface="Cambria Math"/>
                <a:cs typeface="Cambria Math"/>
              </a:rPr>
              <a:t>(</a:t>
            </a:r>
            <a:r>
              <a:rPr sz="3600" spc="-1590" dirty="0">
                <a:latin typeface="Cambria Math"/>
                <a:cs typeface="Cambria Math"/>
              </a:rPr>
              <a:t>𝑧</a:t>
            </a:r>
            <a:r>
              <a:rPr sz="2775" spc="-7" baseline="9009" dirty="0">
                <a:solidFill>
                  <a:srgbClr val="FFFFFF"/>
                </a:solidFill>
                <a:latin typeface="Calibri"/>
                <a:cs typeface="Calibri"/>
              </a:rPr>
              <a:t>c</a:t>
            </a:r>
            <a:r>
              <a:rPr sz="2775" spc="735" baseline="9009" dirty="0">
                <a:solidFill>
                  <a:srgbClr val="FFFFFF"/>
                </a:solidFill>
                <a:latin typeface="Calibri"/>
                <a:cs typeface="Calibri"/>
              </a:rPr>
              <a:t> </a:t>
            </a:r>
            <a:r>
              <a:rPr sz="3600" spc="-25" dirty="0">
                <a:latin typeface="Cambria Math"/>
                <a:cs typeface="Cambria Math"/>
              </a:rPr>
              <a:t>|𝑥)</a:t>
            </a:r>
            <a:endParaRPr sz="3600">
              <a:latin typeface="Cambria Math"/>
              <a:cs typeface="Cambria Math"/>
            </a:endParaRPr>
          </a:p>
        </p:txBody>
      </p:sp>
      <p:sp>
        <p:nvSpPr>
          <p:cNvPr id="20" name="object 20"/>
          <p:cNvSpPr txBox="1"/>
          <p:nvPr/>
        </p:nvSpPr>
        <p:spPr>
          <a:xfrm>
            <a:off x="2825750" y="3258439"/>
            <a:ext cx="1084580" cy="575310"/>
          </a:xfrm>
          <a:prstGeom prst="rect">
            <a:avLst/>
          </a:prstGeom>
        </p:spPr>
        <p:txBody>
          <a:bodyPr vert="horz" wrap="square" lIns="0" tIns="13335" rIns="0" bIns="0" rtlCol="0">
            <a:spAutoFit/>
          </a:bodyPr>
          <a:lstStyle/>
          <a:p>
            <a:pPr marL="12700">
              <a:lnSpc>
                <a:spcPct val="100000"/>
              </a:lnSpc>
              <a:spcBef>
                <a:spcPts val="105"/>
              </a:spcBef>
            </a:pPr>
            <a:r>
              <a:rPr sz="3600" dirty="0">
                <a:latin typeface="Cambria Math"/>
                <a:cs typeface="Cambria Math"/>
              </a:rPr>
              <a:t>=</a:t>
            </a:r>
            <a:r>
              <a:rPr sz="3600" spc="185"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21" name="object 21"/>
          <p:cNvSpPr/>
          <p:nvPr/>
        </p:nvSpPr>
        <p:spPr>
          <a:xfrm>
            <a:off x="5284978" y="3393440"/>
            <a:ext cx="140970" cy="416559"/>
          </a:xfrm>
          <a:custGeom>
            <a:avLst/>
            <a:gdLst/>
            <a:ahLst/>
            <a:cxnLst/>
            <a:rect l="l" t="t" r="r" b="b"/>
            <a:pathLst>
              <a:path w="140970" h="416560">
                <a:moveTo>
                  <a:pt x="5969" y="0"/>
                </a:moveTo>
                <a:lnTo>
                  <a:pt x="0" y="16890"/>
                </a:lnTo>
                <a:lnTo>
                  <a:pt x="24384" y="27432"/>
                </a:lnTo>
                <a:lnTo>
                  <a:pt x="45466" y="41910"/>
                </a:lnTo>
                <a:lnTo>
                  <a:pt x="77088" y="82931"/>
                </a:lnTo>
                <a:lnTo>
                  <a:pt x="95758" y="138302"/>
                </a:lnTo>
                <a:lnTo>
                  <a:pt x="101981" y="206121"/>
                </a:lnTo>
                <a:lnTo>
                  <a:pt x="100457" y="242951"/>
                </a:lnTo>
                <a:lnTo>
                  <a:pt x="87884" y="306197"/>
                </a:lnTo>
                <a:lnTo>
                  <a:pt x="62864" y="355727"/>
                </a:lnTo>
                <a:lnTo>
                  <a:pt x="24764" y="389128"/>
                </a:lnTo>
                <a:lnTo>
                  <a:pt x="635" y="399542"/>
                </a:lnTo>
                <a:lnTo>
                  <a:pt x="5969" y="416560"/>
                </a:lnTo>
                <a:lnTo>
                  <a:pt x="63500" y="389890"/>
                </a:lnTo>
                <a:lnTo>
                  <a:pt x="105791" y="343662"/>
                </a:lnTo>
                <a:lnTo>
                  <a:pt x="131825" y="281940"/>
                </a:lnTo>
                <a:lnTo>
                  <a:pt x="140462" y="208407"/>
                </a:lnTo>
                <a:lnTo>
                  <a:pt x="138302" y="170180"/>
                </a:lnTo>
                <a:lnTo>
                  <a:pt x="120904" y="102488"/>
                </a:lnTo>
                <a:lnTo>
                  <a:pt x="86360" y="47371"/>
                </a:lnTo>
                <a:lnTo>
                  <a:pt x="36575" y="10922"/>
                </a:lnTo>
                <a:lnTo>
                  <a:pt x="5969" y="0"/>
                </a:lnTo>
                <a:close/>
              </a:path>
            </a:pathLst>
          </a:custGeom>
          <a:solidFill>
            <a:srgbClr val="000000"/>
          </a:solidFill>
        </p:spPr>
        <p:txBody>
          <a:bodyPr wrap="square" lIns="0" tIns="0" rIns="0" bIns="0" rtlCol="0"/>
          <a:lstStyle/>
          <a:p>
            <a:endParaRPr/>
          </a:p>
        </p:txBody>
      </p:sp>
      <p:sp>
        <p:nvSpPr>
          <p:cNvPr id="22" name="object 22"/>
          <p:cNvSpPr/>
          <p:nvPr/>
        </p:nvSpPr>
        <p:spPr>
          <a:xfrm>
            <a:off x="4500879" y="3393440"/>
            <a:ext cx="140970" cy="416559"/>
          </a:xfrm>
          <a:custGeom>
            <a:avLst/>
            <a:gdLst/>
            <a:ahLst/>
            <a:cxnLst/>
            <a:rect l="l" t="t" r="r" b="b"/>
            <a:pathLst>
              <a:path w="140970" h="416560">
                <a:moveTo>
                  <a:pt x="134366" y="0"/>
                </a:moveTo>
                <a:lnTo>
                  <a:pt x="77089" y="26670"/>
                </a:lnTo>
                <a:lnTo>
                  <a:pt x="34798" y="73025"/>
                </a:lnTo>
                <a:lnTo>
                  <a:pt x="8636" y="134874"/>
                </a:lnTo>
                <a:lnTo>
                  <a:pt x="0" y="208407"/>
                </a:lnTo>
                <a:lnTo>
                  <a:pt x="2159" y="246634"/>
                </a:lnTo>
                <a:lnTo>
                  <a:pt x="19558" y="314325"/>
                </a:lnTo>
                <a:lnTo>
                  <a:pt x="53848" y="369189"/>
                </a:lnTo>
                <a:lnTo>
                  <a:pt x="103759" y="405638"/>
                </a:lnTo>
                <a:lnTo>
                  <a:pt x="134366" y="416560"/>
                </a:lnTo>
                <a:lnTo>
                  <a:pt x="139700" y="399542"/>
                </a:lnTo>
                <a:lnTo>
                  <a:pt x="115697" y="389128"/>
                </a:lnTo>
                <a:lnTo>
                  <a:pt x="94996" y="374523"/>
                </a:lnTo>
                <a:lnTo>
                  <a:pt x="63373" y="332867"/>
                </a:lnTo>
                <a:lnTo>
                  <a:pt x="44704" y="276225"/>
                </a:lnTo>
                <a:lnTo>
                  <a:pt x="38481" y="206121"/>
                </a:lnTo>
                <a:lnTo>
                  <a:pt x="40005" y="170687"/>
                </a:lnTo>
                <a:lnTo>
                  <a:pt x="52450" y="108965"/>
                </a:lnTo>
                <a:lnTo>
                  <a:pt x="77597" y="60325"/>
                </a:lnTo>
                <a:lnTo>
                  <a:pt x="116078" y="27432"/>
                </a:lnTo>
                <a:lnTo>
                  <a:pt x="140462" y="16890"/>
                </a:lnTo>
                <a:lnTo>
                  <a:pt x="134366" y="0"/>
                </a:lnTo>
                <a:close/>
              </a:path>
            </a:pathLst>
          </a:custGeom>
          <a:solidFill>
            <a:srgbClr val="000000"/>
          </a:solidFill>
        </p:spPr>
        <p:txBody>
          <a:bodyPr wrap="square" lIns="0" tIns="0" rIns="0" bIns="0" rtlCol="0"/>
          <a:lstStyle/>
          <a:p>
            <a:endParaRPr/>
          </a:p>
        </p:txBody>
      </p:sp>
      <p:graphicFrame>
        <p:nvGraphicFramePr>
          <p:cNvPr id="23" name="object 23"/>
          <p:cNvGraphicFramePr>
            <a:graphicFrameLocks noGrp="1"/>
          </p:cNvGraphicFramePr>
          <p:nvPr/>
        </p:nvGraphicFramePr>
        <p:xfrm>
          <a:off x="3934459" y="3253740"/>
          <a:ext cx="1564638" cy="568325"/>
        </p:xfrm>
        <a:graphic>
          <a:graphicData uri="http://schemas.openxmlformats.org/drawingml/2006/table">
            <a:tbl>
              <a:tblPr firstRow="1" bandRow="1">
                <a:tableStyleId>{2D5ABB26-0587-4C30-8999-92F81FD0307C}</a:tableStyleId>
              </a:tblPr>
              <a:tblGrid>
                <a:gridCol w="1029969">
                  <a:extLst>
                    <a:ext uri="{9D8B030D-6E8A-4147-A177-3AD203B41FA5}">
                      <a16:colId xmlns:a16="http://schemas.microsoft.com/office/drawing/2014/main" val="20000"/>
                    </a:ext>
                  </a:extLst>
                </a:gridCol>
                <a:gridCol w="534669">
                  <a:extLst>
                    <a:ext uri="{9D8B030D-6E8A-4147-A177-3AD203B41FA5}">
                      <a16:colId xmlns:a16="http://schemas.microsoft.com/office/drawing/2014/main" val="20001"/>
                    </a:ext>
                  </a:extLst>
                </a:gridCol>
              </a:tblGrid>
              <a:tr h="130810">
                <a:tc gridSpan="2">
                  <a:txBody>
                    <a:bodyPr/>
                    <a:lstStyle/>
                    <a:p>
                      <a:pPr>
                        <a:lnSpc>
                          <a:spcPct val="100000"/>
                        </a:lnSpc>
                      </a:pPr>
                      <a:endParaRPr sz="700">
                        <a:latin typeface="Times New Roman"/>
                        <a:cs typeface="Times New Roman"/>
                      </a:endParaRPr>
                    </a:p>
                  </a:txBody>
                  <a:tcPr marL="0" marR="0" marT="0" marB="0">
                    <a:lnL w="28575">
                      <a:solidFill>
                        <a:srgbClr val="4471C4"/>
                      </a:solidFill>
                      <a:prstDash val="solid"/>
                    </a:lnL>
                    <a:lnR w="28575">
                      <a:solidFill>
                        <a:srgbClr val="4471C4"/>
                      </a:solidFill>
                      <a:prstDash val="solid"/>
                    </a:lnR>
                    <a:lnT w="28575">
                      <a:solidFill>
                        <a:srgbClr val="4471C4"/>
                      </a:solidFill>
                      <a:prstDash val="solid"/>
                    </a:lnT>
                  </a:tcPr>
                </a:tc>
                <a:tc hMerge="1">
                  <a:txBody>
                    <a:bodyPr/>
                    <a:lstStyle/>
                    <a:p>
                      <a:endParaRPr/>
                    </a:p>
                  </a:txBody>
                  <a:tcPr marL="0" marR="0" marT="0" marB="0"/>
                </a:tc>
                <a:extLst>
                  <a:ext uri="{0D108BD9-81ED-4DB2-BD59-A6C34878D82A}">
                    <a16:rowId xmlns:a16="http://schemas.microsoft.com/office/drawing/2014/main" val="10000"/>
                  </a:ext>
                </a:extLst>
              </a:tr>
              <a:tr h="437515">
                <a:tc>
                  <a:txBody>
                    <a:bodyPr/>
                    <a:lstStyle/>
                    <a:p>
                      <a:pPr marL="34925">
                        <a:lnSpc>
                          <a:spcPts val="3329"/>
                        </a:lnSpc>
                        <a:tabLst>
                          <a:tab pos="705485" algn="l"/>
                        </a:tabLst>
                      </a:pPr>
                      <a:r>
                        <a:rPr sz="3600" dirty="0">
                          <a:latin typeface="Cambria Math"/>
                          <a:cs typeface="Cambria Math"/>
                        </a:rPr>
                        <a:t>𝑝</a:t>
                      </a:r>
                      <a:r>
                        <a:rPr sz="3600" spc="-320"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endParaRPr sz="3600">
                        <a:latin typeface="Cambria Math"/>
                        <a:cs typeface="Cambria Math"/>
                      </a:endParaRPr>
                    </a:p>
                  </a:txBody>
                  <a:tcPr marL="0" marR="0" marT="0" marB="0">
                    <a:lnL w="28575">
                      <a:solidFill>
                        <a:srgbClr val="4471C4"/>
                      </a:solidFill>
                      <a:prstDash val="solid"/>
                    </a:lnL>
                    <a:lnR w="38100">
                      <a:solidFill>
                        <a:srgbClr val="000000"/>
                      </a:solidFill>
                      <a:prstDash val="solid"/>
                    </a:lnR>
                    <a:lnB w="28575">
                      <a:solidFill>
                        <a:srgbClr val="4471C4"/>
                      </a:solidFill>
                      <a:prstDash val="solid"/>
                    </a:lnB>
                  </a:tcPr>
                </a:tc>
                <a:tc>
                  <a:txBody>
                    <a:bodyPr/>
                    <a:lstStyle/>
                    <a:p>
                      <a:pPr marL="72390">
                        <a:lnSpc>
                          <a:spcPts val="3329"/>
                        </a:lnSpc>
                      </a:pPr>
                      <a:r>
                        <a:rPr sz="3600" spc="-50" dirty="0">
                          <a:latin typeface="Cambria Math"/>
                          <a:cs typeface="Cambria Math"/>
                        </a:rPr>
                        <a:t>𝑧</a:t>
                      </a:r>
                      <a:endParaRPr sz="3600">
                        <a:latin typeface="Cambria Math"/>
                        <a:cs typeface="Cambria Math"/>
                      </a:endParaRPr>
                    </a:p>
                  </a:txBody>
                  <a:tcPr marL="0" marR="0" marT="0" marB="0">
                    <a:lnL w="38100">
                      <a:solidFill>
                        <a:srgbClr val="000000"/>
                      </a:solidFill>
                      <a:prstDash val="solid"/>
                    </a:lnL>
                    <a:lnR w="28575">
                      <a:solidFill>
                        <a:srgbClr val="4471C4"/>
                      </a:solidFill>
                      <a:prstDash val="solid"/>
                    </a:lnR>
                    <a:lnB w="28575">
                      <a:solidFill>
                        <a:srgbClr val="4471C4"/>
                      </a:solidFill>
                      <a:prstDash val="solid"/>
                    </a:lnB>
                  </a:tcPr>
                </a:tc>
                <a:extLst>
                  <a:ext uri="{0D108BD9-81ED-4DB2-BD59-A6C34878D82A}">
                    <a16:rowId xmlns:a16="http://schemas.microsoft.com/office/drawing/2014/main" val="10001"/>
                  </a:ext>
                </a:extLst>
              </a:tr>
            </a:tbl>
          </a:graphicData>
        </a:graphic>
      </p:graphicFrame>
      <p:sp>
        <p:nvSpPr>
          <p:cNvPr id="24" name="object 24"/>
          <p:cNvSpPr txBox="1"/>
          <p:nvPr/>
        </p:nvSpPr>
        <p:spPr>
          <a:xfrm>
            <a:off x="5556503" y="3258439"/>
            <a:ext cx="1054100" cy="575310"/>
          </a:xfrm>
          <a:prstGeom prst="rect">
            <a:avLst/>
          </a:prstGeom>
        </p:spPr>
        <p:txBody>
          <a:bodyPr vert="horz" wrap="square" lIns="0" tIns="13335" rIns="0" bIns="0" rtlCol="0">
            <a:spAutoFit/>
          </a:bodyPr>
          <a:lstStyle/>
          <a:p>
            <a:pPr marL="12700">
              <a:lnSpc>
                <a:spcPct val="100000"/>
              </a:lnSpc>
              <a:spcBef>
                <a:spcPts val="105"/>
              </a:spcBef>
            </a:pPr>
            <a:r>
              <a:rPr sz="3600" dirty="0">
                <a:latin typeface="Cambria Math"/>
                <a:cs typeface="Cambria Math"/>
              </a:rPr>
              <a:t>−</a:t>
            </a:r>
            <a:r>
              <a:rPr sz="3600" spc="-45"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25" name="object 25"/>
          <p:cNvSpPr/>
          <p:nvPr/>
        </p:nvSpPr>
        <p:spPr>
          <a:xfrm>
            <a:off x="6685280" y="3596640"/>
            <a:ext cx="1524000" cy="20320"/>
          </a:xfrm>
          <a:custGeom>
            <a:avLst/>
            <a:gdLst/>
            <a:ahLst/>
            <a:cxnLst/>
            <a:rect l="l" t="t" r="r" b="b"/>
            <a:pathLst>
              <a:path w="1524000" h="20320">
                <a:moveTo>
                  <a:pt x="1524000" y="0"/>
                </a:moveTo>
                <a:lnTo>
                  <a:pt x="0" y="0"/>
                </a:lnTo>
                <a:lnTo>
                  <a:pt x="0" y="20320"/>
                </a:lnTo>
                <a:lnTo>
                  <a:pt x="1524000" y="20320"/>
                </a:lnTo>
                <a:lnTo>
                  <a:pt x="1524000" y="0"/>
                </a:lnTo>
                <a:close/>
              </a:path>
            </a:pathLst>
          </a:custGeom>
          <a:solidFill>
            <a:srgbClr val="000000"/>
          </a:solidFill>
        </p:spPr>
        <p:txBody>
          <a:bodyPr wrap="square" lIns="0" tIns="0" rIns="0" bIns="0" rtlCol="0"/>
          <a:lstStyle/>
          <a:p>
            <a:endParaRPr/>
          </a:p>
        </p:txBody>
      </p:sp>
      <p:grpSp>
        <p:nvGrpSpPr>
          <p:cNvPr id="26" name="object 26"/>
          <p:cNvGrpSpPr/>
          <p:nvPr/>
        </p:nvGrpSpPr>
        <p:grpSpPr>
          <a:xfrm>
            <a:off x="6677659" y="2948939"/>
            <a:ext cx="1559560" cy="523240"/>
            <a:chOff x="6677659" y="2948939"/>
            <a:chExt cx="1559560" cy="523240"/>
          </a:xfrm>
        </p:grpSpPr>
        <p:sp>
          <p:nvSpPr>
            <p:cNvPr id="27" name="object 27"/>
            <p:cNvSpPr/>
            <p:nvPr/>
          </p:nvSpPr>
          <p:spPr>
            <a:xfrm>
              <a:off x="7233920" y="3027679"/>
              <a:ext cx="934719" cy="416559"/>
            </a:xfrm>
            <a:custGeom>
              <a:avLst/>
              <a:gdLst/>
              <a:ahLst/>
              <a:cxnLst/>
              <a:rect l="l" t="t" r="r" b="b"/>
              <a:pathLst>
                <a:path w="934720" h="416560">
                  <a:moveTo>
                    <a:pt x="141986" y="16891"/>
                  </a:moveTo>
                  <a:lnTo>
                    <a:pt x="77851" y="26670"/>
                  </a:lnTo>
                  <a:lnTo>
                    <a:pt x="35179" y="73025"/>
                  </a:lnTo>
                  <a:lnTo>
                    <a:pt x="8763" y="134874"/>
                  </a:lnTo>
                  <a:lnTo>
                    <a:pt x="0" y="208407"/>
                  </a:lnTo>
                  <a:lnTo>
                    <a:pt x="2159" y="246634"/>
                  </a:lnTo>
                  <a:lnTo>
                    <a:pt x="19685" y="314325"/>
                  </a:lnTo>
                  <a:lnTo>
                    <a:pt x="54483" y="369189"/>
                  </a:lnTo>
                  <a:lnTo>
                    <a:pt x="104902" y="405638"/>
                  </a:lnTo>
                  <a:lnTo>
                    <a:pt x="135890" y="416560"/>
                  </a:lnTo>
                  <a:lnTo>
                    <a:pt x="141224" y="399542"/>
                  </a:lnTo>
                  <a:lnTo>
                    <a:pt x="116967" y="389128"/>
                  </a:lnTo>
                  <a:lnTo>
                    <a:pt x="96012" y="374523"/>
                  </a:lnTo>
                  <a:lnTo>
                    <a:pt x="64135" y="332867"/>
                  </a:lnTo>
                  <a:lnTo>
                    <a:pt x="45212" y="276225"/>
                  </a:lnTo>
                  <a:lnTo>
                    <a:pt x="38862" y="206121"/>
                  </a:lnTo>
                  <a:lnTo>
                    <a:pt x="40386" y="170688"/>
                  </a:lnTo>
                  <a:lnTo>
                    <a:pt x="53086" y="108966"/>
                  </a:lnTo>
                  <a:lnTo>
                    <a:pt x="78486" y="60325"/>
                  </a:lnTo>
                  <a:lnTo>
                    <a:pt x="117348" y="27432"/>
                  </a:lnTo>
                  <a:lnTo>
                    <a:pt x="141986" y="16891"/>
                  </a:lnTo>
                  <a:close/>
                </a:path>
                <a:path w="934720" h="416560">
                  <a:moveTo>
                    <a:pt x="934466" y="208407"/>
                  </a:moveTo>
                  <a:lnTo>
                    <a:pt x="932307" y="170180"/>
                  </a:lnTo>
                  <a:lnTo>
                    <a:pt x="914781" y="102489"/>
                  </a:lnTo>
                  <a:lnTo>
                    <a:pt x="879856" y="47371"/>
                  </a:lnTo>
                  <a:lnTo>
                    <a:pt x="829564" y="10922"/>
                  </a:lnTo>
                  <a:lnTo>
                    <a:pt x="798576" y="0"/>
                  </a:lnTo>
                  <a:lnTo>
                    <a:pt x="792607" y="16891"/>
                  </a:lnTo>
                  <a:lnTo>
                    <a:pt x="817245" y="27432"/>
                  </a:lnTo>
                  <a:lnTo>
                    <a:pt x="838454" y="41910"/>
                  </a:lnTo>
                  <a:lnTo>
                    <a:pt x="870458" y="82931"/>
                  </a:lnTo>
                  <a:lnTo>
                    <a:pt x="889381" y="138303"/>
                  </a:lnTo>
                  <a:lnTo>
                    <a:pt x="895604" y="206121"/>
                  </a:lnTo>
                  <a:lnTo>
                    <a:pt x="894080" y="242951"/>
                  </a:lnTo>
                  <a:lnTo>
                    <a:pt x="881380" y="306197"/>
                  </a:lnTo>
                  <a:lnTo>
                    <a:pt x="856107" y="355727"/>
                  </a:lnTo>
                  <a:lnTo>
                    <a:pt x="817499" y="389128"/>
                  </a:lnTo>
                  <a:lnTo>
                    <a:pt x="793242" y="399542"/>
                  </a:lnTo>
                  <a:lnTo>
                    <a:pt x="798576" y="416560"/>
                  </a:lnTo>
                  <a:lnTo>
                    <a:pt x="856742" y="389890"/>
                  </a:lnTo>
                  <a:lnTo>
                    <a:pt x="899414" y="343662"/>
                  </a:lnTo>
                  <a:lnTo>
                    <a:pt x="925703" y="281940"/>
                  </a:lnTo>
                  <a:lnTo>
                    <a:pt x="934466" y="208407"/>
                  </a:lnTo>
                  <a:close/>
                </a:path>
              </a:pathLst>
            </a:custGeom>
            <a:solidFill>
              <a:srgbClr val="000000"/>
            </a:solidFill>
          </p:spPr>
          <p:txBody>
            <a:bodyPr wrap="square" lIns="0" tIns="0" rIns="0" bIns="0" rtlCol="0"/>
            <a:lstStyle/>
            <a:p>
              <a:endParaRPr/>
            </a:p>
          </p:txBody>
        </p:sp>
        <p:sp>
          <p:nvSpPr>
            <p:cNvPr id="28" name="object 28"/>
            <p:cNvSpPr/>
            <p:nvPr/>
          </p:nvSpPr>
          <p:spPr>
            <a:xfrm>
              <a:off x="6690359" y="2961639"/>
              <a:ext cx="1534160" cy="497840"/>
            </a:xfrm>
            <a:custGeom>
              <a:avLst/>
              <a:gdLst/>
              <a:ahLst/>
              <a:cxnLst/>
              <a:rect l="l" t="t" r="r" b="b"/>
              <a:pathLst>
                <a:path w="1534159" h="497839">
                  <a:moveTo>
                    <a:pt x="0" y="497839"/>
                  </a:moveTo>
                  <a:lnTo>
                    <a:pt x="1534159" y="497839"/>
                  </a:lnTo>
                  <a:lnTo>
                    <a:pt x="1534159" y="0"/>
                  </a:lnTo>
                  <a:lnTo>
                    <a:pt x="0" y="0"/>
                  </a:lnTo>
                  <a:lnTo>
                    <a:pt x="0" y="497839"/>
                  </a:lnTo>
                  <a:close/>
                </a:path>
              </a:pathLst>
            </a:custGeom>
            <a:ln w="25400">
              <a:solidFill>
                <a:srgbClr val="6F2F9F"/>
              </a:solidFill>
            </a:ln>
          </p:spPr>
          <p:txBody>
            <a:bodyPr wrap="square" lIns="0" tIns="0" rIns="0" bIns="0" rtlCol="0"/>
            <a:lstStyle/>
            <a:p>
              <a:endParaRPr/>
            </a:p>
          </p:txBody>
        </p:sp>
      </p:grpSp>
      <p:sp>
        <p:nvSpPr>
          <p:cNvPr id="29" name="object 29"/>
          <p:cNvSpPr txBox="1"/>
          <p:nvPr/>
        </p:nvSpPr>
        <p:spPr>
          <a:xfrm>
            <a:off x="6648831" y="2886074"/>
            <a:ext cx="1388110" cy="575310"/>
          </a:xfrm>
          <a:prstGeom prst="rect">
            <a:avLst/>
          </a:prstGeom>
        </p:spPr>
        <p:txBody>
          <a:bodyPr vert="horz" wrap="square" lIns="0" tIns="13335" rIns="0" bIns="0" rtlCol="0">
            <a:spAutoFit/>
          </a:bodyPr>
          <a:lstStyle/>
          <a:p>
            <a:pPr marL="38100">
              <a:lnSpc>
                <a:spcPct val="100000"/>
              </a:lnSpc>
              <a:spcBef>
                <a:spcPts val="105"/>
              </a:spcBef>
              <a:tabLst>
                <a:tab pos="739140" algn="l"/>
              </a:tabLst>
            </a:pPr>
            <a:r>
              <a:rPr sz="3600" dirty="0">
                <a:latin typeface="Cambria Math"/>
                <a:cs typeface="Cambria Math"/>
              </a:rPr>
              <a:t>𝑞</a:t>
            </a:r>
            <a:r>
              <a:rPr sz="3600" spc="-175" dirty="0">
                <a:latin typeface="Cambria Math"/>
                <a:cs typeface="Cambria Math"/>
              </a:rPr>
              <a:t> </a:t>
            </a:r>
            <a:r>
              <a:rPr sz="3975" spc="-75" baseline="-11530" dirty="0">
                <a:latin typeface="Cambria Math"/>
                <a:cs typeface="Cambria Math"/>
              </a:rPr>
              <a:t>ϕ</a:t>
            </a:r>
            <a:r>
              <a:rPr sz="3975" baseline="-11530" dirty="0">
                <a:latin typeface="Cambria Math"/>
                <a:cs typeface="Cambria Math"/>
              </a:rPr>
              <a:t>	</a:t>
            </a:r>
            <a:r>
              <a:rPr sz="3600" spc="-25" dirty="0">
                <a:latin typeface="Cambria Math"/>
                <a:cs typeface="Cambria Math"/>
              </a:rPr>
              <a:t>𝑧|𝑥</a:t>
            </a:r>
            <a:endParaRPr sz="3600">
              <a:latin typeface="Cambria Math"/>
              <a:cs typeface="Cambria Math"/>
            </a:endParaRPr>
          </a:p>
        </p:txBody>
      </p:sp>
      <p:grpSp>
        <p:nvGrpSpPr>
          <p:cNvPr id="30" name="object 30"/>
          <p:cNvGrpSpPr/>
          <p:nvPr/>
        </p:nvGrpSpPr>
        <p:grpSpPr>
          <a:xfrm>
            <a:off x="9380219" y="2989605"/>
            <a:ext cx="1572260" cy="627380"/>
            <a:chOff x="9380219" y="2989605"/>
            <a:chExt cx="1572260" cy="627380"/>
          </a:xfrm>
        </p:grpSpPr>
        <p:sp>
          <p:nvSpPr>
            <p:cNvPr id="31" name="object 31"/>
            <p:cNvSpPr/>
            <p:nvPr/>
          </p:nvSpPr>
          <p:spPr>
            <a:xfrm>
              <a:off x="9428479" y="3596639"/>
              <a:ext cx="1524000" cy="20320"/>
            </a:xfrm>
            <a:custGeom>
              <a:avLst/>
              <a:gdLst/>
              <a:ahLst/>
              <a:cxnLst/>
              <a:rect l="l" t="t" r="r" b="b"/>
              <a:pathLst>
                <a:path w="1524000" h="20320">
                  <a:moveTo>
                    <a:pt x="1524000" y="0"/>
                  </a:moveTo>
                  <a:lnTo>
                    <a:pt x="0" y="0"/>
                  </a:lnTo>
                  <a:lnTo>
                    <a:pt x="0" y="20320"/>
                  </a:lnTo>
                  <a:lnTo>
                    <a:pt x="1524000" y="20320"/>
                  </a:lnTo>
                  <a:lnTo>
                    <a:pt x="1524000" y="0"/>
                  </a:lnTo>
                  <a:close/>
                </a:path>
              </a:pathLst>
            </a:custGeom>
            <a:solidFill>
              <a:srgbClr val="000000"/>
            </a:solidFill>
          </p:spPr>
          <p:txBody>
            <a:bodyPr wrap="square" lIns="0" tIns="0" rIns="0" bIns="0" rtlCol="0"/>
            <a:lstStyle/>
            <a:p>
              <a:endParaRPr/>
            </a:p>
          </p:txBody>
        </p:sp>
        <p:sp>
          <p:nvSpPr>
            <p:cNvPr id="32" name="object 32"/>
            <p:cNvSpPr/>
            <p:nvPr/>
          </p:nvSpPr>
          <p:spPr>
            <a:xfrm>
              <a:off x="9392919" y="3002305"/>
              <a:ext cx="1544320" cy="548640"/>
            </a:xfrm>
            <a:custGeom>
              <a:avLst/>
              <a:gdLst/>
              <a:ahLst/>
              <a:cxnLst/>
              <a:rect l="l" t="t" r="r" b="b"/>
              <a:pathLst>
                <a:path w="1544320" h="548639">
                  <a:moveTo>
                    <a:pt x="0" y="548487"/>
                  </a:moveTo>
                  <a:lnTo>
                    <a:pt x="1544320" y="548487"/>
                  </a:lnTo>
                  <a:lnTo>
                    <a:pt x="1544320" y="0"/>
                  </a:lnTo>
                  <a:lnTo>
                    <a:pt x="0" y="0"/>
                  </a:lnTo>
                  <a:lnTo>
                    <a:pt x="0" y="548487"/>
                  </a:lnTo>
                  <a:close/>
                </a:path>
              </a:pathLst>
            </a:custGeom>
            <a:ln w="25400">
              <a:solidFill>
                <a:srgbClr val="C00000"/>
              </a:solidFill>
            </a:ln>
          </p:spPr>
          <p:txBody>
            <a:bodyPr wrap="square" lIns="0" tIns="0" rIns="0" bIns="0" rtlCol="0"/>
            <a:lstStyle/>
            <a:p>
              <a:endParaRPr/>
            </a:p>
          </p:txBody>
        </p:sp>
      </p:grpSp>
      <p:sp>
        <p:nvSpPr>
          <p:cNvPr id="33" name="object 33"/>
          <p:cNvSpPr txBox="1"/>
          <p:nvPr/>
        </p:nvSpPr>
        <p:spPr>
          <a:xfrm>
            <a:off x="6964680" y="3683025"/>
            <a:ext cx="934719" cy="548640"/>
          </a:xfrm>
          <a:prstGeom prst="rect">
            <a:avLst/>
          </a:prstGeom>
          <a:ln w="25400">
            <a:solidFill>
              <a:srgbClr val="6FAC46"/>
            </a:solidFill>
          </a:ln>
        </p:spPr>
        <p:txBody>
          <a:bodyPr vert="horz" wrap="square" lIns="0" tIns="0" rIns="0" bIns="0" rtlCol="0">
            <a:spAutoFit/>
          </a:bodyPr>
          <a:lstStyle/>
          <a:p>
            <a:pPr marL="50800">
              <a:lnSpc>
                <a:spcPts val="3485"/>
              </a:lnSpc>
            </a:pPr>
            <a:r>
              <a:rPr sz="3600" spc="-20" dirty="0">
                <a:latin typeface="Cambria Math"/>
                <a:cs typeface="Cambria Math"/>
              </a:rPr>
              <a:t>𝑝(𝑧)</a:t>
            </a:r>
            <a:endParaRPr sz="3600">
              <a:latin typeface="Cambria Math"/>
              <a:cs typeface="Cambria Math"/>
            </a:endParaRPr>
          </a:p>
        </p:txBody>
      </p:sp>
      <p:sp>
        <p:nvSpPr>
          <p:cNvPr id="34" name="object 34"/>
          <p:cNvSpPr txBox="1"/>
          <p:nvPr/>
        </p:nvSpPr>
        <p:spPr>
          <a:xfrm>
            <a:off x="9758426" y="3767518"/>
            <a:ext cx="209550" cy="428625"/>
          </a:xfrm>
          <a:prstGeom prst="rect">
            <a:avLst/>
          </a:prstGeom>
        </p:spPr>
        <p:txBody>
          <a:bodyPr vert="horz" wrap="square" lIns="0" tIns="11430" rIns="0" bIns="0" rtlCol="0">
            <a:spAutoFit/>
          </a:bodyPr>
          <a:lstStyle/>
          <a:p>
            <a:pPr marL="12700">
              <a:lnSpc>
                <a:spcPct val="100000"/>
              </a:lnSpc>
              <a:spcBef>
                <a:spcPts val="90"/>
              </a:spcBef>
            </a:pPr>
            <a:r>
              <a:rPr sz="2650" spc="-5" dirty="0">
                <a:latin typeface="Cambria Math"/>
                <a:cs typeface="Cambria Math"/>
              </a:rPr>
              <a:t>θ</a:t>
            </a:r>
            <a:endParaRPr sz="2650">
              <a:latin typeface="Cambria Math"/>
              <a:cs typeface="Cambria Math"/>
            </a:endParaRPr>
          </a:p>
        </p:txBody>
      </p:sp>
      <p:sp>
        <p:nvSpPr>
          <p:cNvPr id="35" name="object 35"/>
          <p:cNvSpPr/>
          <p:nvPr/>
        </p:nvSpPr>
        <p:spPr>
          <a:xfrm>
            <a:off x="8214359" y="1955825"/>
            <a:ext cx="1544320" cy="548640"/>
          </a:xfrm>
          <a:custGeom>
            <a:avLst/>
            <a:gdLst/>
            <a:ahLst/>
            <a:cxnLst/>
            <a:rect l="l" t="t" r="r" b="b"/>
            <a:pathLst>
              <a:path w="1544320" h="548639">
                <a:moveTo>
                  <a:pt x="0" y="548487"/>
                </a:moveTo>
                <a:lnTo>
                  <a:pt x="1544320" y="548487"/>
                </a:lnTo>
                <a:lnTo>
                  <a:pt x="1544320" y="0"/>
                </a:lnTo>
                <a:lnTo>
                  <a:pt x="0" y="0"/>
                </a:lnTo>
                <a:lnTo>
                  <a:pt x="0" y="548487"/>
                </a:lnTo>
                <a:close/>
              </a:path>
            </a:pathLst>
          </a:custGeom>
          <a:ln w="25400">
            <a:solidFill>
              <a:srgbClr val="EC7C30"/>
            </a:solidFill>
          </a:ln>
        </p:spPr>
        <p:txBody>
          <a:bodyPr wrap="square" lIns="0" tIns="0" rIns="0" bIns="0" rtlCol="0"/>
          <a:lstStyle/>
          <a:p>
            <a:endParaRPr/>
          </a:p>
        </p:txBody>
      </p:sp>
      <p:sp>
        <p:nvSpPr>
          <p:cNvPr id="36" name="object 36"/>
          <p:cNvSpPr/>
          <p:nvPr/>
        </p:nvSpPr>
        <p:spPr>
          <a:xfrm>
            <a:off x="9392919" y="3683025"/>
            <a:ext cx="1544320" cy="548640"/>
          </a:xfrm>
          <a:custGeom>
            <a:avLst/>
            <a:gdLst/>
            <a:ahLst/>
            <a:cxnLst/>
            <a:rect l="l" t="t" r="r" b="b"/>
            <a:pathLst>
              <a:path w="1544320" h="548639">
                <a:moveTo>
                  <a:pt x="0" y="548487"/>
                </a:moveTo>
                <a:lnTo>
                  <a:pt x="1544320" y="548487"/>
                </a:lnTo>
                <a:lnTo>
                  <a:pt x="1544320" y="0"/>
                </a:lnTo>
                <a:lnTo>
                  <a:pt x="0" y="0"/>
                </a:lnTo>
                <a:lnTo>
                  <a:pt x="0" y="548487"/>
                </a:lnTo>
                <a:close/>
              </a:path>
            </a:pathLst>
          </a:custGeom>
          <a:ln w="25400">
            <a:solidFill>
              <a:srgbClr val="EC7C30"/>
            </a:solidFill>
          </a:ln>
        </p:spPr>
        <p:txBody>
          <a:bodyPr wrap="square" lIns="0" tIns="0" rIns="0" bIns="0" rtlCol="0"/>
          <a:lstStyle/>
          <a:p>
            <a:endParaRPr/>
          </a:p>
        </p:txBody>
      </p:sp>
      <p:sp>
        <p:nvSpPr>
          <p:cNvPr id="37" name="object 37"/>
          <p:cNvSpPr txBox="1"/>
          <p:nvPr/>
        </p:nvSpPr>
        <p:spPr>
          <a:xfrm>
            <a:off x="9387458" y="2797238"/>
            <a:ext cx="163957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𝑞</a:t>
            </a:r>
            <a:r>
              <a:rPr sz="3600" spc="-335" dirty="0">
                <a:latin typeface="Cambria Math"/>
                <a:cs typeface="Cambria Math"/>
              </a:rPr>
              <a:t> </a:t>
            </a:r>
            <a:r>
              <a:rPr sz="3600" spc="82" baseline="-11574" dirty="0">
                <a:latin typeface="Cambria Math"/>
                <a:cs typeface="Cambria Math"/>
              </a:rPr>
              <a:t>ϕ</a:t>
            </a:r>
            <a:r>
              <a:rPr sz="3600" spc="55" dirty="0">
                <a:latin typeface="Cambria Math"/>
                <a:cs typeface="Cambria Math"/>
              </a:rPr>
              <a:t>(𝑧|𝑥)</a:t>
            </a:r>
            <a:endParaRPr sz="3600">
              <a:latin typeface="Cambria Math"/>
              <a:cs typeface="Cambria Math"/>
            </a:endParaRPr>
          </a:p>
        </p:txBody>
      </p:sp>
      <p:sp>
        <p:nvSpPr>
          <p:cNvPr id="38" name="object 38"/>
          <p:cNvSpPr txBox="1"/>
          <p:nvPr/>
        </p:nvSpPr>
        <p:spPr>
          <a:xfrm>
            <a:off x="8304530" y="3255645"/>
            <a:ext cx="2675890" cy="883285"/>
          </a:xfrm>
          <a:prstGeom prst="rect">
            <a:avLst/>
          </a:prstGeom>
        </p:spPr>
        <p:txBody>
          <a:bodyPr vert="horz" wrap="square" lIns="0" tIns="13335" rIns="0" bIns="0" rtlCol="0">
            <a:spAutoFit/>
          </a:bodyPr>
          <a:lstStyle/>
          <a:p>
            <a:pPr marL="12700">
              <a:lnSpc>
                <a:spcPts val="3375"/>
              </a:lnSpc>
              <a:spcBef>
                <a:spcPts val="105"/>
              </a:spcBef>
            </a:pPr>
            <a:r>
              <a:rPr sz="3600" dirty="0">
                <a:latin typeface="Cambria Math"/>
                <a:cs typeface="Cambria Math"/>
              </a:rPr>
              <a:t>+</a:t>
            </a:r>
            <a:r>
              <a:rPr sz="3600" spc="-45" dirty="0">
                <a:latin typeface="Cambria Math"/>
                <a:cs typeface="Cambria Math"/>
              </a:rPr>
              <a:t> </a:t>
            </a:r>
            <a:r>
              <a:rPr sz="3600" spc="-25" dirty="0">
                <a:latin typeface="Cambria Math"/>
                <a:cs typeface="Cambria Math"/>
              </a:rPr>
              <a:t>log</a:t>
            </a:r>
            <a:endParaRPr sz="3600">
              <a:latin typeface="Cambria Math"/>
              <a:cs typeface="Cambria Math"/>
            </a:endParaRPr>
          </a:p>
          <a:p>
            <a:pPr marL="1141095">
              <a:lnSpc>
                <a:spcPts val="3375"/>
              </a:lnSpc>
              <a:tabLst>
                <a:tab pos="1669414" algn="l"/>
              </a:tabLst>
            </a:pPr>
            <a:r>
              <a:rPr sz="3600" spc="-50" dirty="0">
                <a:latin typeface="Cambria Math"/>
                <a:cs typeface="Cambria Math"/>
              </a:rPr>
              <a:t>𝑝</a:t>
            </a:r>
            <a:r>
              <a:rPr sz="3600" dirty="0">
                <a:latin typeface="Cambria Math"/>
                <a:cs typeface="Cambria Math"/>
              </a:rPr>
              <a:t>	</a:t>
            </a:r>
            <a:r>
              <a:rPr sz="3600" spc="-10" dirty="0">
                <a:latin typeface="Cambria Math"/>
                <a:cs typeface="Cambria Math"/>
              </a:rPr>
              <a:t>(𝑧|𝑥)</a:t>
            </a:r>
            <a:endParaRPr sz="3600">
              <a:latin typeface="Cambria Math"/>
              <a:cs typeface="Cambria Math"/>
            </a:endParaRPr>
          </a:p>
        </p:txBody>
      </p:sp>
      <p:sp>
        <p:nvSpPr>
          <p:cNvPr id="39" name="object 39"/>
          <p:cNvSpPr txBox="1"/>
          <p:nvPr/>
        </p:nvSpPr>
        <p:spPr>
          <a:xfrm>
            <a:off x="4173220" y="4926329"/>
            <a:ext cx="6210935" cy="575310"/>
          </a:xfrm>
          <a:prstGeom prst="rect">
            <a:avLst/>
          </a:prstGeom>
        </p:spPr>
        <p:txBody>
          <a:bodyPr vert="horz" wrap="square" lIns="0" tIns="13335" rIns="0" bIns="0" rtlCol="0">
            <a:spAutoFit/>
          </a:bodyPr>
          <a:lstStyle/>
          <a:p>
            <a:pPr marL="12700">
              <a:lnSpc>
                <a:spcPct val="100000"/>
              </a:lnSpc>
              <a:spcBef>
                <a:spcPts val="105"/>
              </a:spcBef>
            </a:pPr>
            <a:r>
              <a:rPr sz="3600" dirty="0">
                <a:latin typeface="Calibri"/>
                <a:cs typeface="Calibri"/>
              </a:rPr>
              <a:t>Split</a:t>
            </a:r>
            <a:r>
              <a:rPr sz="3600" spc="-114" dirty="0">
                <a:latin typeface="Calibri"/>
                <a:cs typeface="Calibri"/>
              </a:rPr>
              <a:t> </a:t>
            </a:r>
            <a:r>
              <a:rPr sz="3600" dirty="0">
                <a:latin typeface="Calibri"/>
                <a:cs typeface="Calibri"/>
              </a:rPr>
              <a:t>up</a:t>
            </a:r>
            <a:r>
              <a:rPr sz="3600" spc="-80" dirty="0">
                <a:latin typeface="Calibri"/>
                <a:cs typeface="Calibri"/>
              </a:rPr>
              <a:t> </a:t>
            </a:r>
            <a:r>
              <a:rPr sz="3600" dirty="0">
                <a:latin typeface="Calibri"/>
                <a:cs typeface="Calibri"/>
              </a:rPr>
              <a:t>using</a:t>
            </a:r>
            <a:r>
              <a:rPr sz="3600" spc="-105" dirty="0">
                <a:latin typeface="Calibri"/>
                <a:cs typeface="Calibri"/>
              </a:rPr>
              <a:t> </a:t>
            </a:r>
            <a:r>
              <a:rPr sz="3600" dirty="0">
                <a:latin typeface="Calibri"/>
                <a:cs typeface="Calibri"/>
              </a:rPr>
              <a:t>rules</a:t>
            </a:r>
            <a:r>
              <a:rPr sz="3600" spc="15" dirty="0">
                <a:latin typeface="Calibri"/>
                <a:cs typeface="Calibri"/>
              </a:rPr>
              <a:t> </a:t>
            </a:r>
            <a:r>
              <a:rPr sz="3600" dirty="0">
                <a:latin typeface="Calibri"/>
                <a:cs typeface="Calibri"/>
              </a:rPr>
              <a:t>for</a:t>
            </a:r>
            <a:r>
              <a:rPr sz="3600" spc="-75" dirty="0">
                <a:latin typeface="Calibri"/>
                <a:cs typeface="Calibri"/>
              </a:rPr>
              <a:t> </a:t>
            </a:r>
            <a:r>
              <a:rPr sz="3600" spc="-10" dirty="0">
                <a:latin typeface="Calibri"/>
                <a:cs typeface="Calibri"/>
              </a:rPr>
              <a:t>logarithms</a:t>
            </a:r>
            <a:endParaRPr sz="360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1957070" y="1791080"/>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4" name="object 4"/>
          <p:cNvSpPr txBox="1"/>
          <p:nvPr/>
        </p:nvSpPr>
        <p:spPr>
          <a:xfrm>
            <a:off x="980757" y="1567433"/>
            <a:ext cx="2996565" cy="575310"/>
          </a:xfrm>
          <a:prstGeom prst="rect">
            <a:avLst/>
          </a:prstGeom>
        </p:spPr>
        <p:txBody>
          <a:bodyPr vert="horz" wrap="square" lIns="0" tIns="13335" rIns="0" bIns="0" rtlCol="0">
            <a:spAutoFit/>
          </a:bodyPr>
          <a:lstStyle/>
          <a:p>
            <a:pPr marL="12700">
              <a:lnSpc>
                <a:spcPct val="100000"/>
              </a:lnSpc>
              <a:spcBef>
                <a:spcPts val="105"/>
              </a:spcBef>
              <a:tabLst>
                <a:tab pos="1151255" algn="l"/>
              </a:tabLst>
            </a:pPr>
            <a:r>
              <a:rPr sz="3600" dirty="0">
                <a:latin typeface="Cambria Math"/>
                <a:cs typeface="Cambria Math"/>
              </a:rPr>
              <a:t>log</a:t>
            </a:r>
            <a:r>
              <a:rPr sz="3600" spc="-190" dirty="0">
                <a:latin typeface="Cambria Math"/>
                <a:cs typeface="Cambria Math"/>
              </a:rPr>
              <a:t> </a:t>
            </a:r>
            <a:r>
              <a:rPr sz="3600" spc="-50" dirty="0">
                <a:latin typeface="Cambria Math"/>
                <a:cs typeface="Cambria Math"/>
              </a:rPr>
              <a:t>𝑝</a:t>
            </a:r>
            <a:r>
              <a:rPr sz="3600" dirty="0">
                <a:latin typeface="Cambria Math"/>
                <a:cs typeface="Cambria Math"/>
              </a:rPr>
              <a:t>	(𝑥)</a:t>
            </a:r>
            <a:r>
              <a:rPr sz="3600" spc="280" dirty="0">
                <a:latin typeface="Cambria Math"/>
                <a:cs typeface="Cambria Math"/>
              </a:rPr>
              <a:t> </a:t>
            </a:r>
            <a:r>
              <a:rPr sz="3600" dirty="0">
                <a:latin typeface="Cambria Math"/>
                <a:cs typeface="Cambria Math"/>
              </a:rPr>
              <a:t>=</a:t>
            </a:r>
            <a:r>
              <a:rPr sz="3600" spc="290"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5" name="object 5"/>
          <p:cNvSpPr/>
          <p:nvPr/>
        </p:nvSpPr>
        <p:spPr>
          <a:xfrm>
            <a:off x="4053840" y="1899920"/>
            <a:ext cx="2560320" cy="30480"/>
          </a:xfrm>
          <a:custGeom>
            <a:avLst/>
            <a:gdLst/>
            <a:ahLst/>
            <a:cxnLst/>
            <a:rect l="l" t="t" r="r" b="b"/>
            <a:pathLst>
              <a:path w="2560320" h="30480">
                <a:moveTo>
                  <a:pt x="2560319" y="0"/>
                </a:moveTo>
                <a:lnTo>
                  <a:pt x="0" y="0"/>
                </a:lnTo>
                <a:lnTo>
                  <a:pt x="0" y="30479"/>
                </a:lnTo>
                <a:lnTo>
                  <a:pt x="2560319" y="30479"/>
                </a:lnTo>
                <a:lnTo>
                  <a:pt x="2560319" y="0"/>
                </a:lnTo>
                <a:close/>
              </a:path>
            </a:pathLst>
          </a:custGeom>
          <a:solidFill>
            <a:srgbClr val="000000"/>
          </a:solidFill>
        </p:spPr>
        <p:txBody>
          <a:bodyPr wrap="square" lIns="0" tIns="0" rIns="0" bIns="0" rtlCol="0"/>
          <a:lstStyle/>
          <a:p>
            <a:endParaRPr/>
          </a:p>
        </p:txBody>
      </p:sp>
      <p:sp>
        <p:nvSpPr>
          <p:cNvPr id="6" name="object 6"/>
          <p:cNvSpPr/>
          <p:nvPr/>
        </p:nvSpPr>
        <p:spPr>
          <a:xfrm>
            <a:off x="5126863" y="1355369"/>
            <a:ext cx="34290" cy="419100"/>
          </a:xfrm>
          <a:custGeom>
            <a:avLst/>
            <a:gdLst/>
            <a:ahLst/>
            <a:cxnLst/>
            <a:rect l="l" t="t" r="r" b="b"/>
            <a:pathLst>
              <a:path w="34289" h="419100">
                <a:moveTo>
                  <a:pt x="33975" y="0"/>
                </a:moveTo>
                <a:lnTo>
                  <a:pt x="0" y="0"/>
                </a:lnTo>
                <a:lnTo>
                  <a:pt x="0" y="418566"/>
                </a:lnTo>
                <a:lnTo>
                  <a:pt x="33975" y="418566"/>
                </a:lnTo>
                <a:lnTo>
                  <a:pt x="33975" y="0"/>
                </a:lnTo>
                <a:close/>
              </a:path>
            </a:pathLst>
          </a:custGeom>
          <a:solidFill>
            <a:srgbClr val="000000"/>
          </a:solidFill>
        </p:spPr>
        <p:txBody>
          <a:bodyPr wrap="square" lIns="0" tIns="0" rIns="0" bIns="0" rtlCol="0"/>
          <a:lstStyle/>
          <a:p>
            <a:endParaRPr/>
          </a:p>
        </p:txBody>
      </p:sp>
      <p:sp>
        <p:nvSpPr>
          <p:cNvPr id="7" name="object 7"/>
          <p:cNvSpPr/>
          <p:nvPr/>
        </p:nvSpPr>
        <p:spPr>
          <a:xfrm>
            <a:off x="4572000" y="1351280"/>
            <a:ext cx="139700" cy="426720"/>
          </a:xfrm>
          <a:custGeom>
            <a:avLst/>
            <a:gdLst/>
            <a:ahLst/>
            <a:cxnLst/>
            <a:rect l="l" t="t" r="r" b="b"/>
            <a:pathLst>
              <a:path w="139700" h="426719">
                <a:moveTo>
                  <a:pt x="133476" y="0"/>
                </a:moveTo>
                <a:lnTo>
                  <a:pt x="76580" y="27305"/>
                </a:lnTo>
                <a:lnTo>
                  <a:pt x="34544" y="74803"/>
                </a:lnTo>
                <a:lnTo>
                  <a:pt x="8636" y="138175"/>
                </a:lnTo>
                <a:lnTo>
                  <a:pt x="0" y="213487"/>
                </a:lnTo>
                <a:lnTo>
                  <a:pt x="2159" y="252603"/>
                </a:lnTo>
                <a:lnTo>
                  <a:pt x="19303" y="321945"/>
                </a:lnTo>
                <a:lnTo>
                  <a:pt x="53466" y="378206"/>
                </a:lnTo>
                <a:lnTo>
                  <a:pt x="102997" y="415544"/>
                </a:lnTo>
                <a:lnTo>
                  <a:pt x="133476" y="426720"/>
                </a:lnTo>
                <a:lnTo>
                  <a:pt x="138811" y="409321"/>
                </a:lnTo>
                <a:lnTo>
                  <a:pt x="114935" y="398525"/>
                </a:lnTo>
                <a:lnTo>
                  <a:pt x="94361" y="383540"/>
                </a:lnTo>
                <a:lnTo>
                  <a:pt x="62991" y="340995"/>
                </a:lnTo>
                <a:lnTo>
                  <a:pt x="44323" y="282956"/>
                </a:lnTo>
                <a:lnTo>
                  <a:pt x="38226" y="211200"/>
                </a:lnTo>
                <a:lnTo>
                  <a:pt x="39750" y="174752"/>
                </a:lnTo>
                <a:lnTo>
                  <a:pt x="52070" y="111633"/>
                </a:lnTo>
                <a:lnTo>
                  <a:pt x="77088" y="61849"/>
                </a:lnTo>
                <a:lnTo>
                  <a:pt x="115315" y="28067"/>
                </a:lnTo>
                <a:lnTo>
                  <a:pt x="139446" y="17272"/>
                </a:lnTo>
                <a:lnTo>
                  <a:pt x="133476" y="0"/>
                </a:lnTo>
                <a:close/>
              </a:path>
            </a:pathLst>
          </a:custGeom>
          <a:solidFill>
            <a:srgbClr val="000000"/>
          </a:solidFill>
        </p:spPr>
        <p:txBody>
          <a:bodyPr wrap="square" lIns="0" tIns="0" rIns="0" bIns="0" rtlCol="0"/>
          <a:lstStyle/>
          <a:p>
            <a:endParaRPr/>
          </a:p>
        </p:txBody>
      </p:sp>
      <p:sp>
        <p:nvSpPr>
          <p:cNvPr id="8" name="object 8"/>
          <p:cNvSpPr txBox="1"/>
          <p:nvPr/>
        </p:nvSpPr>
        <p:spPr>
          <a:xfrm>
            <a:off x="4354576" y="1442974"/>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9" name="object 9"/>
          <p:cNvSpPr txBox="1"/>
          <p:nvPr/>
        </p:nvSpPr>
        <p:spPr>
          <a:xfrm>
            <a:off x="4039234" y="1219580"/>
            <a:ext cx="940435" cy="575310"/>
          </a:xfrm>
          <a:prstGeom prst="rect">
            <a:avLst/>
          </a:prstGeom>
        </p:spPr>
        <p:txBody>
          <a:bodyPr vert="horz" wrap="square" lIns="0" tIns="13335" rIns="0" bIns="0" rtlCol="0">
            <a:spAutoFit/>
          </a:bodyPr>
          <a:lstStyle/>
          <a:p>
            <a:pPr marL="12700">
              <a:lnSpc>
                <a:spcPct val="100000"/>
              </a:lnSpc>
              <a:spcBef>
                <a:spcPts val="105"/>
              </a:spcBef>
              <a:tabLst>
                <a:tab pos="68326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10" name="object 10"/>
          <p:cNvSpPr/>
          <p:nvPr/>
        </p:nvSpPr>
        <p:spPr>
          <a:xfrm>
            <a:off x="5533135" y="2015578"/>
            <a:ext cx="34925" cy="408940"/>
          </a:xfrm>
          <a:custGeom>
            <a:avLst/>
            <a:gdLst/>
            <a:ahLst/>
            <a:cxnLst/>
            <a:rect l="l" t="t" r="r" b="b"/>
            <a:pathLst>
              <a:path w="34925" h="408939">
                <a:moveTo>
                  <a:pt x="34456" y="0"/>
                </a:moveTo>
                <a:lnTo>
                  <a:pt x="0" y="0"/>
                </a:lnTo>
                <a:lnTo>
                  <a:pt x="0" y="408597"/>
                </a:lnTo>
                <a:lnTo>
                  <a:pt x="34456" y="408597"/>
                </a:lnTo>
                <a:lnTo>
                  <a:pt x="34456" y="0"/>
                </a:lnTo>
                <a:close/>
              </a:path>
            </a:pathLst>
          </a:custGeom>
          <a:solidFill>
            <a:srgbClr val="000000"/>
          </a:solidFill>
        </p:spPr>
        <p:txBody>
          <a:bodyPr wrap="square" lIns="0" tIns="0" rIns="0" bIns="0" rtlCol="0"/>
          <a:lstStyle/>
          <a:p>
            <a:endParaRPr/>
          </a:p>
        </p:txBody>
      </p:sp>
      <p:sp>
        <p:nvSpPr>
          <p:cNvPr id="11" name="object 11"/>
          <p:cNvSpPr/>
          <p:nvPr/>
        </p:nvSpPr>
        <p:spPr>
          <a:xfrm>
            <a:off x="4998720" y="2011679"/>
            <a:ext cx="141605" cy="416559"/>
          </a:xfrm>
          <a:custGeom>
            <a:avLst/>
            <a:gdLst/>
            <a:ahLst/>
            <a:cxnLst/>
            <a:rect l="l" t="t" r="r" b="b"/>
            <a:pathLst>
              <a:path w="141604" h="416560">
                <a:moveTo>
                  <a:pt x="135381" y="0"/>
                </a:moveTo>
                <a:lnTo>
                  <a:pt x="77596" y="26670"/>
                </a:lnTo>
                <a:lnTo>
                  <a:pt x="35051" y="73025"/>
                </a:lnTo>
                <a:lnTo>
                  <a:pt x="8762" y="134874"/>
                </a:lnTo>
                <a:lnTo>
                  <a:pt x="0" y="208407"/>
                </a:lnTo>
                <a:lnTo>
                  <a:pt x="2158" y="246634"/>
                </a:lnTo>
                <a:lnTo>
                  <a:pt x="19684" y="314325"/>
                </a:lnTo>
                <a:lnTo>
                  <a:pt x="54228" y="369189"/>
                </a:lnTo>
                <a:lnTo>
                  <a:pt x="104520" y="405638"/>
                </a:lnTo>
                <a:lnTo>
                  <a:pt x="135381" y="416560"/>
                </a:lnTo>
                <a:lnTo>
                  <a:pt x="140715" y="399542"/>
                </a:lnTo>
                <a:lnTo>
                  <a:pt x="116585" y="389128"/>
                </a:lnTo>
                <a:lnTo>
                  <a:pt x="95630" y="374523"/>
                </a:lnTo>
                <a:lnTo>
                  <a:pt x="63880" y="332867"/>
                </a:lnTo>
                <a:lnTo>
                  <a:pt x="44957" y="276225"/>
                </a:lnTo>
                <a:lnTo>
                  <a:pt x="38734" y="206121"/>
                </a:lnTo>
                <a:lnTo>
                  <a:pt x="40258" y="170687"/>
                </a:lnTo>
                <a:lnTo>
                  <a:pt x="52831" y="108966"/>
                </a:lnTo>
                <a:lnTo>
                  <a:pt x="78104" y="60325"/>
                </a:lnTo>
                <a:lnTo>
                  <a:pt x="116966" y="27432"/>
                </a:lnTo>
                <a:lnTo>
                  <a:pt x="141350" y="16891"/>
                </a:lnTo>
                <a:lnTo>
                  <a:pt x="135381" y="0"/>
                </a:lnTo>
                <a:close/>
              </a:path>
            </a:pathLst>
          </a:custGeom>
          <a:solidFill>
            <a:srgbClr val="000000"/>
          </a:solidFill>
        </p:spPr>
        <p:txBody>
          <a:bodyPr wrap="square" lIns="0" tIns="0" rIns="0" bIns="0" rtlCol="0"/>
          <a:lstStyle/>
          <a:p>
            <a:endParaRPr/>
          </a:p>
        </p:txBody>
      </p:sp>
      <p:sp>
        <p:nvSpPr>
          <p:cNvPr id="12" name="object 12"/>
          <p:cNvSpPr/>
          <p:nvPr/>
        </p:nvSpPr>
        <p:spPr>
          <a:xfrm>
            <a:off x="7874000" y="1899920"/>
            <a:ext cx="3891279" cy="30480"/>
          </a:xfrm>
          <a:custGeom>
            <a:avLst/>
            <a:gdLst/>
            <a:ahLst/>
            <a:cxnLst/>
            <a:rect l="l" t="t" r="r" b="b"/>
            <a:pathLst>
              <a:path w="3891279" h="30480">
                <a:moveTo>
                  <a:pt x="3891279" y="0"/>
                </a:moveTo>
                <a:lnTo>
                  <a:pt x="0" y="0"/>
                </a:lnTo>
                <a:lnTo>
                  <a:pt x="0" y="30479"/>
                </a:lnTo>
                <a:lnTo>
                  <a:pt x="3891279" y="30479"/>
                </a:lnTo>
                <a:lnTo>
                  <a:pt x="3891279" y="0"/>
                </a:lnTo>
                <a:close/>
              </a:path>
            </a:pathLst>
          </a:custGeom>
          <a:solidFill>
            <a:srgbClr val="000000"/>
          </a:solidFill>
        </p:spPr>
        <p:txBody>
          <a:bodyPr wrap="square" lIns="0" tIns="0" rIns="0" bIns="0" rtlCol="0"/>
          <a:lstStyle/>
          <a:p>
            <a:endParaRPr/>
          </a:p>
        </p:txBody>
      </p:sp>
      <p:sp>
        <p:nvSpPr>
          <p:cNvPr id="13" name="object 13"/>
          <p:cNvSpPr/>
          <p:nvPr/>
        </p:nvSpPr>
        <p:spPr>
          <a:xfrm>
            <a:off x="8851392" y="1335049"/>
            <a:ext cx="34290" cy="419100"/>
          </a:xfrm>
          <a:custGeom>
            <a:avLst/>
            <a:gdLst/>
            <a:ahLst/>
            <a:cxnLst/>
            <a:rect l="l" t="t" r="r" b="b"/>
            <a:pathLst>
              <a:path w="34290" h="419100">
                <a:moveTo>
                  <a:pt x="34215" y="0"/>
                </a:moveTo>
                <a:lnTo>
                  <a:pt x="0" y="0"/>
                </a:lnTo>
                <a:lnTo>
                  <a:pt x="0" y="418566"/>
                </a:lnTo>
                <a:lnTo>
                  <a:pt x="34215" y="418566"/>
                </a:lnTo>
                <a:lnTo>
                  <a:pt x="34215" y="0"/>
                </a:lnTo>
                <a:close/>
              </a:path>
            </a:pathLst>
          </a:custGeom>
          <a:solidFill>
            <a:srgbClr val="000000"/>
          </a:solidFill>
        </p:spPr>
        <p:txBody>
          <a:bodyPr wrap="square" lIns="0" tIns="0" rIns="0" bIns="0" rtlCol="0"/>
          <a:lstStyle/>
          <a:p>
            <a:endParaRPr/>
          </a:p>
        </p:txBody>
      </p:sp>
      <p:sp>
        <p:nvSpPr>
          <p:cNvPr id="14" name="object 14"/>
          <p:cNvSpPr/>
          <p:nvPr/>
        </p:nvSpPr>
        <p:spPr>
          <a:xfrm>
            <a:off x="8392159" y="1330960"/>
            <a:ext cx="140970" cy="426720"/>
          </a:xfrm>
          <a:custGeom>
            <a:avLst/>
            <a:gdLst/>
            <a:ahLst/>
            <a:cxnLst/>
            <a:rect l="l" t="t" r="r" b="b"/>
            <a:pathLst>
              <a:path w="140970" h="426719">
                <a:moveTo>
                  <a:pt x="134366" y="0"/>
                </a:moveTo>
                <a:lnTo>
                  <a:pt x="77089" y="27304"/>
                </a:lnTo>
                <a:lnTo>
                  <a:pt x="34798" y="74802"/>
                </a:lnTo>
                <a:lnTo>
                  <a:pt x="8636" y="138175"/>
                </a:lnTo>
                <a:lnTo>
                  <a:pt x="0" y="213487"/>
                </a:lnTo>
                <a:lnTo>
                  <a:pt x="2159" y="252602"/>
                </a:lnTo>
                <a:lnTo>
                  <a:pt x="19558" y="321944"/>
                </a:lnTo>
                <a:lnTo>
                  <a:pt x="53848" y="378205"/>
                </a:lnTo>
                <a:lnTo>
                  <a:pt x="103759" y="415543"/>
                </a:lnTo>
                <a:lnTo>
                  <a:pt x="134366" y="426719"/>
                </a:lnTo>
                <a:lnTo>
                  <a:pt x="139700" y="409320"/>
                </a:lnTo>
                <a:lnTo>
                  <a:pt x="115697" y="398525"/>
                </a:lnTo>
                <a:lnTo>
                  <a:pt x="94996" y="383539"/>
                </a:lnTo>
                <a:lnTo>
                  <a:pt x="63373" y="340994"/>
                </a:lnTo>
                <a:lnTo>
                  <a:pt x="44704" y="282955"/>
                </a:lnTo>
                <a:lnTo>
                  <a:pt x="38481" y="211200"/>
                </a:lnTo>
                <a:lnTo>
                  <a:pt x="40005" y="174751"/>
                </a:lnTo>
                <a:lnTo>
                  <a:pt x="52450" y="111632"/>
                </a:lnTo>
                <a:lnTo>
                  <a:pt x="77597" y="61849"/>
                </a:lnTo>
                <a:lnTo>
                  <a:pt x="116078" y="28066"/>
                </a:lnTo>
                <a:lnTo>
                  <a:pt x="140462" y="17272"/>
                </a:lnTo>
                <a:lnTo>
                  <a:pt x="134366" y="0"/>
                </a:lnTo>
                <a:close/>
              </a:path>
            </a:pathLst>
          </a:custGeom>
          <a:solidFill>
            <a:srgbClr val="000000"/>
          </a:solidFill>
        </p:spPr>
        <p:txBody>
          <a:bodyPr wrap="square" lIns="0" tIns="0" rIns="0" bIns="0" rtlCol="0"/>
          <a:lstStyle/>
          <a:p>
            <a:endParaRPr/>
          </a:p>
        </p:txBody>
      </p:sp>
      <p:sp>
        <p:nvSpPr>
          <p:cNvPr id="15" name="object 15"/>
          <p:cNvSpPr/>
          <p:nvPr/>
        </p:nvSpPr>
        <p:spPr>
          <a:xfrm>
            <a:off x="9176257" y="1330960"/>
            <a:ext cx="140970" cy="426720"/>
          </a:xfrm>
          <a:custGeom>
            <a:avLst/>
            <a:gdLst/>
            <a:ahLst/>
            <a:cxnLst/>
            <a:rect l="l" t="t" r="r" b="b"/>
            <a:pathLst>
              <a:path w="140970" h="426719">
                <a:moveTo>
                  <a:pt x="5969" y="0"/>
                </a:moveTo>
                <a:lnTo>
                  <a:pt x="0" y="17272"/>
                </a:lnTo>
                <a:lnTo>
                  <a:pt x="24384" y="28066"/>
                </a:lnTo>
                <a:lnTo>
                  <a:pt x="45466" y="42925"/>
                </a:lnTo>
                <a:lnTo>
                  <a:pt x="77089" y="84962"/>
                </a:lnTo>
                <a:lnTo>
                  <a:pt x="95758" y="141604"/>
                </a:lnTo>
                <a:lnTo>
                  <a:pt x="101981" y="211200"/>
                </a:lnTo>
                <a:lnTo>
                  <a:pt x="100457" y="248792"/>
                </a:lnTo>
                <a:lnTo>
                  <a:pt x="87884" y="313689"/>
                </a:lnTo>
                <a:lnTo>
                  <a:pt x="62865" y="364363"/>
                </a:lnTo>
                <a:lnTo>
                  <a:pt x="24765" y="398525"/>
                </a:lnTo>
                <a:lnTo>
                  <a:pt x="635" y="409320"/>
                </a:lnTo>
                <a:lnTo>
                  <a:pt x="5969" y="426719"/>
                </a:lnTo>
                <a:lnTo>
                  <a:pt x="63500" y="399414"/>
                </a:lnTo>
                <a:lnTo>
                  <a:pt x="105791" y="352043"/>
                </a:lnTo>
                <a:lnTo>
                  <a:pt x="131825" y="288798"/>
                </a:lnTo>
                <a:lnTo>
                  <a:pt x="140462" y="213487"/>
                </a:lnTo>
                <a:lnTo>
                  <a:pt x="138302" y="174370"/>
                </a:lnTo>
                <a:lnTo>
                  <a:pt x="120903" y="105028"/>
                </a:lnTo>
                <a:lnTo>
                  <a:pt x="86360" y="48513"/>
                </a:lnTo>
                <a:lnTo>
                  <a:pt x="36575" y="11175"/>
                </a:lnTo>
                <a:lnTo>
                  <a:pt x="5969" y="0"/>
                </a:lnTo>
                <a:close/>
              </a:path>
            </a:pathLst>
          </a:custGeom>
          <a:solidFill>
            <a:srgbClr val="000000"/>
          </a:solidFill>
        </p:spPr>
        <p:txBody>
          <a:bodyPr wrap="square" lIns="0" tIns="0" rIns="0" bIns="0" rtlCol="0"/>
          <a:lstStyle/>
          <a:p>
            <a:endParaRPr/>
          </a:p>
        </p:txBody>
      </p:sp>
      <p:sp>
        <p:nvSpPr>
          <p:cNvPr id="16" name="object 16"/>
          <p:cNvSpPr/>
          <p:nvPr/>
        </p:nvSpPr>
        <p:spPr>
          <a:xfrm>
            <a:off x="10049129" y="1330960"/>
            <a:ext cx="141605" cy="426720"/>
          </a:xfrm>
          <a:custGeom>
            <a:avLst/>
            <a:gdLst/>
            <a:ahLst/>
            <a:cxnLst/>
            <a:rect l="l" t="t" r="r" b="b"/>
            <a:pathLst>
              <a:path w="141604" h="426719">
                <a:moveTo>
                  <a:pt x="6096" y="0"/>
                </a:moveTo>
                <a:lnTo>
                  <a:pt x="0" y="17272"/>
                </a:lnTo>
                <a:lnTo>
                  <a:pt x="24511" y="28066"/>
                </a:lnTo>
                <a:lnTo>
                  <a:pt x="45720" y="42925"/>
                </a:lnTo>
                <a:lnTo>
                  <a:pt x="77597" y="84962"/>
                </a:lnTo>
                <a:lnTo>
                  <a:pt x="96393" y="141604"/>
                </a:lnTo>
                <a:lnTo>
                  <a:pt x="102616" y="211200"/>
                </a:lnTo>
                <a:lnTo>
                  <a:pt x="100965" y="248792"/>
                </a:lnTo>
                <a:lnTo>
                  <a:pt x="88392" y="313689"/>
                </a:lnTo>
                <a:lnTo>
                  <a:pt x="63246" y="364363"/>
                </a:lnTo>
                <a:lnTo>
                  <a:pt x="24892" y="398525"/>
                </a:lnTo>
                <a:lnTo>
                  <a:pt x="635" y="409320"/>
                </a:lnTo>
                <a:lnTo>
                  <a:pt x="6096" y="426719"/>
                </a:lnTo>
                <a:lnTo>
                  <a:pt x="63880" y="399414"/>
                </a:lnTo>
                <a:lnTo>
                  <a:pt x="106425" y="352043"/>
                </a:lnTo>
                <a:lnTo>
                  <a:pt x="132588" y="288798"/>
                </a:lnTo>
                <a:lnTo>
                  <a:pt x="141224" y="213487"/>
                </a:lnTo>
                <a:lnTo>
                  <a:pt x="139065" y="174370"/>
                </a:lnTo>
                <a:lnTo>
                  <a:pt x="121539" y="105028"/>
                </a:lnTo>
                <a:lnTo>
                  <a:pt x="86868" y="48513"/>
                </a:lnTo>
                <a:lnTo>
                  <a:pt x="36829" y="11175"/>
                </a:lnTo>
                <a:lnTo>
                  <a:pt x="6096" y="0"/>
                </a:lnTo>
                <a:close/>
              </a:path>
            </a:pathLst>
          </a:custGeom>
          <a:solidFill>
            <a:srgbClr val="000000"/>
          </a:solidFill>
        </p:spPr>
        <p:txBody>
          <a:bodyPr wrap="square" lIns="0" tIns="0" rIns="0" bIns="0" rtlCol="0"/>
          <a:lstStyle/>
          <a:p>
            <a:endParaRPr/>
          </a:p>
        </p:txBody>
      </p:sp>
      <p:sp>
        <p:nvSpPr>
          <p:cNvPr id="17" name="object 17"/>
          <p:cNvSpPr/>
          <p:nvPr/>
        </p:nvSpPr>
        <p:spPr>
          <a:xfrm>
            <a:off x="9662159" y="1330960"/>
            <a:ext cx="141605" cy="426720"/>
          </a:xfrm>
          <a:custGeom>
            <a:avLst/>
            <a:gdLst/>
            <a:ahLst/>
            <a:cxnLst/>
            <a:rect l="l" t="t" r="r" b="b"/>
            <a:pathLst>
              <a:path w="141604" h="426719">
                <a:moveTo>
                  <a:pt x="135255" y="0"/>
                </a:moveTo>
                <a:lnTo>
                  <a:pt x="77470" y="27304"/>
                </a:lnTo>
                <a:lnTo>
                  <a:pt x="34925" y="74802"/>
                </a:lnTo>
                <a:lnTo>
                  <a:pt x="8763" y="138175"/>
                </a:lnTo>
                <a:lnTo>
                  <a:pt x="0" y="213487"/>
                </a:lnTo>
                <a:lnTo>
                  <a:pt x="2159" y="252602"/>
                </a:lnTo>
                <a:lnTo>
                  <a:pt x="19558" y="321944"/>
                </a:lnTo>
                <a:lnTo>
                  <a:pt x="54229" y="378205"/>
                </a:lnTo>
                <a:lnTo>
                  <a:pt x="104394" y="415543"/>
                </a:lnTo>
                <a:lnTo>
                  <a:pt x="135255" y="426719"/>
                </a:lnTo>
                <a:lnTo>
                  <a:pt x="140589" y="409320"/>
                </a:lnTo>
                <a:lnTo>
                  <a:pt x="116459" y="398525"/>
                </a:lnTo>
                <a:lnTo>
                  <a:pt x="95631" y="383539"/>
                </a:lnTo>
                <a:lnTo>
                  <a:pt x="63754" y="340994"/>
                </a:lnTo>
                <a:lnTo>
                  <a:pt x="44958" y="282955"/>
                </a:lnTo>
                <a:lnTo>
                  <a:pt x="38608" y="211200"/>
                </a:lnTo>
                <a:lnTo>
                  <a:pt x="40259" y="174751"/>
                </a:lnTo>
                <a:lnTo>
                  <a:pt x="52832" y="111632"/>
                </a:lnTo>
                <a:lnTo>
                  <a:pt x="78105" y="61849"/>
                </a:lnTo>
                <a:lnTo>
                  <a:pt x="116840" y="28066"/>
                </a:lnTo>
                <a:lnTo>
                  <a:pt x="141224" y="17272"/>
                </a:lnTo>
                <a:lnTo>
                  <a:pt x="135255" y="0"/>
                </a:lnTo>
                <a:close/>
              </a:path>
            </a:pathLst>
          </a:custGeom>
          <a:solidFill>
            <a:srgbClr val="000000"/>
          </a:solidFill>
        </p:spPr>
        <p:txBody>
          <a:bodyPr wrap="square" lIns="0" tIns="0" rIns="0" bIns="0" rtlCol="0"/>
          <a:lstStyle/>
          <a:p>
            <a:endParaRPr/>
          </a:p>
        </p:txBody>
      </p:sp>
      <p:sp>
        <p:nvSpPr>
          <p:cNvPr id="18" name="object 18"/>
          <p:cNvSpPr txBox="1"/>
          <p:nvPr/>
        </p:nvSpPr>
        <p:spPr>
          <a:xfrm>
            <a:off x="5274309" y="1198244"/>
            <a:ext cx="6606540" cy="575310"/>
          </a:xfrm>
          <a:prstGeom prst="rect">
            <a:avLst/>
          </a:prstGeom>
        </p:spPr>
        <p:txBody>
          <a:bodyPr vert="horz" wrap="square" lIns="0" tIns="13335" rIns="0" bIns="0" rtlCol="0">
            <a:spAutoFit/>
          </a:bodyPr>
          <a:lstStyle/>
          <a:p>
            <a:pPr marL="50800">
              <a:lnSpc>
                <a:spcPct val="100000"/>
              </a:lnSpc>
              <a:spcBef>
                <a:spcPts val="105"/>
              </a:spcBef>
              <a:tabLst>
                <a:tab pos="3273425" algn="l"/>
                <a:tab pos="3680460" algn="l"/>
                <a:tab pos="4097654" algn="l"/>
                <a:tab pos="4544695" algn="l"/>
                <a:tab pos="4961890" algn="l"/>
              </a:tabLst>
            </a:pPr>
            <a:r>
              <a:rPr sz="3600" dirty="0">
                <a:latin typeface="Cambria Math"/>
                <a:cs typeface="Cambria Math"/>
              </a:rPr>
              <a:t>𝑧)𝑝(𝑧)</a:t>
            </a:r>
            <a:r>
              <a:rPr sz="3600" spc="204" dirty="0">
                <a:latin typeface="Cambria Math"/>
                <a:cs typeface="Cambria Math"/>
              </a:rPr>
              <a:t> </a:t>
            </a:r>
            <a:r>
              <a:rPr sz="5400" baseline="-35493" dirty="0">
                <a:latin typeface="Cambria Math"/>
                <a:cs typeface="Cambria Math"/>
              </a:rPr>
              <a:t>=</a:t>
            </a:r>
            <a:r>
              <a:rPr sz="5400" spc="434" baseline="-35493" dirty="0">
                <a:latin typeface="Cambria Math"/>
                <a:cs typeface="Cambria Math"/>
              </a:rPr>
              <a:t> </a:t>
            </a:r>
            <a:r>
              <a:rPr sz="5400" baseline="-35493" dirty="0">
                <a:latin typeface="Cambria Math"/>
                <a:cs typeface="Cambria Math"/>
              </a:rPr>
              <a:t>log</a:t>
            </a:r>
            <a:r>
              <a:rPr sz="5400" spc="-232" baseline="-35493" dirty="0">
                <a:latin typeface="Cambria Math"/>
                <a:cs typeface="Cambria Math"/>
              </a:rPr>
              <a:t> </a:t>
            </a:r>
            <a:r>
              <a:rPr sz="3600" dirty="0">
                <a:latin typeface="Cambria Math"/>
                <a:cs typeface="Cambria Math"/>
              </a:rPr>
              <a:t>𝑝</a:t>
            </a:r>
            <a:r>
              <a:rPr sz="3600" spc="-31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𝑞</a:t>
            </a:r>
            <a:r>
              <a:rPr sz="3600" spc="-18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19" name="object 19"/>
          <p:cNvSpPr/>
          <p:nvPr/>
        </p:nvSpPr>
        <p:spPr>
          <a:xfrm>
            <a:off x="9260078" y="2015578"/>
            <a:ext cx="34290" cy="408940"/>
          </a:xfrm>
          <a:custGeom>
            <a:avLst/>
            <a:gdLst/>
            <a:ahLst/>
            <a:cxnLst/>
            <a:rect l="l" t="t" r="r" b="b"/>
            <a:pathLst>
              <a:path w="34290" h="408939">
                <a:moveTo>
                  <a:pt x="34216" y="0"/>
                </a:moveTo>
                <a:lnTo>
                  <a:pt x="0" y="0"/>
                </a:lnTo>
                <a:lnTo>
                  <a:pt x="0" y="408597"/>
                </a:lnTo>
                <a:lnTo>
                  <a:pt x="34216" y="408597"/>
                </a:lnTo>
                <a:lnTo>
                  <a:pt x="34216" y="0"/>
                </a:lnTo>
                <a:close/>
              </a:path>
            </a:pathLst>
          </a:custGeom>
          <a:solidFill>
            <a:srgbClr val="000000"/>
          </a:solidFill>
        </p:spPr>
        <p:txBody>
          <a:bodyPr wrap="square" lIns="0" tIns="0" rIns="0" bIns="0" rtlCol="0"/>
          <a:lstStyle/>
          <a:p>
            <a:endParaRPr/>
          </a:p>
        </p:txBody>
      </p:sp>
      <p:sp>
        <p:nvSpPr>
          <p:cNvPr id="20" name="object 20"/>
          <p:cNvSpPr/>
          <p:nvPr/>
        </p:nvSpPr>
        <p:spPr>
          <a:xfrm>
            <a:off x="9613138" y="2011679"/>
            <a:ext cx="140970" cy="416559"/>
          </a:xfrm>
          <a:custGeom>
            <a:avLst/>
            <a:gdLst/>
            <a:ahLst/>
            <a:cxnLst/>
            <a:rect l="l" t="t" r="r" b="b"/>
            <a:pathLst>
              <a:path w="140970" h="416560">
                <a:moveTo>
                  <a:pt x="5968" y="0"/>
                </a:moveTo>
                <a:lnTo>
                  <a:pt x="0" y="16891"/>
                </a:lnTo>
                <a:lnTo>
                  <a:pt x="24383" y="27432"/>
                </a:lnTo>
                <a:lnTo>
                  <a:pt x="45465" y="41910"/>
                </a:lnTo>
                <a:lnTo>
                  <a:pt x="77088" y="82931"/>
                </a:lnTo>
                <a:lnTo>
                  <a:pt x="95757" y="138303"/>
                </a:lnTo>
                <a:lnTo>
                  <a:pt x="101980" y="206121"/>
                </a:lnTo>
                <a:lnTo>
                  <a:pt x="100456" y="242950"/>
                </a:lnTo>
                <a:lnTo>
                  <a:pt x="87883" y="306197"/>
                </a:lnTo>
                <a:lnTo>
                  <a:pt x="62864" y="355727"/>
                </a:lnTo>
                <a:lnTo>
                  <a:pt x="24764" y="389128"/>
                </a:lnTo>
                <a:lnTo>
                  <a:pt x="634" y="399542"/>
                </a:lnTo>
                <a:lnTo>
                  <a:pt x="5968" y="416560"/>
                </a:lnTo>
                <a:lnTo>
                  <a:pt x="63500" y="389890"/>
                </a:lnTo>
                <a:lnTo>
                  <a:pt x="105790" y="343662"/>
                </a:lnTo>
                <a:lnTo>
                  <a:pt x="131825" y="281940"/>
                </a:lnTo>
                <a:lnTo>
                  <a:pt x="140461" y="208407"/>
                </a:lnTo>
                <a:lnTo>
                  <a:pt x="138302" y="170180"/>
                </a:lnTo>
                <a:lnTo>
                  <a:pt x="120903" y="102489"/>
                </a:lnTo>
                <a:lnTo>
                  <a:pt x="86359" y="47371"/>
                </a:lnTo>
                <a:lnTo>
                  <a:pt x="36575" y="10922"/>
                </a:lnTo>
                <a:lnTo>
                  <a:pt x="5968" y="0"/>
                </a:lnTo>
                <a:close/>
              </a:path>
            </a:pathLst>
          </a:custGeom>
          <a:solidFill>
            <a:srgbClr val="000000"/>
          </a:solidFill>
        </p:spPr>
        <p:txBody>
          <a:bodyPr wrap="square" lIns="0" tIns="0" rIns="0" bIns="0" rtlCol="0"/>
          <a:lstStyle/>
          <a:p>
            <a:endParaRPr/>
          </a:p>
        </p:txBody>
      </p:sp>
      <p:sp>
        <p:nvSpPr>
          <p:cNvPr id="21" name="object 21"/>
          <p:cNvSpPr/>
          <p:nvPr/>
        </p:nvSpPr>
        <p:spPr>
          <a:xfrm>
            <a:off x="8829040" y="2011679"/>
            <a:ext cx="140970" cy="416559"/>
          </a:xfrm>
          <a:custGeom>
            <a:avLst/>
            <a:gdLst/>
            <a:ahLst/>
            <a:cxnLst/>
            <a:rect l="l" t="t" r="r" b="b"/>
            <a:pathLst>
              <a:path w="140970" h="416560">
                <a:moveTo>
                  <a:pt x="134365" y="0"/>
                </a:moveTo>
                <a:lnTo>
                  <a:pt x="77088" y="26670"/>
                </a:lnTo>
                <a:lnTo>
                  <a:pt x="34798" y="73025"/>
                </a:lnTo>
                <a:lnTo>
                  <a:pt x="8635" y="134874"/>
                </a:lnTo>
                <a:lnTo>
                  <a:pt x="0" y="208407"/>
                </a:lnTo>
                <a:lnTo>
                  <a:pt x="2158" y="246634"/>
                </a:lnTo>
                <a:lnTo>
                  <a:pt x="19430" y="314325"/>
                </a:lnTo>
                <a:lnTo>
                  <a:pt x="53848" y="369189"/>
                </a:lnTo>
                <a:lnTo>
                  <a:pt x="103758" y="405638"/>
                </a:lnTo>
                <a:lnTo>
                  <a:pt x="134365" y="416560"/>
                </a:lnTo>
                <a:lnTo>
                  <a:pt x="139700" y="399542"/>
                </a:lnTo>
                <a:lnTo>
                  <a:pt x="115696" y="389128"/>
                </a:lnTo>
                <a:lnTo>
                  <a:pt x="94995" y="374523"/>
                </a:lnTo>
                <a:lnTo>
                  <a:pt x="63373" y="332867"/>
                </a:lnTo>
                <a:lnTo>
                  <a:pt x="44703" y="276225"/>
                </a:lnTo>
                <a:lnTo>
                  <a:pt x="38480" y="206121"/>
                </a:lnTo>
                <a:lnTo>
                  <a:pt x="40004" y="170687"/>
                </a:lnTo>
                <a:lnTo>
                  <a:pt x="52450" y="108966"/>
                </a:lnTo>
                <a:lnTo>
                  <a:pt x="77596" y="60325"/>
                </a:lnTo>
                <a:lnTo>
                  <a:pt x="116077" y="27432"/>
                </a:lnTo>
                <a:lnTo>
                  <a:pt x="140461" y="16891"/>
                </a:lnTo>
                <a:lnTo>
                  <a:pt x="134365" y="0"/>
                </a:lnTo>
                <a:close/>
              </a:path>
            </a:pathLst>
          </a:custGeom>
          <a:solidFill>
            <a:srgbClr val="000000"/>
          </a:solidFill>
        </p:spPr>
        <p:txBody>
          <a:bodyPr wrap="square" lIns="0" tIns="0" rIns="0" bIns="0" rtlCol="0"/>
          <a:lstStyle/>
          <a:p>
            <a:endParaRPr/>
          </a:p>
        </p:txBody>
      </p:sp>
      <p:sp>
        <p:nvSpPr>
          <p:cNvPr id="22" name="object 22"/>
          <p:cNvSpPr txBox="1"/>
          <p:nvPr/>
        </p:nvSpPr>
        <p:spPr>
          <a:xfrm>
            <a:off x="4805679" y="2098611"/>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3" name="object 23"/>
          <p:cNvSpPr txBox="1"/>
          <p:nvPr/>
        </p:nvSpPr>
        <p:spPr>
          <a:xfrm>
            <a:off x="4490339" y="1874774"/>
            <a:ext cx="1710689" cy="575310"/>
          </a:xfrm>
          <a:prstGeom prst="rect">
            <a:avLst/>
          </a:prstGeom>
        </p:spPr>
        <p:txBody>
          <a:bodyPr vert="horz" wrap="square" lIns="0" tIns="13335" rIns="0" bIns="0" rtlCol="0">
            <a:spAutoFit/>
          </a:bodyPr>
          <a:lstStyle/>
          <a:p>
            <a:pPr marL="12700">
              <a:lnSpc>
                <a:spcPct val="100000"/>
              </a:lnSpc>
              <a:spcBef>
                <a:spcPts val="105"/>
              </a:spcBef>
              <a:tabLst>
                <a:tab pos="683260" algn="l"/>
                <a:tab pos="1263015"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25" dirty="0">
                <a:latin typeface="Cambria Math"/>
                <a:cs typeface="Cambria Math"/>
              </a:rPr>
              <a:t>𝑥)</a:t>
            </a:r>
            <a:endParaRPr sz="3600">
              <a:latin typeface="Cambria Math"/>
              <a:cs typeface="Cambria Math"/>
            </a:endParaRPr>
          </a:p>
        </p:txBody>
      </p:sp>
      <p:sp>
        <p:nvSpPr>
          <p:cNvPr id="24" name="object 24"/>
          <p:cNvSpPr txBox="1"/>
          <p:nvPr/>
        </p:nvSpPr>
        <p:spPr>
          <a:xfrm>
            <a:off x="8639175" y="2098611"/>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5" name="object 25"/>
          <p:cNvSpPr txBox="1"/>
          <p:nvPr/>
        </p:nvSpPr>
        <p:spPr>
          <a:xfrm>
            <a:off x="10133965" y="2067813"/>
            <a:ext cx="262890" cy="428625"/>
          </a:xfrm>
          <a:prstGeom prst="rect">
            <a:avLst/>
          </a:prstGeom>
        </p:spPr>
        <p:txBody>
          <a:bodyPr vert="horz" wrap="square" lIns="0" tIns="12065" rIns="0" bIns="0" rtlCol="0">
            <a:spAutoFit/>
          </a:bodyPr>
          <a:lstStyle/>
          <a:p>
            <a:pPr marL="12700">
              <a:lnSpc>
                <a:spcPct val="100000"/>
              </a:lnSpc>
              <a:spcBef>
                <a:spcPts val="95"/>
              </a:spcBef>
            </a:pPr>
            <a:r>
              <a:rPr sz="2650" spc="-5" dirty="0">
                <a:latin typeface="Cambria Math"/>
                <a:cs typeface="Cambria Math"/>
              </a:rPr>
              <a:t>ϕ</a:t>
            </a:r>
            <a:endParaRPr sz="2650">
              <a:latin typeface="Cambria Math"/>
              <a:cs typeface="Cambria Math"/>
            </a:endParaRPr>
          </a:p>
        </p:txBody>
      </p:sp>
      <p:sp>
        <p:nvSpPr>
          <p:cNvPr id="26" name="object 26"/>
          <p:cNvSpPr txBox="1"/>
          <p:nvPr/>
        </p:nvSpPr>
        <p:spPr>
          <a:xfrm>
            <a:off x="8323833" y="1874774"/>
            <a:ext cx="3103880" cy="575310"/>
          </a:xfrm>
          <a:prstGeom prst="rect">
            <a:avLst/>
          </a:prstGeom>
        </p:spPr>
        <p:txBody>
          <a:bodyPr vert="horz" wrap="square" lIns="0" tIns="13335" rIns="0" bIns="0" rtlCol="0">
            <a:spAutoFit/>
          </a:bodyPr>
          <a:lstStyle/>
          <a:p>
            <a:pPr marL="12700">
              <a:lnSpc>
                <a:spcPct val="100000"/>
              </a:lnSpc>
              <a:spcBef>
                <a:spcPts val="105"/>
              </a:spcBef>
              <a:tabLst>
                <a:tab pos="683895" algn="l"/>
                <a:tab pos="1497330" algn="l"/>
                <a:tab pos="2056764" algn="l"/>
              </a:tabLst>
            </a:pPr>
            <a:r>
              <a:rPr sz="3600" spc="-50" dirty="0">
                <a:latin typeface="Cambria Math"/>
                <a:cs typeface="Cambria Math"/>
              </a:rPr>
              <a:t>𝑝</a:t>
            </a:r>
            <a:r>
              <a:rPr sz="3600" dirty="0">
                <a:latin typeface="Cambria Math"/>
                <a:cs typeface="Cambria Math"/>
              </a:rPr>
              <a:t>	𝑧</a:t>
            </a:r>
            <a:r>
              <a:rPr sz="3600" spc="335"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𝑞</a:t>
            </a:r>
            <a:r>
              <a:rPr sz="3600" dirty="0">
                <a:latin typeface="Cambria Math"/>
                <a:cs typeface="Cambria Math"/>
              </a:rPr>
              <a:t>	</a:t>
            </a:r>
            <a:r>
              <a:rPr sz="3600" spc="45" dirty="0">
                <a:latin typeface="Cambria Math"/>
                <a:cs typeface="Cambria Math"/>
              </a:rPr>
              <a:t>(𝑧|𝑥)</a:t>
            </a:r>
            <a:endParaRPr sz="3600">
              <a:latin typeface="Cambria Math"/>
              <a:cs typeface="Cambria Math"/>
            </a:endParaRPr>
          </a:p>
        </p:txBody>
      </p:sp>
      <p:sp>
        <p:nvSpPr>
          <p:cNvPr id="27" name="object 27"/>
          <p:cNvSpPr txBox="1"/>
          <p:nvPr/>
        </p:nvSpPr>
        <p:spPr>
          <a:xfrm>
            <a:off x="2825750" y="3258439"/>
            <a:ext cx="1419860" cy="575310"/>
          </a:xfrm>
          <a:prstGeom prst="rect">
            <a:avLst/>
          </a:prstGeom>
        </p:spPr>
        <p:txBody>
          <a:bodyPr vert="horz" wrap="square" lIns="0" tIns="13335" rIns="0" bIns="0" rtlCol="0">
            <a:spAutoFit/>
          </a:bodyPr>
          <a:lstStyle/>
          <a:p>
            <a:pPr marL="12700">
              <a:lnSpc>
                <a:spcPct val="100000"/>
              </a:lnSpc>
              <a:spcBef>
                <a:spcPts val="105"/>
              </a:spcBef>
            </a:pPr>
            <a:r>
              <a:rPr sz="3600" dirty="0">
                <a:latin typeface="Cambria Math"/>
                <a:cs typeface="Cambria Math"/>
              </a:rPr>
              <a:t>=</a:t>
            </a:r>
            <a:r>
              <a:rPr sz="3600" spc="180" dirty="0">
                <a:latin typeface="Cambria Math"/>
                <a:cs typeface="Cambria Math"/>
              </a:rPr>
              <a:t> </a:t>
            </a:r>
            <a:r>
              <a:rPr sz="3600" dirty="0">
                <a:latin typeface="Cambria Math"/>
                <a:cs typeface="Cambria Math"/>
              </a:rPr>
              <a:t>log</a:t>
            </a:r>
            <a:r>
              <a:rPr sz="3600" spc="-170" dirty="0">
                <a:latin typeface="Cambria Math"/>
                <a:cs typeface="Cambria Math"/>
              </a:rPr>
              <a:t> </a:t>
            </a:r>
            <a:r>
              <a:rPr sz="3600" spc="-50" dirty="0">
                <a:latin typeface="Cambria Math"/>
                <a:cs typeface="Cambria Math"/>
              </a:rPr>
              <a:t>𝑝</a:t>
            </a:r>
            <a:endParaRPr sz="3600">
              <a:latin typeface="Cambria Math"/>
              <a:cs typeface="Cambria Math"/>
            </a:endParaRPr>
          </a:p>
        </p:txBody>
      </p:sp>
      <p:sp>
        <p:nvSpPr>
          <p:cNvPr id="28" name="object 28"/>
          <p:cNvSpPr txBox="1"/>
          <p:nvPr/>
        </p:nvSpPr>
        <p:spPr>
          <a:xfrm>
            <a:off x="4204334" y="3650297"/>
            <a:ext cx="153670" cy="306705"/>
          </a:xfrm>
          <a:prstGeom prst="rect">
            <a:avLst/>
          </a:prstGeom>
        </p:spPr>
        <p:txBody>
          <a:bodyPr vert="horz" wrap="square" lIns="0" tIns="11430" rIns="0" bIns="0" rtlCol="0">
            <a:spAutoFit/>
          </a:bodyPr>
          <a:lstStyle/>
          <a:p>
            <a:pPr marL="12700">
              <a:lnSpc>
                <a:spcPct val="100000"/>
              </a:lnSpc>
              <a:spcBef>
                <a:spcPts val="90"/>
              </a:spcBef>
            </a:pPr>
            <a:r>
              <a:rPr sz="1850" spc="-5" dirty="0">
                <a:latin typeface="Cambria Math"/>
                <a:cs typeface="Cambria Math"/>
              </a:rPr>
              <a:t>θ</a:t>
            </a:r>
            <a:endParaRPr sz="1850">
              <a:latin typeface="Cambria Math"/>
              <a:cs typeface="Cambria Math"/>
            </a:endParaRPr>
          </a:p>
        </p:txBody>
      </p:sp>
      <p:sp>
        <p:nvSpPr>
          <p:cNvPr id="29" name="object 29"/>
          <p:cNvSpPr/>
          <p:nvPr/>
        </p:nvSpPr>
        <p:spPr>
          <a:xfrm>
            <a:off x="4960111" y="3397338"/>
            <a:ext cx="34290" cy="408940"/>
          </a:xfrm>
          <a:custGeom>
            <a:avLst/>
            <a:gdLst/>
            <a:ahLst/>
            <a:cxnLst/>
            <a:rect l="l" t="t" r="r" b="b"/>
            <a:pathLst>
              <a:path w="34289" h="408939">
                <a:moveTo>
                  <a:pt x="34213" y="0"/>
                </a:moveTo>
                <a:lnTo>
                  <a:pt x="0" y="0"/>
                </a:lnTo>
                <a:lnTo>
                  <a:pt x="0" y="408597"/>
                </a:lnTo>
                <a:lnTo>
                  <a:pt x="34213" y="408597"/>
                </a:lnTo>
                <a:lnTo>
                  <a:pt x="34213" y="0"/>
                </a:lnTo>
                <a:close/>
              </a:path>
            </a:pathLst>
          </a:custGeom>
          <a:solidFill>
            <a:srgbClr val="000000"/>
          </a:solidFill>
        </p:spPr>
        <p:txBody>
          <a:bodyPr wrap="square" lIns="0" tIns="0" rIns="0" bIns="0" rtlCol="0"/>
          <a:lstStyle/>
          <a:p>
            <a:endParaRPr/>
          </a:p>
        </p:txBody>
      </p:sp>
      <p:sp>
        <p:nvSpPr>
          <p:cNvPr id="30" name="object 30"/>
          <p:cNvSpPr/>
          <p:nvPr/>
        </p:nvSpPr>
        <p:spPr>
          <a:xfrm>
            <a:off x="5284978" y="3393440"/>
            <a:ext cx="140970" cy="416559"/>
          </a:xfrm>
          <a:custGeom>
            <a:avLst/>
            <a:gdLst/>
            <a:ahLst/>
            <a:cxnLst/>
            <a:rect l="l" t="t" r="r" b="b"/>
            <a:pathLst>
              <a:path w="140970" h="416560">
                <a:moveTo>
                  <a:pt x="5969" y="0"/>
                </a:moveTo>
                <a:lnTo>
                  <a:pt x="0" y="16890"/>
                </a:lnTo>
                <a:lnTo>
                  <a:pt x="24384" y="27432"/>
                </a:lnTo>
                <a:lnTo>
                  <a:pt x="45466" y="41910"/>
                </a:lnTo>
                <a:lnTo>
                  <a:pt x="77088" y="82931"/>
                </a:lnTo>
                <a:lnTo>
                  <a:pt x="95758" y="138302"/>
                </a:lnTo>
                <a:lnTo>
                  <a:pt x="101981" y="206121"/>
                </a:lnTo>
                <a:lnTo>
                  <a:pt x="100457" y="242951"/>
                </a:lnTo>
                <a:lnTo>
                  <a:pt x="87884" y="306197"/>
                </a:lnTo>
                <a:lnTo>
                  <a:pt x="62864" y="355727"/>
                </a:lnTo>
                <a:lnTo>
                  <a:pt x="24764" y="389128"/>
                </a:lnTo>
                <a:lnTo>
                  <a:pt x="635" y="399542"/>
                </a:lnTo>
                <a:lnTo>
                  <a:pt x="5969" y="416560"/>
                </a:lnTo>
                <a:lnTo>
                  <a:pt x="63500" y="389890"/>
                </a:lnTo>
                <a:lnTo>
                  <a:pt x="105791" y="343662"/>
                </a:lnTo>
                <a:lnTo>
                  <a:pt x="131825" y="281940"/>
                </a:lnTo>
                <a:lnTo>
                  <a:pt x="140462" y="208407"/>
                </a:lnTo>
                <a:lnTo>
                  <a:pt x="138302" y="170180"/>
                </a:lnTo>
                <a:lnTo>
                  <a:pt x="120904" y="102488"/>
                </a:lnTo>
                <a:lnTo>
                  <a:pt x="86360" y="47371"/>
                </a:lnTo>
                <a:lnTo>
                  <a:pt x="36575" y="10922"/>
                </a:lnTo>
                <a:lnTo>
                  <a:pt x="5969" y="0"/>
                </a:lnTo>
                <a:close/>
              </a:path>
            </a:pathLst>
          </a:custGeom>
          <a:solidFill>
            <a:srgbClr val="000000"/>
          </a:solidFill>
        </p:spPr>
        <p:txBody>
          <a:bodyPr wrap="square" lIns="0" tIns="0" rIns="0" bIns="0" rtlCol="0"/>
          <a:lstStyle/>
          <a:p>
            <a:endParaRPr/>
          </a:p>
        </p:txBody>
      </p:sp>
      <p:sp>
        <p:nvSpPr>
          <p:cNvPr id="31" name="object 31"/>
          <p:cNvSpPr/>
          <p:nvPr/>
        </p:nvSpPr>
        <p:spPr>
          <a:xfrm>
            <a:off x="4500879" y="3393440"/>
            <a:ext cx="140970" cy="416559"/>
          </a:xfrm>
          <a:custGeom>
            <a:avLst/>
            <a:gdLst/>
            <a:ahLst/>
            <a:cxnLst/>
            <a:rect l="l" t="t" r="r" b="b"/>
            <a:pathLst>
              <a:path w="140970" h="416560">
                <a:moveTo>
                  <a:pt x="134366" y="0"/>
                </a:moveTo>
                <a:lnTo>
                  <a:pt x="77089" y="26670"/>
                </a:lnTo>
                <a:lnTo>
                  <a:pt x="34798" y="73025"/>
                </a:lnTo>
                <a:lnTo>
                  <a:pt x="8636" y="134874"/>
                </a:lnTo>
                <a:lnTo>
                  <a:pt x="0" y="208407"/>
                </a:lnTo>
                <a:lnTo>
                  <a:pt x="2159" y="246634"/>
                </a:lnTo>
                <a:lnTo>
                  <a:pt x="19558" y="314325"/>
                </a:lnTo>
                <a:lnTo>
                  <a:pt x="53848" y="369189"/>
                </a:lnTo>
                <a:lnTo>
                  <a:pt x="103759" y="405638"/>
                </a:lnTo>
                <a:lnTo>
                  <a:pt x="134366" y="416560"/>
                </a:lnTo>
                <a:lnTo>
                  <a:pt x="139700" y="399542"/>
                </a:lnTo>
                <a:lnTo>
                  <a:pt x="115697" y="389128"/>
                </a:lnTo>
                <a:lnTo>
                  <a:pt x="94996" y="374523"/>
                </a:lnTo>
                <a:lnTo>
                  <a:pt x="63373" y="332867"/>
                </a:lnTo>
                <a:lnTo>
                  <a:pt x="44704" y="276225"/>
                </a:lnTo>
                <a:lnTo>
                  <a:pt x="38481" y="206121"/>
                </a:lnTo>
                <a:lnTo>
                  <a:pt x="40005" y="170687"/>
                </a:lnTo>
                <a:lnTo>
                  <a:pt x="52450" y="108965"/>
                </a:lnTo>
                <a:lnTo>
                  <a:pt x="77597" y="60325"/>
                </a:lnTo>
                <a:lnTo>
                  <a:pt x="116078" y="27432"/>
                </a:lnTo>
                <a:lnTo>
                  <a:pt x="140462" y="16890"/>
                </a:lnTo>
                <a:lnTo>
                  <a:pt x="134366" y="0"/>
                </a:lnTo>
                <a:close/>
              </a:path>
            </a:pathLst>
          </a:custGeom>
          <a:solidFill>
            <a:srgbClr val="000000"/>
          </a:solidFill>
        </p:spPr>
        <p:txBody>
          <a:bodyPr wrap="square" lIns="0" tIns="0" rIns="0" bIns="0" rtlCol="0"/>
          <a:lstStyle/>
          <a:p>
            <a:endParaRPr/>
          </a:p>
        </p:txBody>
      </p:sp>
      <p:sp>
        <p:nvSpPr>
          <p:cNvPr id="32" name="object 32"/>
          <p:cNvSpPr/>
          <p:nvPr/>
        </p:nvSpPr>
        <p:spPr>
          <a:xfrm>
            <a:off x="6685280" y="3596640"/>
            <a:ext cx="1524000" cy="20320"/>
          </a:xfrm>
          <a:custGeom>
            <a:avLst/>
            <a:gdLst/>
            <a:ahLst/>
            <a:cxnLst/>
            <a:rect l="l" t="t" r="r" b="b"/>
            <a:pathLst>
              <a:path w="1524000" h="20320">
                <a:moveTo>
                  <a:pt x="1524000" y="0"/>
                </a:moveTo>
                <a:lnTo>
                  <a:pt x="0" y="0"/>
                </a:lnTo>
                <a:lnTo>
                  <a:pt x="0" y="20320"/>
                </a:lnTo>
                <a:lnTo>
                  <a:pt x="1524000" y="20320"/>
                </a:lnTo>
                <a:lnTo>
                  <a:pt x="1524000" y="0"/>
                </a:lnTo>
                <a:close/>
              </a:path>
            </a:pathLst>
          </a:custGeom>
          <a:solidFill>
            <a:srgbClr val="000000"/>
          </a:solidFill>
        </p:spPr>
        <p:txBody>
          <a:bodyPr wrap="square" lIns="0" tIns="0" rIns="0" bIns="0" rtlCol="0"/>
          <a:lstStyle/>
          <a:p>
            <a:endParaRPr/>
          </a:p>
        </p:txBody>
      </p:sp>
      <p:sp>
        <p:nvSpPr>
          <p:cNvPr id="33" name="object 33"/>
          <p:cNvSpPr/>
          <p:nvPr/>
        </p:nvSpPr>
        <p:spPr>
          <a:xfrm>
            <a:off x="8026527" y="3027679"/>
            <a:ext cx="142240" cy="416559"/>
          </a:xfrm>
          <a:custGeom>
            <a:avLst/>
            <a:gdLst/>
            <a:ahLst/>
            <a:cxnLst/>
            <a:rect l="l" t="t" r="r" b="b"/>
            <a:pathLst>
              <a:path w="142240" h="416560">
                <a:moveTo>
                  <a:pt x="5969" y="0"/>
                </a:moveTo>
                <a:lnTo>
                  <a:pt x="0" y="16891"/>
                </a:lnTo>
                <a:lnTo>
                  <a:pt x="24638" y="27432"/>
                </a:lnTo>
                <a:lnTo>
                  <a:pt x="45847" y="41910"/>
                </a:lnTo>
                <a:lnTo>
                  <a:pt x="77850" y="82931"/>
                </a:lnTo>
                <a:lnTo>
                  <a:pt x="96774" y="138303"/>
                </a:lnTo>
                <a:lnTo>
                  <a:pt x="102997" y="206121"/>
                </a:lnTo>
                <a:lnTo>
                  <a:pt x="101473" y="242950"/>
                </a:lnTo>
                <a:lnTo>
                  <a:pt x="88773" y="306197"/>
                </a:lnTo>
                <a:lnTo>
                  <a:pt x="63500" y="355727"/>
                </a:lnTo>
                <a:lnTo>
                  <a:pt x="24892" y="389128"/>
                </a:lnTo>
                <a:lnTo>
                  <a:pt x="634" y="399542"/>
                </a:lnTo>
                <a:lnTo>
                  <a:pt x="5969" y="416560"/>
                </a:lnTo>
                <a:lnTo>
                  <a:pt x="64134" y="389890"/>
                </a:lnTo>
                <a:lnTo>
                  <a:pt x="106806" y="343662"/>
                </a:lnTo>
                <a:lnTo>
                  <a:pt x="133096" y="281940"/>
                </a:lnTo>
                <a:lnTo>
                  <a:pt x="141858" y="208407"/>
                </a:lnTo>
                <a:lnTo>
                  <a:pt x="139700" y="170180"/>
                </a:lnTo>
                <a:lnTo>
                  <a:pt x="122174" y="102489"/>
                </a:lnTo>
                <a:lnTo>
                  <a:pt x="87249" y="47371"/>
                </a:lnTo>
                <a:lnTo>
                  <a:pt x="36956" y="10922"/>
                </a:lnTo>
                <a:lnTo>
                  <a:pt x="5969" y="0"/>
                </a:lnTo>
                <a:close/>
              </a:path>
            </a:pathLst>
          </a:custGeom>
          <a:solidFill>
            <a:srgbClr val="000000"/>
          </a:solidFill>
        </p:spPr>
        <p:txBody>
          <a:bodyPr wrap="square" lIns="0" tIns="0" rIns="0" bIns="0" rtlCol="0"/>
          <a:lstStyle/>
          <a:p>
            <a:endParaRPr/>
          </a:p>
        </p:txBody>
      </p:sp>
      <p:sp>
        <p:nvSpPr>
          <p:cNvPr id="34" name="object 34"/>
          <p:cNvSpPr/>
          <p:nvPr/>
        </p:nvSpPr>
        <p:spPr>
          <a:xfrm>
            <a:off x="7233919" y="3027679"/>
            <a:ext cx="142240" cy="416559"/>
          </a:xfrm>
          <a:custGeom>
            <a:avLst/>
            <a:gdLst/>
            <a:ahLst/>
            <a:cxnLst/>
            <a:rect l="l" t="t" r="r" b="b"/>
            <a:pathLst>
              <a:path w="142240" h="416560">
                <a:moveTo>
                  <a:pt x="135889" y="0"/>
                </a:moveTo>
                <a:lnTo>
                  <a:pt x="77850" y="26670"/>
                </a:lnTo>
                <a:lnTo>
                  <a:pt x="35178" y="73025"/>
                </a:lnTo>
                <a:lnTo>
                  <a:pt x="8762" y="134874"/>
                </a:lnTo>
                <a:lnTo>
                  <a:pt x="0" y="208407"/>
                </a:lnTo>
                <a:lnTo>
                  <a:pt x="2158" y="246634"/>
                </a:lnTo>
                <a:lnTo>
                  <a:pt x="19684" y="314325"/>
                </a:lnTo>
                <a:lnTo>
                  <a:pt x="54482" y="369189"/>
                </a:lnTo>
                <a:lnTo>
                  <a:pt x="104901" y="405638"/>
                </a:lnTo>
                <a:lnTo>
                  <a:pt x="135889" y="416560"/>
                </a:lnTo>
                <a:lnTo>
                  <a:pt x="141224" y="399542"/>
                </a:lnTo>
                <a:lnTo>
                  <a:pt x="116966" y="389128"/>
                </a:lnTo>
                <a:lnTo>
                  <a:pt x="96011" y="374523"/>
                </a:lnTo>
                <a:lnTo>
                  <a:pt x="64134" y="332867"/>
                </a:lnTo>
                <a:lnTo>
                  <a:pt x="45211" y="276225"/>
                </a:lnTo>
                <a:lnTo>
                  <a:pt x="38861" y="206121"/>
                </a:lnTo>
                <a:lnTo>
                  <a:pt x="40385" y="170687"/>
                </a:lnTo>
                <a:lnTo>
                  <a:pt x="53085" y="108966"/>
                </a:lnTo>
                <a:lnTo>
                  <a:pt x="78485" y="60325"/>
                </a:lnTo>
                <a:lnTo>
                  <a:pt x="117348" y="27432"/>
                </a:lnTo>
                <a:lnTo>
                  <a:pt x="141985" y="16891"/>
                </a:lnTo>
                <a:lnTo>
                  <a:pt x="135889" y="0"/>
                </a:lnTo>
                <a:close/>
              </a:path>
            </a:pathLst>
          </a:custGeom>
          <a:solidFill>
            <a:srgbClr val="000000"/>
          </a:solidFill>
        </p:spPr>
        <p:txBody>
          <a:bodyPr wrap="square" lIns="0" tIns="0" rIns="0" bIns="0" rtlCol="0"/>
          <a:lstStyle/>
          <a:p>
            <a:endParaRPr/>
          </a:p>
        </p:txBody>
      </p:sp>
      <p:sp>
        <p:nvSpPr>
          <p:cNvPr id="35" name="object 35"/>
          <p:cNvSpPr/>
          <p:nvPr/>
        </p:nvSpPr>
        <p:spPr>
          <a:xfrm>
            <a:off x="9428480" y="3596640"/>
            <a:ext cx="1524000" cy="20320"/>
          </a:xfrm>
          <a:custGeom>
            <a:avLst/>
            <a:gdLst/>
            <a:ahLst/>
            <a:cxnLst/>
            <a:rect l="l" t="t" r="r" b="b"/>
            <a:pathLst>
              <a:path w="1524000" h="20320">
                <a:moveTo>
                  <a:pt x="1524000" y="0"/>
                </a:moveTo>
                <a:lnTo>
                  <a:pt x="0" y="0"/>
                </a:lnTo>
                <a:lnTo>
                  <a:pt x="0" y="20320"/>
                </a:lnTo>
                <a:lnTo>
                  <a:pt x="1524000" y="20320"/>
                </a:lnTo>
                <a:lnTo>
                  <a:pt x="1524000" y="0"/>
                </a:lnTo>
                <a:close/>
              </a:path>
            </a:pathLst>
          </a:custGeom>
          <a:solidFill>
            <a:srgbClr val="000000"/>
          </a:solidFill>
        </p:spPr>
        <p:txBody>
          <a:bodyPr wrap="square" lIns="0" tIns="0" rIns="0" bIns="0" rtlCol="0"/>
          <a:lstStyle/>
          <a:p>
            <a:endParaRPr/>
          </a:p>
        </p:txBody>
      </p:sp>
      <p:sp>
        <p:nvSpPr>
          <p:cNvPr id="36" name="object 36"/>
          <p:cNvSpPr txBox="1"/>
          <p:nvPr/>
        </p:nvSpPr>
        <p:spPr>
          <a:xfrm>
            <a:off x="6645275" y="2797238"/>
            <a:ext cx="1398270" cy="575310"/>
          </a:xfrm>
          <a:prstGeom prst="rect">
            <a:avLst/>
          </a:prstGeom>
        </p:spPr>
        <p:txBody>
          <a:bodyPr vert="horz" wrap="square" lIns="0" tIns="13335" rIns="0" bIns="0" rtlCol="0">
            <a:spAutoFit/>
          </a:bodyPr>
          <a:lstStyle/>
          <a:p>
            <a:pPr marL="38100">
              <a:lnSpc>
                <a:spcPct val="100000"/>
              </a:lnSpc>
              <a:spcBef>
                <a:spcPts val="105"/>
              </a:spcBef>
              <a:tabLst>
                <a:tab pos="749300" algn="l"/>
              </a:tabLst>
            </a:pPr>
            <a:r>
              <a:rPr sz="3600" dirty="0">
                <a:latin typeface="Cambria Math"/>
                <a:cs typeface="Cambria Math"/>
              </a:rPr>
              <a:t>𝑞</a:t>
            </a:r>
            <a:r>
              <a:rPr sz="3600" spc="-175" dirty="0">
                <a:latin typeface="Cambria Math"/>
                <a:cs typeface="Cambria Math"/>
              </a:rPr>
              <a:t> </a:t>
            </a:r>
            <a:r>
              <a:rPr sz="3975" spc="-75" baseline="-11530" dirty="0">
                <a:latin typeface="Cambria Math"/>
                <a:cs typeface="Cambria Math"/>
              </a:rPr>
              <a:t>ϕ</a:t>
            </a:r>
            <a:r>
              <a:rPr sz="3975" baseline="-11530" dirty="0">
                <a:latin typeface="Cambria Math"/>
                <a:cs typeface="Cambria Math"/>
              </a:rPr>
              <a:t>	</a:t>
            </a:r>
            <a:r>
              <a:rPr sz="3600" spc="-25" dirty="0">
                <a:latin typeface="Cambria Math"/>
                <a:cs typeface="Cambria Math"/>
              </a:rPr>
              <a:t>𝑧|𝑥</a:t>
            </a:r>
            <a:endParaRPr sz="3600">
              <a:latin typeface="Cambria Math"/>
              <a:cs typeface="Cambria Math"/>
            </a:endParaRPr>
          </a:p>
        </p:txBody>
      </p:sp>
      <p:sp>
        <p:nvSpPr>
          <p:cNvPr id="37" name="object 37"/>
          <p:cNvSpPr txBox="1"/>
          <p:nvPr/>
        </p:nvSpPr>
        <p:spPr>
          <a:xfrm>
            <a:off x="9390760" y="2797238"/>
            <a:ext cx="167005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𝑞</a:t>
            </a:r>
            <a:r>
              <a:rPr sz="3600" spc="-17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38" name="object 38"/>
          <p:cNvSpPr txBox="1"/>
          <p:nvPr/>
        </p:nvSpPr>
        <p:spPr>
          <a:xfrm>
            <a:off x="4637151" y="3255645"/>
            <a:ext cx="1979930" cy="575310"/>
          </a:xfrm>
          <a:prstGeom prst="rect">
            <a:avLst/>
          </a:prstGeom>
        </p:spPr>
        <p:txBody>
          <a:bodyPr vert="horz" wrap="square" lIns="0" tIns="13335" rIns="0" bIns="0" rtlCol="0">
            <a:spAutoFit/>
          </a:bodyPr>
          <a:lstStyle/>
          <a:p>
            <a:pPr marL="12700">
              <a:lnSpc>
                <a:spcPct val="100000"/>
              </a:lnSpc>
              <a:spcBef>
                <a:spcPts val="105"/>
              </a:spcBef>
              <a:tabLst>
                <a:tab pos="419100" algn="l"/>
                <a:tab pos="937260" algn="l"/>
              </a:tabLst>
            </a:pP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45"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39" name="object 39"/>
          <p:cNvSpPr txBox="1"/>
          <p:nvPr/>
        </p:nvSpPr>
        <p:spPr>
          <a:xfrm>
            <a:off x="8297544" y="3255645"/>
            <a:ext cx="1054735" cy="575310"/>
          </a:xfrm>
          <a:prstGeom prst="rect">
            <a:avLst/>
          </a:prstGeom>
        </p:spPr>
        <p:txBody>
          <a:bodyPr vert="horz" wrap="square" lIns="0" tIns="13335" rIns="0" bIns="0" rtlCol="0">
            <a:spAutoFit/>
          </a:bodyPr>
          <a:lstStyle/>
          <a:p>
            <a:pPr marL="12700">
              <a:lnSpc>
                <a:spcPct val="100000"/>
              </a:lnSpc>
              <a:spcBef>
                <a:spcPts val="105"/>
              </a:spcBef>
            </a:pPr>
            <a:r>
              <a:rPr sz="3600" dirty="0">
                <a:latin typeface="Cambria Math"/>
                <a:cs typeface="Cambria Math"/>
              </a:rPr>
              <a:t>+</a:t>
            </a:r>
            <a:r>
              <a:rPr sz="3600" spc="-45"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40" name="object 40"/>
          <p:cNvSpPr txBox="1"/>
          <p:nvPr/>
        </p:nvSpPr>
        <p:spPr>
          <a:xfrm>
            <a:off x="9683115" y="3790395"/>
            <a:ext cx="211454" cy="335915"/>
          </a:xfrm>
          <a:prstGeom prst="rect">
            <a:avLst/>
          </a:prstGeom>
        </p:spPr>
        <p:txBody>
          <a:bodyPr vert="horz" wrap="square" lIns="0" tIns="0" rIns="0" bIns="0" rtlCol="0">
            <a:spAutoFit/>
          </a:bodyPr>
          <a:lstStyle/>
          <a:p>
            <a:pPr>
              <a:lnSpc>
                <a:spcPts val="2585"/>
              </a:lnSpc>
            </a:pPr>
            <a:r>
              <a:rPr sz="2650" spc="-5" dirty="0">
                <a:latin typeface="Cambria Math"/>
                <a:cs typeface="Cambria Math"/>
              </a:rPr>
              <a:t>K</a:t>
            </a:r>
            <a:endParaRPr sz="2650">
              <a:latin typeface="Cambria Math"/>
              <a:cs typeface="Cambria Math"/>
            </a:endParaRPr>
          </a:p>
        </p:txBody>
      </p:sp>
      <p:sp>
        <p:nvSpPr>
          <p:cNvPr id="41" name="object 41"/>
          <p:cNvSpPr/>
          <p:nvPr/>
        </p:nvSpPr>
        <p:spPr>
          <a:xfrm>
            <a:off x="2143886" y="5080000"/>
            <a:ext cx="142240" cy="426720"/>
          </a:xfrm>
          <a:custGeom>
            <a:avLst/>
            <a:gdLst/>
            <a:ahLst/>
            <a:cxnLst/>
            <a:rect l="l" t="t" r="r" b="b"/>
            <a:pathLst>
              <a:path w="142239" h="426720">
                <a:moveTo>
                  <a:pt x="5968" y="0"/>
                </a:moveTo>
                <a:lnTo>
                  <a:pt x="0" y="17272"/>
                </a:lnTo>
                <a:lnTo>
                  <a:pt x="24637" y="28067"/>
                </a:lnTo>
                <a:lnTo>
                  <a:pt x="45719" y="42925"/>
                </a:lnTo>
                <a:lnTo>
                  <a:pt x="77850" y="84962"/>
                </a:lnTo>
                <a:lnTo>
                  <a:pt x="96646" y="141605"/>
                </a:lnTo>
                <a:lnTo>
                  <a:pt x="102869" y="211200"/>
                </a:lnTo>
                <a:lnTo>
                  <a:pt x="101345" y="248793"/>
                </a:lnTo>
                <a:lnTo>
                  <a:pt x="88773" y="313690"/>
                </a:lnTo>
                <a:lnTo>
                  <a:pt x="63373" y="364363"/>
                </a:lnTo>
                <a:lnTo>
                  <a:pt x="24892" y="398525"/>
                </a:lnTo>
                <a:lnTo>
                  <a:pt x="635" y="409321"/>
                </a:lnTo>
                <a:lnTo>
                  <a:pt x="5968" y="426719"/>
                </a:lnTo>
                <a:lnTo>
                  <a:pt x="64007" y="399415"/>
                </a:lnTo>
                <a:lnTo>
                  <a:pt x="106680" y="352044"/>
                </a:lnTo>
                <a:lnTo>
                  <a:pt x="132969" y="288797"/>
                </a:lnTo>
                <a:lnTo>
                  <a:pt x="141731" y="213487"/>
                </a:lnTo>
                <a:lnTo>
                  <a:pt x="139573" y="174371"/>
                </a:lnTo>
                <a:lnTo>
                  <a:pt x="121919" y="105029"/>
                </a:lnTo>
                <a:lnTo>
                  <a:pt x="87121" y="48513"/>
                </a:lnTo>
                <a:lnTo>
                  <a:pt x="36830" y="11175"/>
                </a:lnTo>
                <a:lnTo>
                  <a:pt x="5968" y="0"/>
                </a:lnTo>
                <a:close/>
              </a:path>
            </a:pathLst>
          </a:custGeom>
          <a:solidFill>
            <a:srgbClr val="000000"/>
          </a:solidFill>
        </p:spPr>
        <p:txBody>
          <a:bodyPr wrap="square" lIns="0" tIns="0" rIns="0" bIns="0" rtlCol="0"/>
          <a:lstStyle/>
          <a:p>
            <a:endParaRPr/>
          </a:p>
        </p:txBody>
      </p:sp>
      <p:sp>
        <p:nvSpPr>
          <p:cNvPr id="42" name="object 42"/>
          <p:cNvSpPr/>
          <p:nvPr/>
        </p:nvSpPr>
        <p:spPr>
          <a:xfrm>
            <a:off x="1727200" y="5080000"/>
            <a:ext cx="142240" cy="426720"/>
          </a:xfrm>
          <a:custGeom>
            <a:avLst/>
            <a:gdLst/>
            <a:ahLst/>
            <a:cxnLst/>
            <a:rect l="l" t="t" r="r" b="b"/>
            <a:pathLst>
              <a:path w="142239" h="426720">
                <a:moveTo>
                  <a:pt x="135636" y="0"/>
                </a:moveTo>
                <a:lnTo>
                  <a:pt x="77850" y="27305"/>
                </a:lnTo>
                <a:lnTo>
                  <a:pt x="35051" y="74802"/>
                </a:lnTo>
                <a:lnTo>
                  <a:pt x="8762" y="138175"/>
                </a:lnTo>
                <a:lnTo>
                  <a:pt x="0" y="213487"/>
                </a:lnTo>
                <a:lnTo>
                  <a:pt x="2158" y="252603"/>
                </a:lnTo>
                <a:lnTo>
                  <a:pt x="19685" y="321944"/>
                </a:lnTo>
                <a:lnTo>
                  <a:pt x="54356" y="378206"/>
                </a:lnTo>
                <a:lnTo>
                  <a:pt x="104775" y="415544"/>
                </a:lnTo>
                <a:lnTo>
                  <a:pt x="135636" y="426719"/>
                </a:lnTo>
                <a:lnTo>
                  <a:pt x="141097" y="409321"/>
                </a:lnTo>
                <a:lnTo>
                  <a:pt x="116839" y="398525"/>
                </a:lnTo>
                <a:lnTo>
                  <a:pt x="95885" y="383540"/>
                </a:lnTo>
                <a:lnTo>
                  <a:pt x="64007" y="340994"/>
                </a:lnTo>
                <a:lnTo>
                  <a:pt x="45085" y="282956"/>
                </a:lnTo>
                <a:lnTo>
                  <a:pt x="38735" y="211200"/>
                </a:lnTo>
                <a:lnTo>
                  <a:pt x="40386" y="174752"/>
                </a:lnTo>
                <a:lnTo>
                  <a:pt x="52958" y="111632"/>
                </a:lnTo>
                <a:lnTo>
                  <a:pt x="78358" y="61849"/>
                </a:lnTo>
                <a:lnTo>
                  <a:pt x="117220" y="28067"/>
                </a:lnTo>
                <a:lnTo>
                  <a:pt x="141731" y="17272"/>
                </a:lnTo>
                <a:lnTo>
                  <a:pt x="135636" y="0"/>
                </a:lnTo>
                <a:close/>
              </a:path>
            </a:pathLst>
          </a:custGeom>
          <a:solidFill>
            <a:srgbClr val="000000"/>
          </a:solidFill>
        </p:spPr>
        <p:txBody>
          <a:bodyPr wrap="square" lIns="0" tIns="0" rIns="0" bIns="0" rtlCol="0"/>
          <a:lstStyle/>
          <a:p>
            <a:endParaRPr/>
          </a:p>
        </p:txBody>
      </p:sp>
      <p:sp>
        <p:nvSpPr>
          <p:cNvPr id="43" name="object 43"/>
          <p:cNvSpPr txBox="1"/>
          <p:nvPr/>
        </p:nvSpPr>
        <p:spPr>
          <a:xfrm>
            <a:off x="487997" y="4949444"/>
            <a:ext cx="1675130" cy="575310"/>
          </a:xfrm>
          <a:prstGeom prst="rect">
            <a:avLst/>
          </a:prstGeom>
        </p:spPr>
        <p:txBody>
          <a:bodyPr vert="horz" wrap="square" lIns="0" tIns="13335" rIns="0" bIns="0" rtlCol="0">
            <a:spAutoFit/>
          </a:bodyPr>
          <a:lstStyle/>
          <a:p>
            <a:pPr marL="50800">
              <a:lnSpc>
                <a:spcPct val="100000"/>
              </a:lnSpc>
              <a:spcBef>
                <a:spcPts val="105"/>
              </a:spcBef>
              <a:tabLst>
                <a:tab pos="1392555" algn="l"/>
              </a:tabLst>
            </a:pPr>
            <a:r>
              <a:rPr sz="3600" dirty="0">
                <a:latin typeface="Cambria Math"/>
                <a:cs typeface="Cambria Math"/>
              </a:rPr>
              <a:t>log</a:t>
            </a:r>
            <a:r>
              <a:rPr sz="3600" spc="-185" dirty="0">
                <a:latin typeface="Cambria Math"/>
                <a:cs typeface="Cambria Math"/>
              </a:rPr>
              <a:t> </a:t>
            </a:r>
            <a:r>
              <a:rPr sz="3600" dirty="0">
                <a:latin typeface="Cambria Math"/>
                <a:cs typeface="Cambria Math"/>
              </a:rPr>
              <a:t>𝑝</a:t>
            </a:r>
            <a:r>
              <a:rPr sz="3600" spc="-32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44" name="object 44"/>
          <p:cNvSpPr/>
          <p:nvPr/>
        </p:nvSpPr>
        <p:spPr>
          <a:xfrm>
            <a:off x="6786880" y="5080000"/>
            <a:ext cx="101600" cy="426720"/>
          </a:xfrm>
          <a:custGeom>
            <a:avLst/>
            <a:gdLst/>
            <a:ahLst/>
            <a:cxnLst/>
            <a:rect l="l" t="t" r="r" b="b"/>
            <a:pathLst>
              <a:path w="101600" h="426720">
                <a:moveTo>
                  <a:pt x="101473" y="0"/>
                </a:moveTo>
                <a:lnTo>
                  <a:pt x="0" y="0"/>
                </a:lnTo>
                <a:lnTo>
                  <a:pt x="0" y="17780"/>
                </a:lnTo>
                <a:lnTo>
                  <a:pt x="63754" y="17780"/>
                </a:lnTo>
                <a:lnTo>
                  <a:pt x="63754" y="410210"/>
                </a:lnTo>
                <a:lnTo>
                  <a:pt x="0" y="410210"/>
                </a:lnTo>
                <a:lnTo>
                  <a:pt x="0" y="426720"/>
                </a:lnTo>
                <a:lnTo>
                  <a:pt x="101473" y="426720"/>
                </a:lnTo>
                <a:lnTo>
                  <a:pt x="101473" y="410210"/>
                </a:lnTo>
                <a:lnTo>
                  <a:pt x="101473" y="17780"/>
                </a:lnTo>
                <a:lnTo>
                  <a:pt x="101473" y="0"/>
                </a:lnTo>
                <a:close/>
              </a:path>
            </a:pathLst>
          </a:custGeom>
          <a:solidFill>
            <a:srgbClr val="000000"/>
          </a:solidFill>
        </p:spPr>
        <p:txBody>
          <a:bodyPr wrap="square" lIns="0" tIns="0" rIns="0" bIns="0" rtlCol="0"/>
          <a:lstStyle/>
          <a:p>
            <a:endParaRPr/>
          </a:p>
        </p:txBody>
      </p:sp>
      <p:sp>
        <p:nvSpPr>
          <p:cNvPr id="45" name="object 45"/>
          <p:cNvSpPr/>
          <p:nvPr/>
        </p:nvSpPr>
        <p:spPr>
          <a:xfrm>
            <a:off x="4886960" y="5080000"/>
            <a:ext cx="91440" cy="426720"/>
          </a:xfrm>
          <a:custGeom>
            <a:avLst/>
            <a:gdLst/>
            <a:ahLst/>
            <a:cxnLst/>
            <a:rect l="l" t="t" r="r" b="b"/>
            <a:pathLst>
              <a:path w="91439" h="426720">
                <a:moveTo>
                  <a:pt x="91313" y="0"/>
                </a:moveTo>
                <a:lnTo>
                  <a:pt x="0" y="0"/>
                </a:lnTo>
                <a:lnTo>
                  <a:pt x="0" y="17780"/>
                </a:lnTo>
                <a:lnTo>
                  <a:pt x="0" y="410210"/>
                </a:lnTo>
                <a:lnTo>
                  <a:pt x="0" y="426720"/>
                </a:lnTo>
                <a:lnTo>
                  <a:pt x="91313" y="426720"/>
                </a:lnTo>
                <a:lnTo>
                  <a:pt x="91313" y="410210"/>
                </a:lnTo>
                <a:lnTo>
                  <a:pt x="34036" y="410210"/>
                </a:lnTo>
                <a:lnTo>
                  <a:pt x="34036" y="17780"/>
                </a:lnTo>
                <a:lnTo>
                  <a:pt x="91313" y="17780"/>
                </a:lnTo>
                <a:lnTo>
                  <a:pt x="91313" y="0"/>
                </a:lnTo>
                <a:close/>
              </a:path>
            </a:pathLst>
          </a:custGeom>
          <a:solidFill>
            <a:srgbClr val="000000"/>
          </a:solidFill>
        </p:spPr>
        <p:txBody>
          <a:bodyPr wrap="square" lIns="0" tIns="0" rIns="0" bIns="0" rtlCol="0"/>
          <a:lstStyle/>
          <a:p>
            <a:endParaRPr/>
          </a:p>
        </p:txBody>
      </p:sp>
      <p:sp>
        <p:nvSpPr>
          <p:cNvPr id="46" name="object 46"/>
          <p:cNvSpPr txBox="1"/>
          <p:nvPr/>
        </p:nvSpPr>
        <p:spPr>
          <a:xfrm>
            <a:off x="2414651" y="5020945"/>
            <a:ext cx="2331085" cy="575310"/>
          </a:xfrm>
          <a:prstGeom prst="rect">
            <a:avLst/>
          </a:prstGeom>
        </p:spPr>
        <p:txBody>
          <a:bodyPr vert="horz" wrap="square" lIns="0" tIns="13335" rIns="0" bIns="0" rtlCol="0">
            <a:spAutoFit/>
          </a:bodyPr>
          <a:lstStyle/>
          <a:p>
            <a:pPr marL="38100">
              <a:lnSpc>
                <a:spcPct val="100000"/>
              </a:lnSpc>
              <a:spcBef>
                <a:spcPts val="105"/>
              </a:spcBef>
            </a:pPr>
            <a:r>
              <a:rPr sz="5400" baseline="8487" dirty="0">
                <a:latin typeface="Cambria Math"/>
                <a:cs typeface="Cambria Math"/>
              </a:rPr>
              <a:t>=</a:t>
            </a:r>
            <a:r>
              <a:rPr sz="5400" spc="300" baseline="8487" dirty="0">
                <a:latin typeface="Cambria Math"/>
                <a:cs typeface="Cambria Math"/>
              </a:rPr>
              <a:t> </a:t>
            </a:r>
            <a:r>
              <a:rPr sz="5400" spc="75" baseline="8487" dirty="0">
                <a:latin typeface="Cambria Math"/>
                <a:cs typeface="Cambria Math"/>
              </a:rPr>
              <a:t>𝐸</a:t>
            </a:r>
            <a:r>
              <a:rPr sz="2650" spc="50" dirty="0">
                <a:latin typeface="Cambria Math"/>
                <a:cs typeface="Cambria Math"/>
              </a:rPr>
              <a:t>z~q</a:t>
            </a:r>
            <a:r>
              <a:rPr sz="2650" spc="-105" dirty="0">
                <a:latin typeface="Cambria Math"/>
                <a:cs typeface="Cambria Math"/>
              </a:rPr>
              <a:t> </a:t>
            </a:r>
            <a:r>
              <a:rPr sz="1575" spc="-15" baseline="21164" dirty="0">
                <a:latin typeface="Cambria Math"/>
                <a:cs typeface="Cambria Math"/>
              </a:rPr>
              <a:t>ϕ</a:t>
            </a:r>
            <a:r>
              <a:rPr sz="2650" spc="-10" dirty="0">
                <a:latin typeface="Cambria Math"/>
                <a:cs typeface="Cambria Math"/>
              </a:rPr>
              <a:t>(z|x)</a:t>
            </a:r>
            <a:endParaRPr sz="2650">
              <a:latin typeface="Cambria Math"/>
              <a:cs typeface="Cambria Math"/>
            </a:endParaRPr>
          </a:p>
        </p:txBody>
      </p:sp>
      <p:sp>
        <p:nvSpPr>
          <p:cNvPr id="47" name="object 47"/>
          <p:cNvSpPr txBox="1"/>
          <p:nvPr/>
        </p:nvSpPr>
        <p:spPr>
          <a:xfrm>
            <a:off x="4956809" y="4949444"/>
            <a:ext cx="1873250" cy="575310"/>
          </a:xfrm>
          <a:prstGeom prst="rect">
            <a:avLst/>
          </a:prstGeom>
        </p:spPr>
        <p:txBody>
          <a:bodyPr vert="horz" wrap="square" lIns="0" tIns="13335" rIns="0" bIns="0" rtlCol="0">
            <a:spAutoFit/>
          </a:bodyPr>
          <a:lstStyle/>
          <a:p>
            <a:pPr marL="38100">
              <a:lnSpc>
                <a:spcPct val="100000"/>
              </a:lnSpc>
              <a:spcBef>
                <a:spcPts val="105"/>
              </a:spcBef>
            </a:pPr>
            <a:r>
              <a:rPr sz="3600" spc="-10" dirty="0">
                <a:latin typeface="Cambria Math"/>
                <a:cs typeface="Cambria Math"/>
              </a:rPr>
              <a:t>log</a:t>
            </a:r>
            <a:r>
              <a:rPr sz="3600" spc="-240" dirty="0">
                <a:latin typeface="Cambria Math"/>
                <a:cs typeface="Cambria Math"/>
              </a:rPr>
              <a:t> </a:t>
            </a:r>
            <a:r>
              <a:rPr sz="3600" dirty="0">
                <a:latin typeface="Cambria Math"/>
                <a:cs typeface="Cambria Math"/>
              </a:rPr>
              <a:t>𝑝</a:t>
            </a:r>
            <a:r>
              <a:rPr sz="3600" spc="-320" dirty="0">
                <a:latin typeface="Cambria Math"/>
                <a:cs typeface="Cambria Math"/>
              </a:rPr>
              <a:t> </a:t>
            </a:r>
            <a:r>
              <a:rPr sz="3600" spc="52" baseline="-12731" dirty="0">
                <a:latin typeface="Cambria Math"/>
                <a:cs typeface="Cambria Math"/>
              </a:rPr>
              <a:t>θ</a:t>
            </a:r>
            <a:r>
              <a:rPr sz="3600" spc="35" dirty="0">
                <a:latin typeface="Cambria Math"/>
                <a:cs typeface="Cambria Math"/>
              </a:rPr>
              <a:t>(𝑥)</a:t>
            </a:r>
            <a:endParaRPr sz="3600">
              <a:latin typeface="Cambria Math"/>
              <a:cs typeface="Cambria Math"/>
            </a:endParaRPr>
          </a:p>
        </p:txBody>
      </p:sp>
      <p:sp>
        <p:nvSpPr>
          <p:cNvPr id="48" name="object 48"/>
          <p:cNvSpPr txBox="1"/>
          <p:nvPr/>
        </p:nvSpPr>
        <p:spPr>
          <a:xfrm>
            <a:off x="7611364" y="4517009"/>
            <a:ext cx="3399790" cy="1490980"/>
          </a:xfrm>
          <a:prstGeom prst="rect">
            <a:avLst/>
          </a:prstGeom>
        </p:spPr>
        <p:txBody>
          <a:bodyPr vert="horz" wrap="square" lIns="0" tIns="13335" rIns="0" bIns="0" rtlCol="0">
            <a:spAutoFit/>
          </a:bodyPr>
          <a:lstStyle/>
          <a:p>
            <a:pPr marL="12700" marR="5080">
              <a:lnSpc>
                <a:spcPct val="100000"/>
              </a:lnSpc>
              <a:spcBef>
                <a:spcPts val="105"/>
              </a:spcBef>
            </a:pPr>
            <a:r>
              <a:rPr sz="3200" spc="-30" dirty="0">
                <a:latin typeface="Calibri"/>
                <a:cs typeface="Calibri"/>
              </a:rPr>
              <a:t>We</a:t>
            </a:r>
            <a:r>
              <a:rPr sz="3200" spc="-160" dirty="0">
                <a:latin typeface="Calibri"/>
                <a:cs typeface="Calibri"/>
              </a:rPr>
              <a:t> </a:t>
            </a:r>
            <a:r>
              <a:rPr sz="3200" dirty="0">
                <a:latin typeface="Calibri"/>
                <a:cs typeface="Calibri"/>
              </a:rPr>
              <a:t>can</a:t>
            </a:r>
            <a:r>
              <a:rPr sz="3200" spc="-55" dirty="0">
                <a:latin typeface="Calibri"/>
                <a:cs typeface="Calibri"/>
              </a:rPr>
              <a:t> </a:t>
            </a:r>
            <a:r>
              <a:rPr sz="3200" dirty="0">
                <a:latin typeface="Calibri"/>
                <a:cs typeface="Calibri"/>
              </a:rPr>
              <a:t>wrap</a:t>
            </a:r>
            <a:r>
              <a:rPr sz="3200" spc="-110" dirty="0">
                <a:latin typeface="Calibri"/>
                <a:cs typeface="Calibri"/>
              </a:rPr>
              <a:t> </a:t>
            </a:r>
            <a:r>
              <a:rPr sz="3200" dirty="0">
                <a:latin typeface="Calibri"/>
                <a:cs typeface="Calibri"/>
              </a:rPr>
              <a:t>in</a:t>
            </a:r>
            <a:r>
              <a:rPr sz="3200" spc="-30" dirty="0">
                <a:latin typeface="Calibri"/>
                <a:cs typeface="Calibri"/>
              </a:rPr>
              <a:t> </a:t>
            </a:r>
            <a:r>
              <a:rPr sz="3200" spc="-25" dirty="0">
                <a:latin typeface="Calibri"/>
                <a:cs typeface="Calibri"/>
              </a:rPr>
              <a:t>an </a:t>
            </a:r>
            <a:r>
              <a:rPr sz="3200" spc="-10" dirty="0">
                <a:latin typeface="Calibri"/>
                <a:cs typeface="Calibri"/>
              </a:rPr>
              <a:t>expectation</a:t>
            </a:r>
            <a:r>
              <a:rPr sz="3200" spc="-70" dirty="0">
                <a:latin typeface="Calibri"/>
                <a:cs typeface="Calibri"/>
              </a:rPr>
              <a:t> </a:t>
            </a:r>
            <a:r>
              <a:rPr sz="3200" dirty="0">
                <a:latin typeface="Calibri"/>
                <a:cs typeface="Calibri"/>
              </a:rPr>
              <a:t>since</a:t>
            </a:r>
            <a:r>
              <a:rPr sz="3200" spc="-120" dirty="0">
                <a:latin typeface="Calibri"/>
                <a:cs typeface="Calibri"/>
              </a:rPr>
              <a:t> </a:t>
            </a:r>
            <a:r>
              <a:rPr sz="3200" spc="-25" dirty="0">
                <a:latin typeface="Calibri"/>
                <a:cs typeface="Calibri"/>
              </a:rPr>
              <a:t>it </a:t>
            </a:r>
            <a:r>
              <a:rPr sz="3200" dirty="0">
                <a:latin typeface="Calibri"/>
                <a:cs typeface="Calibri"/>
              </a:rPr>
              <a:t>doesn’t</a:t>
            </a:r>
            <a:r>
              <a:rPr sz="3200" spc="-40" dirty="0">
                <a:latin typeface="Calibri"/>
                <a:cs typeface="Calibri"/>
              </a:rPr>
              <a:t> </a:t>
            </a:r>
            <a:r>
              <a:rPr sz="3200" dirty="0">
                <a:latin typeface="Calibri"/>
                <a:cs typeface="Calibri"/>
              </a:rPr>
              <a:t>depend</a:t>
            </a:r>
            <a:r>
              <a:rPr sz="3200" spc="-10" dirty="0">
                <a:latin typeface="Calibri"/>
                <a:cs typeface="Calibri"/>
              </a:rPr>
              <a:t> </a:t>
            </a:r>
            <a:r>
              <a:rPr sz="3200" dirty="0">
                <a:latin typeface="Calibri"/>
                <a:cs typeface="Calibri"/>
              </a:rPr>
              <a:t>on</a:t>
            </a:r>
            <a:r>
              <a:rPr sz="3200" spc="65" dirty="0">
                <a:latin typeface="Calibri"/>
                <a:cs typeface="Calibri"/>
              </a:rPr>
              <a:t> </a:t>
            </a:r>
            <a:r>
              <a:rPr sz="3200" spc="-50" dirty="0">
                <a:latin typeface="Calibri"/>
                <a:cs typeface="Calibri"/>
              </a:rPr>
              <a:t>z</a:t>
            </a:r>
            <a:endParaRPr sz="3200">
              <a:latin typeface="Calibri"/>
              <a:cs typeface="Calibri"/>
            </a:endParaRPr>
          </a:p>
        </p:txBody>
      </p:sp>
      <p:sp>
        <p:nvSpPr>
          <p:cNvPr id="49" name="object 49"/>
          <p:cNvSpPr/>
          <p:nvPr/>
        </p:nvSpPr>
        <p:spPr>
          <a:xfrm>
            <a:off x="9730105" y="3645027"/>
            <a:ext cx="152400" cy="497840"/>
          </a:xfrm>
          <a:custGeom>
            <a:avLst/>
            <a:gdLst/>
            <a:ahLst/>
            <a:cxnLst/>
            <a:rect l="l" t="t" r="r" b="b"/>
            <a:pathLst>
              <a:path w="152400" h="497839">
                <a:moveTo>
                  <a:pt x="152400" y="0"/>
                </a:moveTo>
                <a:lnTo>
                  <a:pt x="0" y="0"/>
                </a:lnTo>
                <a:lnTo>
                  <a:pt x="0" y="497840"/>
                </a:lnTo>
                <a:lnTo>
                  <a:pt x="152400" y="497840"/>
                </a:lnTo>
                <a:lnTo>
                  <a:pt x="152400" y="0"/>
                </a:lnTo>
                <a:close/>
              </a:path>
            </a:pathLst>
          </a:custGeom>
          <a:solidFill>
            <a:srgbClr val="FFFF00"/>
          </a:solidFill>
        </p:spPr>
        <p:txBody>
          <a:bodyPr wrap="square" lIns="0" tIns="0" rIns="0" bIns="0" rtlCol="0"/>
          <a:lstStyle/>
          <a:p>
            <a:endParaRPr/>
          </a:p>
        </p:txBody>
      </p:sp>
      <p:sp>
        <p:nvSpPr>
          <p:cNvPr id="50" name="object 50"/>
          <p:cNvSpPr txBox="1"/>
          <p:nvPr/>
        </p:nvSpPr>
        <p:spPr>
          <a:xfrm>
            <a:off x="6970776" y="3499739"/>
            <a:ext cx="3990975" cy="575310"/>
          </a:xfrm>
          <a:prstGeom prst="rect">
            <a:avLst/>
          </a:prstGeom>
        </p:spPr>
        <p:txBody>
          <a:bodyPr vert="horz" wrap="square" lIns="0" tIns="13335" rIns="0" bIns="0" rtlCol="0">
            <a:spAutoFit/>
          </a:bodyPr>
          <a:lstStyle/>
          <a:p>
            <a:pPr marL="38100">
              <a:lnSpc>
                <a:spcPct val="100000"/>
              </a:lnSpc>
              <a:spcBef>
                <a:spcPts val="105"/>
              </a:spcBef>
              <a:tabLst>
                <a:tab pos="2467610" algn="l"/>
              </a:tabLst>
            </a:pPr>
            <a:r>
              <a:rPr sz="3600" spc="-20" dirty="0">
                <a:latin typeface="Cambria Math"/>
                <a:cs typeface="Cambria Math"/>
              </a:rPr>
              <a:t>𝑝(𝑧)</a:t>
            </a:r>
            <a:r>
              <a:rPr sz="3600" dirty="0">
                <a:latin typeface="Cambria Math"/>
                <a:cs typeface="Cambria Math"/>
              </a:rPr>
              <a:t>	𝑝</a:t>
            </a:r>
            <a:r>
              <a:rPr sz="3600" spc="-459" dirty="0">
                <a:latin typeface="Cambria Math"/>
                <a:cs typeface="Cambria Math"/>
              </a:rPr>
              <a:t> </a:t>
            </a:r>
            <a:r>
              <a:rPr sz="3225" spc="-15" baseline="-25839" dirty="0">
                <a:latin typeface="Cambria Math"/>
                <a:cs typeface="Cambria Math"/>
              </a:rPr>
              <a:t>θ</a:t>
            </a:r>
            <a:r>
              <a:rPr sz="3600" spc="-10" dirty="0">
                <a:latin typeface="Cambria Math"/>
                <a:cs typeface="Cambria Math"/>
              </a:rPr>
              <a:t>(𝑧|𝑥)</a:t>
            </a:r>
            <a:endParaRPr sz="3600">
              <a:latin typeface="Cambria Math"/>
              <a:cs typeface="Cambria Math"/>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7550150" y="4462145"/>
            <a:ext cx="3399790" cy="1490980"/>
          </a:xfrm>
          <a:prstGeom prst="rect">
            <a:avLst/>
          </a:prstGeom>
        </p:spPr>
        <p:txBody>
          <a:bodyPr vert="horz" wrap="square" lIns="0" tIns="13335" rIns="0" bIns="0" rtlCol="0">
            <a:spAutoFit/>
          </a:bodyPr>
          <a:lstStyle/>
          <a:p>
            <a:pPr marL="12700" marR="5080">
              <a:lnSpc>
                <a:spcPct val="100000"/>
              </a:lnSpc>
              <a:spcBef>
                <a:spcPts val="105"/>
              </a:spcBef>
            </a:pPr>
            <a:r>
              <a:rPr sz="3200" spc="-30" dirty="0">
                <a:latin typeface="Calibri"/>
                <a:cs typeface="Calibri"/>
              </a:rPr>
              <a:t>We</a:t>
            </a:r>
            <a:r>
              <a:rPr sz="3200" spc="-160" dirty="0">
                <a:latin typeface="Calibri"/>
                <a:cs typeface="Calibri"/>
              </a:rPr>
              <a:t> </a:t>
            </a:r>
            <a:r>
              <a:rPr sz="3200" dirty="0">
                <a:latin typeface="Calibri"/>
                <a:cs typeface="Calibri"/>
              </a:rPr>
              <a:t>can</a:t>
            </a:r>
            <a:r>
              <a:rPr sz="3200" spc="-55" dirty="0">
                <a:latin typeface="Calibri"/>
                <a:cs typeface="Calibri"/>
              </a:rPr>
              <a:t> </a:t>
            </a:r>
            <a:r>
              <a:rPr sz="3200" dirty="0">
                <a:latin typeface="Calibri"/>
                <a:cs typeface="Calibri"/>
              </a:rPr>
              <a:t>wrap</a:t>
            </a:r>
            <a:r>
              <a:rPr sz="3200" spc="-110" dirty="0">
                <a:latin typeface="Calibri"/>
                <a:cs typeface="Calibri"/>
              </a:rPr>
              <a:t> </a:t>
            </a:r>
            <a:r>
              <a:rPr sz="3200" dirty="0">
                <a:latin typeface="Calibri"/>
                <a:cs typeface="Calibri"/>
              </a:rPr>
              <a:t>in</a:t>
            </a:r>
            <a:r>
              <a:rPr sz="3200" spc="-25" dirty="0">
                <a:latin typeface="Calibri"/>
                <a:cs typeface="Calibri"/>
              </a:rPr>
              <a:t> an </a:t>
            </a:r>
            <a:r>
              <a:rPr sz="3200" spc="-10" dirty="0">
                <a:latin typeface="Calibri"/>
                <a:cs typeface="Calibri"/>
              </a:rPr>
              <a:t>expectation</a:t>
            </a:r>
            <a:r>
              <a:rPr sz="3200" spc="-75" dirty="0">
                <a:latin typeface="Calibri"/>
                <a:cs typeface="Calibri"/>
              </a:rPr>
              <a:t> </a:t>
            </a:r>
            <a:r>
              <a:rPr sz="3200" dirty="0">
                <a:latin typeface="Calibri"/>
                <a:cs typeface="Calibri"/>
              </a:rPr>
              <a:t>since</a:t>
            </a:r>
            <a:r>
              <a:rPr sz="3200" spc="-125" dirty="0">
                <a:latin typeface="Calibri"/>
                <a:cs typeface="Calibri"/>
              </a:rPr>
              <a:t> </a:t>
            </a:r>
            <a:r>
              <a:rPr sz="3200" spc="-25" dirty="0">
                <a:latin typeface="Calibri"/>
                <a:cs typeface="Calibri"/>
              </a:rPr>
              <a:t>it </a:t>
            </a:r>
            <a:r>
              <a:rPr sz="3200" dirty="0">
                <a:latin typeface="Calibri"/>
                <a:cs typeface="Calibri"/>
              </a:rPr>
              <a:t>doesn’t</a:t>
            </a:r>
            <a:r>
              <a:rPr sz="3200" spc="-45" dirty="0">
                <a:latin typeface="Calibri"/>
                <a:cs typeface="Calibri"/>
              </a:rPr>
              <a:t> </a:t>
            </a:r>
            <a:r>
              <a:rPr sz="3200" dirty="0">
                <a:latin typeface="Calibri"/>
                <a:cs typeface="Calibri"/>
              </a:rPr>
              <a:t>depend</a:t>
            </a:r>
            <a:r>
              <a:rPr sz="3200" spc="-5" dirty="0">
                <a:latin typeface="Calibri"/>
                <a:cs typeface="Calibri"/>
              </a:rPr>
              <a:t> </a:t>
            </a:r>
            <a:r>
              <a:rPr sz="3200" dirty="0">
                <a:latin typeface="Calibri"/>
                <a:cs typeface="Calibri"/>
              </a:rPr>
              <a:t>on</a:t>
            </a:r>
            <a:r>
              <a:rPr sz="3200" spc="65" dirty="0">
                <a:latin typeface="Calibri"/>
                <a:cs typeface="Calibri"/>
              </a:rPr>
              <a:t> </a:t>
            </a:r>
            <a:r>
              <a:rPr sz="3200" spc="-50" dirty="0">
                <a:latin typeface="Calibri"/>
                <a:cs typeface="Calibri"/>
              </a:rPr>
              <a:t>z</a:t>
            </a:r>
            <a:endParaRPr sz="3200">
              <a:latin typeface="Calibri"/>
              <a:cs typeface="Calibri"/>
            </a:endParaRPr>
          </a:p>
        </p:txBody>
      </p:sp>
      <p:sp>
        <p:nvSpPr>
          <p:cNvPr id="4" name="object 4"/>
          <p:cNvSpPr txBox="1"/>
          <p:nvPr/>
        </p:nvSpPr>
        <p:spPr>
          <a:xfrm>
            <a:off x="1622425" y="1821561"/>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5" name="object 5"/>
          <p:cNvSpPr txBox="1"/>
          <p:nvPr/>
        </p:nvSpPr>
        <p:spPr>
          <a:xfrm>
            <a:off x="646430" y="1597913"/>
            <a:ext cx="2996565" cy="575310"/>
          </a:xfrm>
          <a:prstGeom prst="rect">
            <a:avLst/>
          </a:prstGeom>
        </p:spPr>
        <p:txBody>
          <a:bodyPr vert="horz" wrap="square" lIns="0" tIns="13335" rIns="0" bIns="0" rtlCol="0">
            <a:spAutoFit/>
          </a:bodyPr>
          <a:lstStyle/>
          <a:p>
            <a:pPr marL="12700">
              <a:lnSpc>
                <a:spcPct val="100000"/>
              </a:lnSpc>
              <a:spcBef>
                <a:spcPts val="105"/>
              </a:spcBef>
              <a:tabLst>
                <a:tab pos="1151255" algn="l"/>
              </a:tabLst>
            </a:pPr>
            <a:r>
              <a:rPr sz="3600" dirty="0">
                <a:latin typeface="Cambria Math"/>
                <a:cs typeface="Cambria Math"/>
              </a:rPr>
              <a:t>log</a:t>
            </a:r>
            <a:r>
              <a:rPr sz="3600" spc="-190" dirty="0">
                <a:latin typeface="Cambria Math"/>
                <a:cs typeface="Cambria Math"/>
              </a:rPr>
              <a:t> </a:t>
            </a:r>
            <a:r>
              <a:rPr sz="3600" spc="-50" dirty="0">
                <a:latin typeface="Cambria Math"/>
                <a:cs typeface="Cambria Math"/>
              </a:rPr>
              <a:t>𝑝</a:t>
            </a:r>
            <a:r>
              <a:rPr sz="3600" dirty="0">
                <a:latin typeface="Cambria Math"/>
                <a:cs typeface="Cambria Math"/>
              </a:rPr>
              <a:t>	(𝑥)</a:t>
            </a:r>
            <a:r>
              <a:rPr sz="3600" spc="280" dirty="0">
                <a:latin typeface="Cambria Math"/>
                <a:cs typeface="Cambria Math"/>
              </a:rPr>
              <a:t> </a:t>
            </a:r>
            <a:r>
              <a:rPr sz="3600" dirty="0">
                <a:latin typeface="Cambria Math"/>
                <a:cs typeface="Cambria Math"/>
              </a:rPr>
              <a:t>=</a:t>
            </a:r>
            <a:r>
              <a:rPr sz="3600" spc="285"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6" name="object 6"/>
          <p:cNvSpPr/>
          <p:nvPr/>
        </p:nvSpPr>
        <p:spPr>
          <a:xfrm>
            <a:off x="3708400" y="1940560"/>
            <a:ext cx="2570480" cy="20320"/>
          </a:xfrm>
          <a:custGeom>
            <a:avLst/>
            <a:gdLst/>
            <a:ahLst/>
            <a:cxnLst/>
            <a:rect l="l" t="t" r="r" b="b"/>
            <a:pathLst>
              <a:path w="2570479" h="20319">
                <a:moveTo>
                  <a:pt x="2570479" y="0"/>
                </a:moveTo>
                <a:lnTo>
                  <a:pt x="0" y="0"/>
                </a:lnTo>
                <a:lnTo>
                  <a:pt x="0" y="20320"/>
                </a:lnTo>
                <a:lnTo>
                  <a:pt x="2570479" y="20320"/>
                </a:lnTo>
                <a:lnTo>
                  <a:pt x="2570479" y="0"/>
                </a:lnTo>
                <a:close/>
              </a:path>
            </a:pathLst>
          </a:custGeom>
          <a:solidFill>
            <a:srgbClr val="000000"/>
          </a:solidFill>
        </p:spPr>
        <p:txBody>
          <a:bodyPr wrap="square" lIns="0" tIns="0" rIns="0" bIns="0" rtlCol="0"/>
          <a:lstStyle/>
          <a:p>
            <a:endParaRPr/>
          </a:p>
        </p:txBody>
      </p:sp>
      <p:sp>
        <p:nvSpPr>
          <p:cNvPr id="7" name="object 7"/>
          <p:cNvSpPr/>
          <p:nvPr/>
        </p:nvSpPr>
        <p:spPr>
          <a:xfrm>
            <a:off x="4791583" y="1395818"/>
            <a:ext cx="34290" cy="408940"/>
          </a:xfrm>
          <a:custGeom>
            <a:avLst/>
            <a:gdLst/>
            <a:ahLst/>
            <a:cxnLst/>
            <a:rect l="l" t="t" r="r" b="b"/>
            <a:pathLst>
              <a:path w="34289" h="408939">
                <a:moveTo>
                  <a:pt x="33975" y="0"/>
                </a:moveTo>
                <a:lnTo>
                  <a:pt x="0" y="0"/>
                </a:lnTo>
                <a:lnTo>
                  <a:pt x="0" y="408597"/>
                </a:lnTo>
                <a:lnTo>
                  <a:pt x="33975" y="408597"/>
                </a:lnTo>
                <a:lnTo>
                  <a:pt x="33975" y="0"/>
                </a:lnTo>
                <a:close/>
              </a:path>
            </a:pathLst>
          </a:custGeom>
          <a:solidFill>
            <a:srgbClr val="000000"/>
          </a:solidFill>
        </p:spPr>
        <p:txBody>
          <a:bodyPr wrap="square" lIns="0" tIns="0" rIns="0" bIns="0" rtlCol="0"/>
          <a:lstStyle/>
          <a:p>
            <a:endParaRPr/>
          </a:p>
        </p:txBody>
      </p:sp>
      <p:sp>
        <p:nvSpPr>
          <p:cNvPr id="8" name="object 8"/>
          <p:cNvSpPr/>
          <p:nvPr/>
        </p:nvSpPr>
        <p:spPr>
          <a:xfrm>
            <a:off x="4236720" y="1391919"/>
            <a:ext cx="139700" cy="416559"/>
          </a:xfrm>
          <a:custGeom>
            <a:avLst/>
            <a:gdLst/>
            <a:ahLst/>
            <a:cxnLst/>
            <a:rect l="l" t="t" r="r" b="b"/>
            <a:pathLst>
              <a:path w="139700" h="416560">
                <a:moveTo>
                  <a:pt x="133476" y="0"/>
                </a:moveTo>
                <a:lnTo>
                  <a:pt x="76580" y="26669"/>
                </a:lnTo>
                <a:lnTo>
                  <a:pt x="34543" y="73025"/>
                </a:lnTo>
                <a:lnTo>
                  <a:pt x="8635" y="134874"/>
                </a:lnTo>
                <a:lnTo>
                  <a:pt x="0" y="208406"/>
                </a:lnTo>
                <a:lnTo>
                  <a:pt x="2158" y="246633"/>
                </a:lnTo>
                <a:lnTo>
                  <a:pt x="19303" y="314325"/>
                </a:lnTo>
                <a:lnTo>
                  <a:pt x="53466" y="369188"/>
                </a:lnTo>
                <a:lnTo>
                  <a:pt x="102996" y="405638"/>
                </a:lnTo>
                <a:lnTo>
                  <a:pt x="133476" y="416559"/>
                </a:lnTo>
                <a:lnTo>
                  <a:pt x="138810" y="399541"/>
                </a:lnTo>
                <a:lnTo>
                  <a:pt x="114934" y="389127"/>
                </a:lnTo>
                <a:lnTo>
                  <a:pt x="94360" y="374522"/>
                </a:lnTo>
                <a:lnTo>
                  <a:pt x="62991" y="332866"/>
                </a:lnTo>
                <a:lnTo>
                  <a:pt x="44322" y="276225"/>
                </a:lnTo>
                <a:lnTo>
                  <a:pt x="38226" y="206120"/>
                </a:lnTo>
                <a:lnTo>
                  <a:pt x="39750" y="170687"/>
                </a:lnTo>
                <a:lnTo>
                  <a:pt x="52069" y="108965"/>
                </a:lnTo>
                <a:lnTo>
                  <a:pt x="77088" y="60325"/>
                </a:lnTo>
                <a:lnTo>
                  <a:pt x="115315" y="27431"/>
                </a:lnTo>
                <a:lnTo>
                  <a:pt x="139445" y="16890"/>
                </a:lnTo>
                <a:lnTo>
                  <a:pt x="133476" y="0"/>
                </a:lnTo>
                <a:close/>
              </a:path>
            </a:pathLst>
          </a:custGeom>
          <a:solidFill>
            <a:srgbClr val="000000"/>
          </a:solidFill>
        </p:spPr>
        <p:txBody>
          <a:bodyPr wrap="square" lIns="0" tIns="0" rIns="0" bIns="0" rtlCol="0"/>
          <a:lstStyle/>
          <a:p>
            <a:endParaRPr/>
          </a:p>
        </p:txBody>
      </p:sp>
      <p:sp>
        <p:nvSpPr>
          <p:cNvPr id="9" name="object 9"/>
          <p:cNvSpPr txBox="1"/>
          <p:nvPr/>
        </p:nvSpPr>
        <p:spPr>
          <a:xfrm>
            <a:off x="4019803" y="1473580"/>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10" name="object 10"/>
          <p:cNvSpPr txBox="1"/>
          <p:nvPr/>
        </p:nvSpPr>
        <p:spPr>
          <a:xfrm>
            <a:off x="3704590" y="1250061"/>
            <a:ext cx="940435" cy="575310"/>
          </a:xfrm>
          <a:prstGeom prst="rect">
            <a:avLst/>
          </a:prstGeom>
        </p:spPr>
        <p:txBody>
          <a:bodyPr vert="horz" wrap="square" lIns="0" tIns="13335" rIns="0" bIns="0" rtlCol="0">
            <a:spAutoFit/>
          </a:bodyPr>
          <a:lstStyle/>
          <a:p>
            <a:pPr marL="12700">
              <a:lnSpc>
                <a:spcPct val="100000"/>
              </a:lnSpc>
              <a:spcBef>
                <a:spcPts val="105"/>
              </a:spcBef>
              <a:tabLst>
                <a:tab pos="68326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11" name="object 11"/>
          <p:cNvSpPr/>
          <p:nvPr/>
        </p:nvSpPr>
        <p:spPr>
          <a:xfrm>
            <a:off x="5197855" y="2046058"/>
            <a:ext cx="34925" cy="408940"/>
          </a:xfrm>
          <a:custGeom>
            <a:avLst/>
            <a:gdLst/>
            <a:ahLst/>
            <a:cxnLst/>
            <a:rect l="l" t="t" r="r" b="b"/>
            <a:pathLst>
              <a:path w="34925" h="408939">
                <a:moveTo>
                  <a:pt x="34456" y="0"/>
                </a:moveTo>
                <a:lnTo>
                  <a:pt x="0" y="0"/>
                </a:lnTo>
                <a:lnTo>
                  <a:pt x="0" y="408597"/>
                </a:lnTo>
                <a:lnTo>
                  <a:pt x="34456" y="408597"/>
                </a:lnTo>
                <a:lnTo>
                  <a:pt x="34456" y="0"/>
                </a:lnTo>
                <a:close/>
              </a:path>
            </a:pathLst>
          </a:custGeom>
          <a:solidFill>
            <a:srgbClr val="000000"/>
          </a:solidFill>
        </p:spPr>
        <p:txBody>
          <a:bodyPr wrap="square" lIns="0" tIns="0" rIns="0" bIns="0" rtlCol="0"/>
          <a:lstStyle/>
          <a:p>
            <a:endParaRPr/>
          </a:p>
        </p:txBody>
      </p:sp>
      <p:sp>
        <p:nvSpPr>
          <p:cNvPr id="12" name="object 12"/>
          <p:cNvSpPr/>
          <p:nvPr/>
        </p:nvSpPr>
        <p:spPr>
          <a:xfrm>
            <a:off x="4663440" y="2042160"/>
            <a:ext cx="141605" cy="416559"/>
          </a:xfrm>
          <a:custGeom>
            <a:avLst/>
            <a:gdLst/>
            <a:ahLst/>
            <a:cxnLst/>
            <a:rect l="l" t="t" r="r" b="b"/>
            <a:pathLst>
              <a:path w="141604" h="416560">
                <a:moveTo>
                  <a:pt x="135382" y="0"/>
                </a:moveTo>
                <a:lnTo>
                  <a:pt x="77597" y="26669"/>
                </a:lnTo>
                <a:lnTo>
                  <a:pt x="35051" y="73025"/>
                </a:lnTo>
                <a:lnTo>
                  <a:pt x="8762" y="134874"/>
                </a:lnTo>
                <a:lnTo>
                  <a:pt x="0" y="208406"/>
                </a:lnTo>
                <a:lnTo>
                  <a:pt x="2159" y="246634"/>
                </a:lnTo>
                <a:lnTo>
                  <a:pt x="19685" y="314325"/>
                </a:lnTo>
                <a:lnTo>
                  <a:pt x="54229" y="369188"/>
                </a:lnTo>
                <a:lnTo>
                  <a:pt x="104521" y="405638"/>
                </a:lnTo>
                <a:lnTo>
                  <a:pt x="135382" y="416560"/>
                </a:lnTo>
                <a:lnTo>
                  <a:pt x="140715" y="399541"/>
                </a:lnTo>
                <a:lnTo>
                  <a:pt x="116586" y="389127"/>
                </a:lnTo>
                <a:lnTo>
                  <a:pt x="95631" y="374523"/>
                </a:lnTo>
                <a:lnTo>
                  <a:pt x="63881" y="332866"/>
                </a:lnTo>
                <a:lnTo>
                  <a:pt x="44958" y="276225"/>
                </a:lnTo>
                <a:lnTo>
                  <a:pt x="38735" y="206120"/>
                </a:lnTo>
                <a:lnTo>
                  <a:pt x="40259" y="170687"/>
                </a:lnTo>
                <a:lnTo>
                  <a:pt x="52832" y="108965"/>
                </a:lnTo>
                <a:lnTo>
                  <a:pt x="78105" y="60325"/>
                </a:lnTo>
                <a:lnTo>
                  <a:pt x="116967" y="27431"/>
                </a:lnTo>
                <a:lnTo>
                  <a:pt x="141350" y="16890"/>
                </a:lnTo>
                <a:lnTo>
                  <a:pt x="135382" y="0"/>
                </a:lnTo>
                <a:close/>
              </a:path>
            </a:pathLst>
          </a:custGeom>
          <a:solidFill>
            <a:srgbClr val="000000"/>
          </a:solidFill>
        </p:spPr>
        <p:txBody>
          <a:bodyPr wrap="square" lIns="0" tIns="0" rIns="0" bIns="0" rtlCol="0"/>
          <a:lstStyle/>
          <a:p>
            <a:endParaRPr/>
          </a:p>
        </p:txBody>
      </p:sp>
      <p:sp>
        <p:nvSpPr>
          <p:cNvPr id="13" name="object 13"/>
          <p:cNvSpPr/>
          <p:nvPr/>
        </p:nvSpPr>
        <p:spPr>
          <a:xfrm>
            <a:off x="7538719" y="1940560"/>
            <a:ext cx="3881120" cy="20320"/>
          </a:xfrm>
          <a:custGeom>
            <a:avLst/>
            <a:gdLst/>
            <a:ahLst/>
            <a:cxnLst/>
            <a:rect l="l" t="t" r="r" b="b"/>
            <a:pathLst>
              <a:path w="3881120" h="20319">
                <a:moveTo>
                  <a:pt x="3881120" y="0"/>
                </a:moveTo>
                <a:lnTo>
                  <a:pt x="0" y="0"/>
                </a:lnTo>
                <a:lnTo>
                  <a:pt x="0" y="20320"/>
                </a:lnTo>
                <a:lnTo>
                  <a:pt x="3881120" y="20320"/>
                </a:lnTo>
                <a:lnTo>
                  <a:pt x="3881120" y="0"/>
                </a:lnTo>
                <a:close/>
              </a:path>
            </a:pathLst>
          </a:custGeom>
          <a:solidFill>
            <a:srgbClr val="000000"/>
          </a:solidFill>
        </p:spPr>
        <p:txBody>
          <a:bodyPr wrap="square" lIns="0" tIns="0" rIns="0" bIns="0" rtlCol="0"/>
          <a:lstStyle/>
          <a:p>
            <a:endParaRPr/>
          </a:p>
        </p:txBody>
      </p:sp>
      <p:sp>
        <p:nvSpPr>
          <p:cNvPr id="14" name="object 14"/>
          <p:cNvSpPr/>
          <p:nvPr/>
        </p:nvSpPr>
        <p:spPr>
          <a:xfrm>
            <a:off x="8521192" y="1375498"/>
            <a:ext cx="34925" cy="408940"/>
          </a:xfrm>
          <a:custGeom>
            <a:avLst/>
            <a:gdLst/>
            <a:ahLst/>
            <a:cxnLst/>
            <a:rect l="l" t="t" r="r" b="b"/>
            <a:pathLst>
              <a:path w="34925" h="408939">
                <a:moveTo>
                  <a:pt x="34590" y="0"/>
                </a:moveTo>
                <a:lnTo>
                  <a:pt x="0" y="0"/>
                </a:lnTo>
                <a:lnTo>
                  <a:pt x="0" y="408597"/>
                </a:lnTo>
                <a:lnTo>
                  <a:pt x="34590" y="408597"/>
                </a:lnTo>
                <a:lnTo>
                  <a:pt x="34590" y="0"/>
                </a:lnTo>
                <a:close/>
              </a:path>
            </a:pathLst>
          </a:custGeom>
          <a:solidFill>
            <a:srgbClr val="000000"/>
          </a:solidFill>
        </p:spPr>
        <p:txBody>
          <a:bodyPr wrap="square" lIns="0" tIns="0" rIns="0" bIns="0" rtlCol="0"/>
          <a:lstStyle/>
          <a:p>
            <a:endParaRPr/>
          </a:p>
        </p:txBody>
      </p:sp>
      <p:sp>
        <p:nvSpPr>
          <p:cNvPr id="15" name="object 15"/>
          <p:cNvSpPr/>
          <p:nvPr/>
        </p:nvSpPr>
        <p:spPr>
          <a:xfrm>
            <a:off x="8056880" y="1371600"/>
            <a:ext cx="142240" cy="416559"/>
          </a:xfrm>
          <a:custGeom>
            <a:avLst/>
            <a:gdLst/>
            <a:ahLst/>
            <a:cxnLst/>
            <a:rect l="l" t="t" r="r" b="b"/>
            <a:pathLst>
              <a:path w="142240" h="416560">
                <a:moveTo>
                  <a:pt x="135890" y="0"/>
                </a:moveTo>
                <a:lnTo>
                  <a:pt x="77850" y="26670"/>
                </a:lnTo>
                <a:lnTo>
                  <a:pt x="35178" y="73025"/>
                </a:lnTo>
                <a:lnTo>
                  <a:pt x="8763" y="134874"/>
                </a:lnTo>
                <a:lnTo>
                  <a:pt x="0" y="208407"/>
                </a:lnTo>
                <a:lnTo>
                  <a:pt x="2159" y="246634"/>
                </a:lnTo>
                <a:lnTo>
                  <a:pt x="19685" y="314325"/>
                </a:lnTo>
                <a:lnTo>
                  <a:pt x="54483" y="369188"/>
                </a:lnTo>
                <a:lnTo>
                  <a:pt x="104901" y="405638"/>
                </a:lnTo>
                <a:lnTo>
                  <a:pt x="135890" y="416560"/>
                </a:lnTo>
                <a:lnTo>
                  <a:pt x="141224" y="399541"/>
                </a:lnTo>
                <a:lnTo>
                  <a:pt x="116967" y="389127"/>
                </a:lnTo>
                <a:lnTo>
                  <a:pt x="96012" y="374523"/>
                </a:lnTo>
                <a:lnTo>
                  <a:pt x="64135" y="332866"/>
                </a:lnTo>
                <a:lnTo>
                  <a:pt x="45212" y="276225"/>
                </a:lnTo>
                <a:lnTo>
                  <a:pt x="38862" y="206121"/>
                </a:lnTo>
                <a:lnTo>
                  <a:pt x="40386" y="170687"/>
                </a:lnTo>
                <a:lnTo>
                  <a:pt x="53086" y="108965"/>
                </a:lnTo>
                <a:lnTo>
                  <a:pt x="78486" y="60325"/>
                </a:lnTo>
                <a:lnTo>
                  <a:pt x="117348" y="27432"/>
                </a:lnTo>
                <a:lnTo>
                  <a:pt x="141986" y="16890"/>
                </a:lnTo>
                <a:lnTo>
                  <a:pt x="135890" y="0"/>
                </a:lnTo>
                <a:close/>
              </a:path>
            </a:pathLst>
          </a:custGeom>
          <a:solidFill>
            <a:srgbClr val="000000"/>
          </a:solidFill>
        </p:spPr>
        <p:txBody>
          <a:bodyPr wrap="square" lIns="0" tIns="0" rIns="0" bIns="0" rtlCol="0"/>
          <a:lstStyle/>
          <a:p>
            <a:endParaRPr/>
          </a:p>
        </p:txBody>
      </p:sp>
      <p:sp>
        <p:nvSpPr>
          <p:cNvPr id="16" name="object 16"/>
          <p:cNvSpPr/>
          <p:nvPr/>
        </p:nvSpPr>
        <p:spPr>
          <a:xfrm>
            <a:off x="8849614" y="1371600"/>
            <a:ext cx="142240" cy="416559"/>
          </a:xfrm>
          <a:custGeom>
            <a:avLst/>
            <a:gdLst/>
            <a:ahLst/>
            <a:cxnLst/>
            <a:rect l="l" t="t" r="r" b="b"/>
            <a:pathLst>
              <a:path w="142240" h="416560">
                <a:moveTo>
                  <a:pt x="6095" y="0"/>
                </a:moveTo>
                <a:lnTo>
                  <a:pt x="0" y="16890"/>
                </a:lnTo>
                <a:lnTo>
                  <a:pt x="24637" y="27432"/>
                </a:lnTo>
                <a:lnTo>
                  <a:pt x="45846" y="41910"/>
                </a:lnTo>
                <a:lnTo>
                  <a:pt x="77977" y="82930"/>
                </a:lnTo>
                <a:lnTo>
                  <a:pt x="96774" y="138302"/>
                </a:lnTo>
                <a:lnTo>
                  <a:pt x="103124" y="206121"/>
                </a:lnTo>
                <a:lnTo>
                  <a:pt x="101472" y="242950"/>
                </a:lnTo>
                <a:lnTo>
                  <a:pt x="88900" y="306197"/>
                </a:lnTo>
                <a:lnTo>
                  <a:pt x="63500" y="355726"/>
                </a:lnTo>
                <a:lnTo>
                  <a:pt x="25018" y="389127"/>
                </a:lnTo>
                <a:lnTo>
                  <a:pt x="634" y="399541"/>
                </a:lnTo>
                <a:lnTo>
                  <a:pt x="6095" y="416560"/>
                </a:lnTo>
                <a:lnTo>
                  <a:pt x="64134" y="389889"/>
                </a:lnTo>
                <a:lnTo>
                  <a:pt x="106933" y="343662"/>
                </a:lnTo>
                <a:lnTo>
                  <a:pt x="133222" y="281939"/>
                </a:lnTo>
                <a:lnTo>
                  <a:pt x="141985" y="208407"/>
                </a:lnTo>
                <a:lnTo>
                  <a:pt x="139826" y="170179"/>
                </a:lnTo>
                <a:lnTo>
                  <a:pt x="122174" y="102488"/>
                </a:lnTo>
                <a:lnTo>
                  <a:pt x="87375" y="47371"/>
                </a:lnTo>
                <a:lnTo>
                  <a:pt x="36956" y="10922"/>
                </a:lnTo>
                <a:lnTo>
                  <a:pt x="6095" y="0"/>
                </a:lnTo>
                <a:close/>
              </a:path>
            </a:pathLst>
          </a:custGeom>
          <a:solidFill>
            <a:srgbClr val="000000"/>
          </a:solidFill>
        </p:spPr>
        <p:txBody>
          <a:bodyPr wrap="square" lIns="0" tIns="0" rIns="0" bIns="0" rtlCol="0"/>
          <a:lstStyle/>
          <a:p>
            <a:endParaRPr/>
          </a:p>
        </p:txBody>
      </p:sp>
      <p:sp>
        <p:nvSpPr>
          <p:cNvPr id="17" name="object 17"/>
          <p:cNvSpPr/>
          <p:nvPr/>
        </p:nvSpPr>
        <p:spPr>
          <a:xfrm>
            <a:off x="9713848" y="1371600"/>
            <a:ext cx="141605" cy="416559"/>
          </a:xfrm>
          <a:custGeom>
            <a:avLst/>
            <a:gdLst/>
            <a:ahLst/>
            <a:cxnLst/>
            <a:rect l="l" t="t" r="r" b="b"/>
            <a:pathLst>
              <a:path w="141604" h="416560">
                <a:moveTo>
                  <a:pt x="6096" y="0"/>
                </a:moveTo>
                <a:lnTo>
                  <a:pt x="0" y="16890"/>
                </a:lnTo>
                <a:lnTo>
                  <a:pt x="24510" y="27432"/>
                </a:lnTo>
                <a:lnTo>
                  <a:pt x="45720" y="41910"/>
                </a:lnTo>
                <a:lnTo>
                  <a:pt x="77597" y="82930"/>
                </a:lnTo>
                <a:lnTo>
                  <a:pt x="96393" y="138302"/>
                </a:lnTo>
                <a:lnTo>
                  <a:pt x="102616" y="206121"/>
                </a:lnTo>
                <a:lnTo>
                  <a:pt x="100965" y="242950"/>
                </a:lnTo>
                <a:lnTo>
                  <a:pt x="88392" y="306197"/>
                </a:lnTo>
                <a:lnTo>
                  <a:pt x="63246" y="355726"/>
                </a:lnTo>
                <a:lnTo>
                  <a:pt x="24892" y="389127"/>
                </a:lnTo>
                <a:lnTo>
                  <a:pt x="634" y="399541"/>
                </a:lnTo>
                <a:lnTo>
                  <a:pt x="6096" y="416560"/>
                </a:lnTo>
                <a:lnTo>
                  <a:pt x="63880" y="389889"/>
                </a:lnTo>
                <a:lnTo>
                  <a:pt x="106425" y="343662"/>
                </a:lnTo>
                <a:lnTo>
                  <a:pt x="132587" y="281939"/>
                </a:lnTo>
                <a:lnTo>
                  <a:pt x="141224" y="208407"/>
                </a:lnTo>
                <a:lnTo>
                  <a:pt x="139065" y="170179"/>
                </a:lnTo>
                <a:lnTo>
                  <a:pt x="121539" y="102488"/>
                </a:lnTo>
                <a:lnTo>
                  <a:pt x="86868" y="47371"/>
                </a:lnTo>
                <a:lnTo>
                  <a:pt x="36829" y="10922"/>
                </a:lnTo>
                <a:lnTo>
                  <a:pt x="6096" y="0"/>
                </a:lnTo>
                <a:close/>
              </a:path>
            </a:pathLst>
          </a:custGeom>
          <a:solidFill>
            <a:srgbClr val="000000"/>
          </a:solidFill>
        </p:spPr>
        <p:txBody>
          <a:bodyPr wrap="square" lIns="0" tIns="0" rIns="0" bIns="0" rtlCol="0"/>
          <a:lstStyle/>
          <a:p>
            <a:endParaRPr/>
          </a:p>
        </p:txBody>
      </p:sp>
      <p:sp>
        <p:nvSpPr>
          <p:cNvPr id="18" name="object 18"/>
          <p:cNvSpPr/>
          <p:nvPr/>
        </p:nvSpPr>
        <p:spPr>
          <a:xfrm>
            <a:off x="9326880" y="1371600"/>
            <a:ext cx="141605" cy="416559"/>
          </a:xfrm>
          <a:custGeom>
            <a:avLst/>
            <a:gdLst/>
            <a:ahLst/>
            <a:cxnLst/>
            <a:rect l="l" t="t" r="r" b="b"/>
            <a:pathLst>
              <a:path w="141604" h="416560">
                <a:moveTo>
                  <a:pt x="135254" y="0"/>
                </a:moveTo>
                <a:lnTo>
                  <a:pt x="77470" y="26670"/>
                </a:lnTo>
                <a:lnTo>
                  <a:pt x="34925" y="73025"/>
                </a:lnTo>
                <a:lnTo>
                  <a:pt x="8763" y="134874"/>
                </a:lnTo>
                <a:lnTo>
                  <a:pt x="0" y="208407"/>
                </a:lnTo>
                <a:lnTo>
                  <a:pt x="2159" y="246634"/>
                </a:lnTo>
                <a:lnTo>
                  <a:pt x="19558" y="314325"/>
                </a:lnTo>
                <a:lnTo>
                  <a:pt x="54228" y="369188"/>
                </a:lnTo>
                <a:lnTo>
                  <a:pt x="104394" y="405638"/>
                </a:lnTo>
                <a:lnTo>
                  <a:pt x="135254" y="416560"/>
                </a:lnTo>
                <a:lnTo>
                  <a:pt x="140589" y="399541"/>
                </a:lnTo>
                <a:lnTo>
                  <a:pt x="116459" y="389127"/>
                </a:lnTo>
                <a:lnTo>
                  <a:pt x="95630" y="374523"/>
                </a:lnTo>
                <a:lnTo>
                  <a:pt x="63753" y="332866"/>
                </a:lnTo>
                <a:lnTo>
                  <a:pt x="44958" y="276225"/>
                </a:lnTo>
                <a:lnTo>
                  <a:pt x="38608" y="206121"/>
                </a:lnTo>
                <a:lnTo>
                  <a:pt x="40259" y="170687"/>
                </a:lnTo>
                <a:lnTo>
                  <a:pt x="52831" y="108965"/>
                </a:lnTo>
                <a:lnTo>
                  <a:pt x="78104" y="60325"/>
                </a:lnTo>
                <a:lnTo>
                  <a:pt x="116840" y="27432"/>
                </a:lnTo>
                <a:lnTo>
                  <a:pt x="141224" y="16890"/>
                </a:lnTo>
                <a:lnTo>
                  <a:pt x="135254" y="0"/>
                </a:lnTo>
                <a:close/>
              </a:path>
            </a:pathLst>
          </a:custGeom>
          <a:solidFill>
            <a:srgbClr val="000000"/>
          </a:solidFill>
        </p:spPr>
        <p:txBody>
          <a:bodyPr wrap="square" lIns="0" tIns="0" rIns="0" bIns="0" rtlCol="0"/>
          <a:lstStyle/>
          <a:p>
            <a:endParaRPr/>
          </a:p>
        </p:txBody>
      </p:sp>
      <p:sp>
        <p:nvSpPr>
          <p:cNvPr id="19" name="object 19"/>
          <p:cNvSpPr txBox="1"/>
          <p:nvPr/>
        </p:nvSpPr>
        <p:spPr>
          <a:xfrm>
            <a:off x="4939665" y="1231201"/>
            <a:ext cx="6606540" cy="575310"/>
          </a:xfrm>
          <a:prstGeom prst="rect">
            <a:avLst/>
          </a:prstGeom>
        </p:spPr>
        <p:txBody>
          <a:bodyPr vert="horz" wrap="square" lIns="0" tIns="13335" rIns="0" bIns="0" rtlCol="0">
            <a:spAutoFit/>
          </a:bodyPr>
          <a:lstStyle/>
          <a:p>
            <a:pPr marL="50800">
              <a:lnSpc>
                <a:spcPct val="100000"/>
              </a:lnSpc>
              <a:spcBef>
                <a:spcPts val="105"/>
              </a:spcBef>
              <a:tabLst>
                <a:tab pos="3274060" algn="l"/>
                <a:tab pos="3680460" algn="l"/>
                <a:tab pos="4097654" algn="l"/>
                <a:tab pos="4544695" algn="l"/>
                <a:tab pos="4961890" algn="l"/>
              </a:tabLst>
            </a:pPr>
            <a:r>
              <a:rPr sz="3600" dirty="0">
                <a:latin typeface="Cambria Math"/>
                <a:cs typeface="Cambria Math"/>
              </a:rPr>
              <a:t>𝑧)𝑝(𝑧)</a:t>
            </a:r>
            <a:r>
              <a:rPr sz="3600" spc="200" dirty="0">
                <a:latin typeface="Cambria Math"/>
                <a:cs typeface="Cambria Math"/>
              </a:rPr>
              <a:t> </a:t>
            </a:r>
            <a:r>
              <a:rPr sz="5400" baseline="-36265" dirty="0">
                <a:latin typeface="Cambria Math"/>
                <a:cs typeface="Cambria Math"/>
              </a:rPr>
              <a:t>=</a:t>
            </a:r>
            <a:r>
              <a:rPr sz="5400" spc="434" baseline="-36265" dirty="0">
                <a:latin typeface="Cambria Math"/>
                <a:cs typeface="Cambria Math"/>
              </a:rPr>
              <a:t> </a:t>
            </a:r>
            <a:r>
              <a:rPr sz="5400" baseline="-36265" dirty="0">
                <a:latin typeface="Cambria Math"/>
                <a:cs typeface="Cambria Math"/>
              </a:rPr>
              <a:t>log</a:t>
            </a:r>
            <a:r>
              <a:rPr sz="5400" spc="-240" baseline="-36265" dirty="0">
                <a:latin typeface="Cambria Math"/>
                <a:cs typeface="Cambria Math"/>
              </a:rPr>
              <a:t> </a:t>
            </a:r>
            <a:r>
              <a:rPr sz="3600" dirty="0">
                <a:latin typeface="Cambria Math"/>
                <a:cs typeface="Cambria Math"/>
              </a:rPr>
              <a:t>𝑝</a:t>
            </a:r>
            <a:r>
              <a:rPr sz="3600" spc="-31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60" dirty="0">
                <a:latin typeface="Cambria Math"/>
                <a:cs typeface="Cambria Math"/>
              </a:rPr>
              <a:t>𝑥</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𝑞</a:t>
            </a:r>
            <a:r>
              <a:rPr sz="3600" spc="-18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20" name="object 20"/>
          <p:cNvSpPr/>
          <p:nvPr/>
        </p:nvSpPr>
        <p:spPr>
          <a:xfrm>
            <a:off x="8924797" y="2046058"/>
            <a:ext cx="34290" cy="408940"/>
          </a:xfrm>
          <a:custGeom>
            <a:avLst/>
            <a:gdLst/>
            <a:ahLst/>
            <a:cxnLst/>
            <a:rect l="l" t="t" r="r" b="b"/>
            <a:pathLst>
              <a:path w="34290" h="408939">
                <a:moveTo>
                  <a:pt x="34213" y="0"/>
                </a:moveTo>
                <a:lnTo>
                  <a:pt x="0" y="0"/>
                </a:lnTo>
                <a:lnTo>
                  <a:pt x="0" y="408597"/>
                </a:lnTo>
                <a:lnTo>
                  <a:pt x="34213" y="408597"/>
                </a:lnTo>
                <a:lnTo>
                  <a:pt x="34213" y="0"/>
                </a:lnTo>
                <a:close/>
              </a:path>
            </a:pathLst>
          </a:custGeom>
          <a:solidFill>
            <a:srgbClr val="000000"/>
          </a:solidFill>
        </p:spPr>
        <p:txBody>
          <a:bodyPr wrap="square" lIns="0" tIns="0" rIns="0" bIns="0" rtlCol="0"/>
          <a:lstStyle/>
          <a:p>
            <a:endParaRPr/>
          </a:p>
        </p:txBody>
      </p:sp>
      <p:sp>
        <p:nvSpPr>
          <p:cNvPr id="21" name="object 21"/>
          <p:cNvSpPr/>
          <p:nvPr/>
        </p:nvSpPr>
        <p:spPr>
          <a:xfrm>
            <a:off x="9277857" y="2042160"/>
            <a:ext cx="140970" cy="416559"/>
          </a:xfrm>
          <a:custGeom>
            <a:avLst/>
            <a:gdLst/>
            <a:ahLst/>
            <a:cxnLst/>
            <a:rect l="l" t="t" r="r" b="b"/>
            <a:pathLst>
              <a:path w="140970" h="416560">
                <a:moveTo>
                  <a:pt x="5969" y="0"/>
                </a:moveTo>
                <a:lnTo>
                  <a:pt x="0" y="16890"/>
                </a:lnTo>
                <a:lnTo>
                  <a:pt x="24384" y="27431"/>
                </a:lnTo>
                <a:lnTo>
                  <a:pt x="45466" y="41910"/>
                </a:lnTo>
                <a:lnTo>
                  <a:pt x="77089" y="82930"/>
                </a:lnTo>
                <a:lnTo>
                  <a:pt x="95758" y="138302"/>
                </a:lnTo>
                <a:lnTo>
                  <a:pt x="101981" y="206120"/>
                </a:lnTo>
                <a:lnTo>
                  <a:pt x="100457" y="242950"/>
                </a:lnTo>
                <a:lnTo>
                  <a:pt x="87884" y="306197"/>
                </a:lnTo>
                <a:lnTo>
                  <a:pt x="62865" y="355726"/>
                </a:lnTo>
                <a:lnTo>
                  <a:pt x="24765" y="389127"/>
                </a:lnTo>
                <a:lnTo>
                  <a:pt x="635" y="399541"/>
                </a:lnTo>
                <a:lnTo>
                  <a:pt x="5969" y="416560"/>
                </a:lnTo>
                <a:lnTo>
                  <a:pt x="63500" y="389889"/>
                </a:lnTo>
                <a:lnTo>
                  <a:pt x="105791" y="343662"/>
                </a:lnTo>
                <a:lnTo>
                  <a:pt x="131825" y="281939"/>
                </a:lnTo>
                <a:lnTo>
                  <a:pt x="140462" y="208406"/>
                </a:lnTo>
                <a:lnTo>
                  <a:pt x="138302" y="170179"/>
                </a:lnTo>
                <a:lnTo>
                  <a:pt x="120903" y="102488"/>
                </a:lnTo>
                <a:lnTo>
                  <a:pt x="86360" y="47370"/>
                </a:lnTo>
                <a:lnTo>
                  <a:pt x="36575" y="10922"/>
                </a:lnTo>
                <a:lnTo>
                  <a:pt x="5969" y="0"/>
                </a:lnTo>
                <a:close/>
              </a:path>
            </a:pathLst>
          </a:custGeom>
          <a:solidFill>
            <a:srgbClr val="000000"/>
          </a:solidFill>
        </p:spPr>
        <p:txBody>
          <a:bodyPr wrap="square" lIns="0" tIns="0" rIns="0" bIns="0" rtlCol="0"/>
          <a:lstStyle/>
          <a:p>
            <a:endParaRPr/>
          </a:p>
        </p:txBody>
      </p:sp>
      <p:sp>
        <p:nvSpPr>
          <p:cNvPr id="22" name="object 22"/>
          <p:cNvSpPr/>
          <p:nvPr/>
        </p:nvSpPr>
        <p:spPr>
          <a:xfrm>
            <a:off x="8493759" y="2042160"/>
            <a:ext cx="140970" cy="416559"/>
          </a:xfrm>
          <a:custGeom>
            <a:avLst/>
            <a:gdLst/>
            <a:ahLst/>
            <a:cxnLst/>
            <a:rect l="l" t="t" r="r" b="b"/>
            <a:pathLst>
              <a:path w="140970" h="416560">
                <a:moveTo>
                  <a:pt x="134366" y="0"/>
                </a:moveTo>
                <a:lnTo>
                  <a:pt x="77089" y="26669"/>
                </a:lnTo>
                <a:lnTo>
                  <a:pt x="34798" y="73025"/>
                </a:lnTo>
                <a:lnTo>
                  <a:pt x="8636" y="134874"/>
                </a:lnTo>
                <a:lnTo>
                  <a:pt x="0" y="208406"/>
                </a:lnTo>
                <a:lnTo>
                  <a:pt x="2159" y="246634"/>
                </a:lnTo>
                <a:lnTo>
                  <a:pt x="19558" y="314325"/>
                </a:lnTo>
                <a:lnTo>
                  <a:pt x="53848" y="369188"/>
                </a:lnTo>
                <a:lnTo>
                  <a:pt x="103759" y="405638"/>
                </a:lnTo>
                <a:lnTo>
                  <a:pt x="134366" y="416560"/>
                </a:lnTo>
                <a:lnTo>
                  <a:pt x="139700" y="399541"/>
                </a:lnTo>
                <a:lnTo>
                  <a:pt x="115697" y="389127"/>
                </a:lnTo>
                <a:lnTo>
                  <a:pt x="94996" y="374523"/>
                </a:lnTo>
                <a:lnTo>
                  <a:pt x="63373" y="332866"/>
                </a:lnTo>
                <a:lnTo>
                  <a:pt x="44704" y="276225"/>
                </a:lnTo>
                <a:lnTo>
                  <a:pt x="38481" y="206120"/>
                </a:lnTo>
                <a:lnTo>
                  <a:pt x="40005" y="170687"/>
                </a:lnTo>
                <a:lnTo>
                  <a:pt x="52450" y="108965"/>
                </a:lnTo>
                <a:lnTo>
                  <a:pt x="77597" y="60325"/>
                </a:lnTo>
                <a:lnTo>
                  <a:pt x="116078" y="27431"/>
                </a:lnTo>
                <a:lnTo>
                  <a:pt x="140462" y="16890"/>
                </a:lnTo>
                <a:lnTo>
                  <a:pt x="134366" y="0"/>
                </a:lnTo>
                <a:close/>
              </a:path>
            </a:pathLst>
          </a:custGeom>
          <a:solidFill>
            <a:srgbClr val="000000"/>
          </a:solidFill>
        </p:spPr>
        <p:txBody>
          <a:bodyPr wrap="square" lIns="0" tIns="0" rIns="0" bIns="0" rtlCol="0"/>
          <a:lstStyle/>
          <a:p>
            <a:endParaRPr/>
          </a:p>
        </p:txBody>
      </p:sp>
      <p:sp>
        <p:nvSpPr>
          <p:cNvPr id="23" name="object 23"/>
          <p:cNvSpPr txBox="1"/>
          <p:nvPr/>
        </p:nvSpPr>
        <p:spPr>
          <a:xfrm>
            <a:off x="4453001"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4" name="object 24"/>
          <p:cNvSpPr txBox="1"/>
          <p:nvPr/>
        </p:nvSpPr>
        <p:spPr>
          <a:xfrm>
            <a:off x="4137659" y="1903349"/>
            <a:ext cx="1700530" cy="575310"/>
          </a:xfrm>
          <a:prstGeom prst="rect">
            <a:avLst/>
          </a:prstGeom>
        </p:spPr>
        <p:txBody>
          <a:bodyPr vert="horz" wrap="square" lIns="0" tIns="13335" rIns="0" bIns="0" rtlCol="0">
            <a:spAutoFit/>
          </a:bodyPr>
          <a:lstStyle/>
          <a:p>
            <a:pPr marL="12700">
              <a:lnSpc>
                <a:spcPct val="100000"/>
              </a:lnSpc>
              <a:spcBef>
                <a:spcPts val="105"/>
              </a:spcBef>
              <a:tabLst>
                <a:tab pos="683260" algn="l"/>
                <a:tab pos="1252855"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25" dirty="0">
                <a:latin typeface="Cambria Math"/>
                <a:cs typeface="Cambria Math"/>
              </a:rPr>
              <a:t>𝑥)</a:t>
            </a:r>
            <a:endParaRPr sz="3600">
              <a:latin typeface="Cambria Math"/>
              <a:cs typeface="Cambria Math"/>
            </a:endParaRPr>
          </a:p>
        </p:txBody>
      </p:sp>
      <p:sp>
        <p:nvSpPr>
          <p:cNvPr id="25" name="object 25"/>
          <p:cNvSpPr txBox="1"/>
          <p:nvPr/>
        </p:nvSpPr>
        <p:spPr>
          <a:xfrm>
            <a:off x="8276335"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6" name="object 26"/>
          <p:cNvSpPr txBox="1"/>
          <p:nvPr/>
        </p:nvSpPr>
        <p:spPr>
          <a:xfrm>
            <a:off x="9781158" y="2096706"/>
            <a:ext cx="262890" cy="428625"/>
          </a:xfrm>
          <a:prstGeom prst="rect">
            <a:avLst/>
          </a:prstGeom>
        </p:spPr>
        <p:txBody>
          <a:bodyPr vert="horz" wrap="square" lIns="0" tIns="11430" rIns="0" bIns="0" rtlCol="0">
            <a:spAutoFit/>
          </a:bodyPr>
          <a:lstStyle/>
          <a:p>
            <a:pPr marL="12700">
              <a:lnSpc>
                <a:spcPct val="100000"/>
              </a:lnSpc>
              <a:spcBef>
                <a:spcPts val="90"/>
              </a:spcBef>
            </a:pPr>
            <a:r>
              <a:rPr sz="2650" spc="-10" dirty="0">
                <a:latin typeface="Cambria Math"/>
                <a:cs typeface="Cambria Math"/>
              </a:rPr>
              <a:t>ϕ</a:t>
            </a:r>
            <a:endParaRPr sz="2650">
              <a:latin typeface="Cambria Math"/>
              <a:cs typeface="Cambria Math"/>
            </a:endParaRPr>
          </a:p>
        </p:txBody>
      </p:sp>
      <p:sp>
        <p:nvSpPr>
          <p:cNvPr id="27" name="object 27"/>
          <p:cNvSpPr txBox="1"/>
          <p:nvPr/>
        </p:nvSpPr>
        <p:spPr>
          <a:xfrm>
            <a:off x="7960994" y="1903349"/>
            <a:ext cx="3114040" cy="575310"/>
          </a:xfrm>
          <a:prstGeom prst="rect">
            <a:avLst/>
          </a:prstGeom>
        </p:spPr>
        <p:txBody>
          <a:bodyPr vert="horz" wrap="square" lIns="0" tIns="13335" rIns="0" bIns="0" rtlCol="0">
            <a:spAutoFit/>
          </a:bodyPr>
          <a:lstStyle/>
          <a:p>
            <a:pPr marL="12700">
              <a:lnSpc>
                <a:spcPct val="100000"/>
              </a:lnSpc>
              <a:spcBef>
                <a:spcPts val="105"/>
              </a:spcBef>
              <a:tabLst>
                <a:tab pos="683260" algn="l"/>
                <a:tab pos="1059815" algn="l"/>
                <a:tab pos="1506855" algn="l"/>
                <a:tab pos="2066289"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𝑞</a:t>
            </a:r>
            <a:r>
              <a:rPr sz="3600" dirty="0">
                <a:latin typeface="Cambria Math"/>
                <a:cs typeface="Cambria Math"/>
              </a:rPr>
              <a:t>	</a:t>
            </a:r>
            <a:r>
              <a:rPr sz="3600" spc="45" dirty="0">
                <a:latin typeface="Cambria Math"/>
                <a:cs typeface="Cambria Math"/>
              </a:rPr>
              <a:t>(𝑧|𝑥)</a:t>
            </a:r>
            <a:endParaRPr sz="3600">
              <a:latin typeface="Cambria Math"/>
              <a:cs typeface="Cambria Math"/>
            </a:endParaRPr>
          </a:p>
        </p:txBody>
      </p:sp>
      <p:sp>
        <p:nvSpPr>
          <p:cNvPr id="28" name="object 28"/>
          <p:cNvSpPr/>
          <p:nvPr/>
        </p:nvSpPr>
        <p:spPr>
          <a:xfrm>
            <a:off x="6353683" y="3068320"/>
            <a:ext cx="140970" cy="425450"/>
          </a:xfrm>
          <a:custGeom>
            <a:avLst/>
            <a:gdLst/>
            <a:ahLst/>
            <a:cxnLst/>
            <a:rect l="l" t="t" r="r" b="b"/>
            <a:pathLst>
              <a:path w="140970" h="425450">
                <a:moveTo>
                  <a:pt x="135000" y="0"/>
                </a:moveTo>
                <a:lnTo>
                  <a:pt x="77342" y="27304"/>
                </a:lnTo>
                <a:lnTo>
                  <a:pt x="34925" y="74421"/>
                </a:lnTo>
                <a:lnTo>
                  <a:pt x="8636" y="137667"/>
                </a:lnTo>
                <a:lnTo>
                  <a:pt x="0" y="212597"/>
                </a:lnTo>
                <a:lnTo>
                  <a:pt x="2158" y="251587"/>
                </a:lnTo>
                <a:lnTo>
                  <a:pt x="19557" y="320675"/>
                </a:lnTo>
                <a:lnTo>
                  <a:pt x="54101" y="376681"/>
                </a:lnTo>
                <a:lnTo>
                  <a:pt x="104139" y="413765"/>
                </a:lnTo>
                <a:lnTo>
                  <a:pt x="135000" y="424941"/>
                </a:lnTo>
                <a:lnTo>
                  <a:pt x="140334" y="407669"/>
                </a:lnTo>
                <a:lnTo>
                  <a:pt x="116204" y="397001"/>
                </a:lnTo>
                <a:lnTo>
                  <a:pt x="95376" y="382015"/>
                </a:lnTo>
                <a:lnTo>
                  <a:pt x="63626" y="339597"/>
                </a:lnTo>
                <a:lnTo>
                  <a:pt x="44830" y="281813"/>
                </a:lnTo>
                <a:lnTo>
                  <a:pt x="38607" y="210312"/>
                </a:lnTo>
                <a:lnTo>
                  <a:pt x="40131" y="174116"/>
                </a:lnTo>
                <a:lnTo>
                  <a:pt x="52704" y="111251"/>
                </a:lnTo>
                <a:lnTo>
                  <a:pt x="77977" y="61594"/>
                </a:lnTo>
                <a:lnTo>
                  <a:pt x="116586" y="27939"/>
                </a:lnTo>
                <a:lnTo>
                  <a:pt x="140969" y="17271"/>
                </a:lnTo>
                <a:lnTo>
                  <a:pt x="135000" y="0"/>
                </a:lnTo>
                <a:close/>
              </a:path>
            </a:pathLst>
          </a:custGeom>
          <a:solidFill>
            <a:srgbClr val="000000"/>
          </a:solidFill>
        </p:spPr>
        <p:txBody>
          <a:bodyPr wrap="square" lIns="0" tIns="0" rIns="0" bIns="0" rtlCol="0"/>
          <a:lstStyle/>
          <a:p>
            <a:endParaRPr/>
          </a:p>
        </p:txBody>
      </p:sp>
      <p:sp>
        <p:nvSpPr>
          <p:cNvPr id="29" name="object 29"/>
          <p:cNvSpPr/>
          <p:nvPr/>
        </p:nvSpPr>
        <p:spPr>
          <a:xfrm>
            <a:off x="6786626" y="3072345"/>
            <a:ext cx="34925" cy="417195"/>
          </a:xfrm>
          <a:custGeom>
            <a:avLst/>
            <a:gdLst/>
            <a:ahLst/>
            <a:cxnLst/>
            <a:rect l="l" t="t" r="r" b="b"/>
            <a:pathLst>
              <a:path w="34925" h="417195">
                <a:moveTo>
                  <a:pt x="34366" y="0"/>
                </a:moveTo>
                <a:lnTo>
                  <a:pt x="0" y="0"/>
                </a:lnTo>
                <a:lnTo>
                  <a:pt x="0" y="416852"/>
                </a:lnTo>
                <a:lnTo>
                  <a:pt x="34366" y="416852"/>
                </a:lnTo>
                <a:lnTo>
                  <a:pt x="34366" y="0"/>
                </a:lnTo>
                <a:close/>
              </a:path>
            </a:pathLst>
          </a:custGeom>
          <a:solidFill>
            <a:srgbClr val="000000"/>
          </a:solidFill>
        </p:spPr>
        <p:txBody>
          <a:bodyPr wrap="square" lIns="0" tIns="0" rIns="0" bIns="0" rtlCol="0"/>
          <a:lstStyle/>
          <a:p>
            <a:endParaRPr/>
          </a:p>
        </p:txBody>
      </p:sp>
      <p:sp>
        <p:nvSpPr>
          <p:cNvPr id="30" name="object 30"/>
          <p:cNvSpPr/>
          <p:nvPr/>
        </p:nvSpPr>
        <p:spPr>
          <a:xfrm>
            <a:off x="7141209" y="3068320"/>
            <a:ext cx="141605" cy="425450"/>
          </a:xfrm>
          <a:custGeom>
            <a:avLst/>
            <a:gdLst/>
            <a:ahLst/>
            <a:cxnLst/>
            <a:rect l="l" t="t" r="r" b="b"/>
            <a:pathLst>
              <a:path w="141604" h="425450">
                <a:moveTo>
                  <a:pt x="6096" y="0"/>
                </a:moveTo>
                <a:lnTo>
                  <a:pt x="0" y="17271"/>
                </a:lnTo>
                <a:lnTo>
                  <a:pt x="24511" y="27939"/>
                </a:lnTo>
                <a:lnTo>
                  <a:pt x="45593" y="42671"/>
                </a:lnTo>
                <a:lnTo>
                  <a:pt x="77470" y="84581"/>
                </a:lnTo>
                <a:lnTo>
                  <a:pt x="96266" y="141096"/>
                </a:lnTo>
                <a:lnTo>
                  <a:pt x="102489" y="210312"/>
                </a:lnTo>
                <a:lnTo>
                  <a:pt x="100838" y="247776"/>
                </a:lnTo>
                <a:lnTo>
                  <a:pt x="88392" y="312419"/>
                </a:lnTo>
                <a:lnTo>
                  <a:pt x="63119" y="362838"/>
                </a:lnTo>
                <a:lnTo>
                  <a:pt x="24765" y="397001"/>
                </a:lnTo>
                <a:lnTo>
                  <a:pt x="762" y="407669"/>
                </a:lnTo>
                <a:lnTo>
                  <a:pt x="6096" y="424941"/>
                </a:lnTo>
                <a:lnTo>
                  <a:pt x="63754" y="397763"/>
                </a:lnTo>
                <a:lnTo>
                  <a:pt x="106299" y="350646"/>
                </a:lnTo>
                <a:lnTo>
                  <a:pt x="132334" y="287654"/>
                </a:lnTo>
                <a:lnTo>
                  <a:pt x="141097" y="212597"/>
                </a:lnTo>
                <a:lnTo>
                  <a:pt x="138938" y="173608"/>
                </a:lnTo>
                <a:lnTo>
                  <a:pt x="121412" y="104520"/>
                </a:lnTo>
                <a:lnTo>
                  <a:pt x="86741" y="48387"/>
                </a:lnTo>
                <a:lnTo>
                  <a:pt x="36703" y="11175"/>
                </a:lnTo>
                <a:lnTo>
                  <a:pt x="6096" y="0"/>
                </a:lnTo>
                <a:close/>
              </a:path>
            </a:pathLst>
          </a:custGeom>
          <a:solidFill>
            <a:srgbClr val="000000"/>
          </a:solidFill>
        </p:spPr>
        <p:txBody>
          <a:bodyPr wrap="square" lIns="0" tIns="0" rIns="0" bIns="0" rtlCol="0"/>
          <a:lstStyle/>
          <a:p>
            <a:endParaRPr/>
          </a:p>
        </p:txBody>
      </p:sp>
      <p:sp>
        <p:nvSpPr>
          <p:cNvPr id="31" name="object 31"/>
          <p:cNvSpPr/>
          <p:nvPr/>
        </p:nvSpPr>
        <p:spPr>
          <a:xfrm>
            <a:off x="5791200" y="3639480"/>
            <a:ext cx="1523365" cy="26034"/>
          </a:xfrm>
          <a:custGeom>
            <a:avLst/>
            <a:gdLst/>
            <a:ahLst/>
            <a:cxnLst/>
            <a:rect l="l" t="t" r="r" b="b"/>
            <a:pathLst>
              <a:path w="1523365" h="26035">
                <a:moveTo>
                  <a:pt x="1523365" y="0"/>
                </a:moveTo>
                <a:lnTo>
                  <a:pt x="0" y="0"/>
                </a:lnTo>
                <a:lnTo>
                  <a:pt x="0" y="25485"/>
                </a:lnTo>
                <a:lnTo>
                  <a:pt x="1523365" y="25485"/>
                </a:lnTo>
                <a:lnTo>
                  <a:pt x="1523365" y="0"/>
                </a:lnTo>
                <a:close/>
              </a:path>
            </a:pathLst>
          </a:custGeom>
          <a:solidFill>
            <a:srgbClr val="000000"/>
          </a:solidFill>
        </p:spPr>
        <p:txBody>
          <a:bodyPr wrap="square" lIns="0" tIns="0" rIns="0" bIns="0" rtlCol="0"/>
          <a:lstStyle/>
          <a:p>
            <a:endParaRPr/>
          </a:p>
        </p:txBody>
      </p:sp>
      <p:sp>
        <p:nvSpPr>
          <p:cNvPr id="32" name="object 32"/>
          <p:cNvSpPr/>
          <p:nvPr/>
        </p:nvSpPr>
        <p:spPr>
          <a:xfrm>
            <a:off x="7332472" y="3069589"/>
            <a:ext cx="114935" cy="1136650"/>
          </a:xfrm>
          <a:custGeom>
            <a:avLst/>
            <a:gdLst/>
            <a:ahLst/>
            <a:cxnLst/>
            <a:rect l="l" t="t" r="r" b="b"/>
            <a:pathLst>
              <a:path w="114934" h="1136650">
                <a:moveTo>
                  <a:pt x="114681" y="0"/>
                </a:moveTo>
                <a:lnTo>
                  <a:pt x="0" y="0"/>
                </a:lnTo>
                <a:lnTo>
                  <a:pt x="0" y="21590"/>
                </a:lnTo>
                <a:lnTo>
                  <a:pt x="71247" y="21590"/>
                </a:lnTo>
                <a:lnTo>
                  <a:pt x="71247" y="1136650"/>
                </a:lnTo>
                <a:lnTo>
                  <a:pt x="114681" y="1136650"/>
                </a:lnTo>
                <a:lnTo>
                  <a:pt x="114681" y="21590"/>
                </a:lnTo>
                <a:lnTo>
                  <a:pt x="114681" y="0"/>
                </a:lnTo>
                <a:close/>
              </a:path>
            </a:pathLst>
          </a:custGeom>
          <a:solidFill>
            <a:srgbClr val="000000"/>
          </a:solidFill>
        </p:spPr>
        <p:txBody>
          <a:bodyPr wrap="square" lIns="0" tIns="0" rIns="0" bIns="0" rtlCol="0"/>
          <a:lstStyle/>
          <a:p>
            <a:endParaRPr/>
          </a:p>
        </p:txBody>
      </p:sp>
      <p:sp>
        <p:nvSpPr>
          <p:cNvPr id="33" name="object 33"/>
          <p:cNvSpPr/>
          <p:nvPr/>
        </p:nvSpPr>
        <p:spPr>
          <a:xfrm>
            <a:off x="5008880" y="3068319"/>
            <a:ext cx="111760" cy="1158240"/>
          </a:xfrm>
          <a:custGeom>
            <a:avLst/>
            <a:gdLst/>
            <a:ahLst/>
            <a:cxnLst/>
            <a:rect l="l" t="t" r="r" b="b"/>
            <a:pathLst>
              <a:path w="111760"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34" name="object 34"/>
          <p:cNvSpPr txBox="1"/>
          <p:nvPr/>
        </p:nvSpPr>
        <p:spPr>
          <a:xfrm>
            <a:off x="409257" y="3301365"/>
            <a:ext cx="5356860" cy="575310"/>
          </a:xfrm>
          <a:prstGeom prst="rect">
            <a:avLst/>
          </a:prstGeom>
        </p:spPr>
        <p:txBody>
          <a:bodyPr vert="horz" wrap="square" lIns="0" tIns="13335" rIns="0" bIns="0" rtlCol="0">
            <a:spAutoFit/>
          </a:bodyPr>
          <a:lstStyle/>
          <a:p>
            <a:pPr marL="50800">
              <a:lnSpc>
                <a:spcPct val="100000"/>
              </a:lnSpc>
              <a:spcBef>
                <a:spcPts val="105"/>
              </a:spcBef>
              <a:tabLst>
                <a:tab pos="4726940" algn="l"/>
              </a:tabLst>
            </a:pPr>
            <a:r>
              <a:rPr sz="3600" dirty="0">
                <a:latin typeface="Cambria Math"/>
                <a:cs typeface="Cambria Math"/>
              </a:rPr>
              <a:t>=</a:t>
            </a:r>
            <a:r>
              <a:rPr sz="3600" spc="260" dirty="0">
                <a:latin typeface="Cambria Math"/>
                <a:cs typeface="Cambria Math"/>
              </a:rPr>
              <a:t> </a:t>
            </a:r>
            <a:r>
              <a:rPr sz="3600" dirty="0">
                <a:latin typeface="Cambria Math"/>
                <a:cs typeface="Cambria Math"/>
              </a:rPr>
              <a:t>𝐸</a:t>
            </a:r>
            <a:r>
              <a:rPr sz="3975" baseline="-11530" dirty="0">
                <a:latin typeface="Cambria Math"/>
                <a:cs typeface="Cambria Math"/>
              </a:rPr>
              <a:t>z</a:t>
            </a:r>
            <a:r>
              <a:rPr sz="3600" dirty="0">
                <a:latin typeface="Cambria Math"/>
                <a:cs typeface="Cambria Math"/>
              </a:rPr>
              <a:t>[log</a:t>
            </a:r>
            <a:r>
              <a:rPr sz="3600" spc="-90" dirty="0">
                <a:latin typeface="Cambria Math"/>
                <a:cs typeface="Cambria Math"/>
              </a:rPr>
              <a:t> </a:t>
            </a:r>
            <a:r>
              <a:rPr sz="3600" dirty="0">
                <a:latin typeface="Cambria Math"/>
                <a:cs typeface="Cambria Math"/>
              </a:rPr>
              <a:t>𝑝</a:t>
            </a:r>
            <a:r>
              <a:rPr sz="3600" spc="-325" dirty="0">
                <a:latin typeface="Cambria Math"/>
                <a:cs typeface="Cambria Math"/>
              </a:rPr>
              <a:t> </a:t>
            </a:r>
            <a:r>
              <a:rPr sz="3600" baseline="-12731" dirty="0">
                <a:latin typeface="Cambria Math"/>
                <a:cs typeface="Cambria Math"/>
              </a:rPr>
              <a:t>θ</a:t>
            </a:r>
            <a:r>
              <a:rPr sz="3600" dirty="0">
                <a:latin typeface="Cambria Math"/>
                <a:cs typeface="Cambria Math"/>
              </a:rPr>
              <a:t>(𝑥|𝑧)]</a:t>
            </a:r>
            <a:r>
              <a:rPr sz="3600" spc="95" dirty="0">
                <a:latin typeface="Cambria Math"/>
                <a:cs typeface="Cambria Math"/>
              </a:rPr>
              <a:t> </a:t>
            </a:r>
            <a:r>
              <a:rPr sz="3600" dirty="0">
                <a:latin typeface="Cambria Math"/>
                <a:cs typeface="Cambria Math"/>
              </a:rPr>
              <a:t>−</a:t>
            </a:r>
            <a:r>
              <a:rPr sz="3600" spc="30" dirty="0">
                <a:latin typeface="Cambria Math"/>
                <a:cs typeface="Cambria Math"/>
              </a:rPr>
              <a:t> </a:t>
            </a:r>
            <a:r>
              <a:rPr sz="3600" spc="-25" dirty="0">
                <a:latin typeface="Cambria Math"/>
                <a:cs typeface="Cambria Math"/>
              </a:rPr>
              <a:t>𝐸</a:t>
            </a:r>
            <a:r>
              <a:rPr sz="3975" spc="-37" baseline="-11530" dirty="0">
                <a:latin typeface="Cambria Math"/>
                <a:cs typeface="Cambria Math"/>
              </a:rPr>
              <a:t>z</a:t>
            </a:r>
            <a:r>
              <a:rPr sz="3975" baseline="-11530"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35" name="object 35"/>
          <p:cNvSpPr txBox="1"/>
          <p:nvPr/>
        </p:nvSpPr>
        <p:spPr>
          <a:xfrm>
            <a:off x="5769355" y="2843530"/>
            <a:ext cx="1398270" cy="575310"/>
          </a:xfrm>
          <a:prstGeom prst="rect">
            <a:avLst/>
          </a:prstGeom>
        </p:spPr>
        <p:txBody>
          <a:bodyPr vert="horz" wrap="square" lIns="0" tIns="13335" rIns="0" bIns="0" rtlCol="0">
            <a:spAutoFit/>
          </a:bodyPr>
          <a:lstStyle/>
          <a:p>
            <a:pPr marL="38100">
              <a:lnSpc>
                <a:spcPct val="100000"/>
              </a:lnSpc>
              <a:spcBef>
                <a:spcPts val="105"/>
              </a:spcBef>
              <a:tabLst>
                <a:tab pos="739140" algn="l"/>
                <a:tab pos="1115695" algn="l"/>
              </a:tabLst>
            </a:pPr>
            <a:r>
              <a:rPr sz="3600" dirty="0">
                <a:latin typeface="Cambria Math"/>
                <a:cs typeface="Cambria Math"/>
              </a:rPr>
              <a:t>𝑞</a:t>
            </a:r>
            <a:r>
              <a:rPr sz="3600" spc="-175" dirty="0">
                <a:latin typeface="Cambria Math"/>
                <a:cs typeface="Cambria Math"/>
              </a:rPr>
              <a:t> </a:t>
            </a:r>
            <a:r>
              <a:rPr sz="3975" spc="-75" baseline="-11530" dirty="0">
                <a:latin typeface="Cambria Math"/>
                <a:cs typeface="Cambria Math"/>
              </a:rPr>
              <a:t>ϕ</a:t>
            </a:r>
            <a:r>
              <a:rPr sz="3975" baseline="-1153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36" name="object 36"/>
          <p:cNvSpPr/>
          <p:nvPr/>
        </p:nvSpPr>
        <p:spPr>
          <a:xfrm>
            <a:off x="6818248" y="3738879"/>
            <a:ext cx="141605" cy="426720"/>
          </a:xfrm>
          <a:custGeom>
            <a:avLst/>
            <a:gdLst/>
            <a:ahLst/>
            <a:cxnLst/>
            <a:rect l="l" t="t" r="r" b="b"/>
            <a:pathLst>
              <a:path w="141604" h="426720">
                <a:moveTo>
                  <a:pt x="6096" y="0"/>
                </a:moveTo>
                <a:lnTo>
                  <a:pt x="0" y="17272"/>
                </a:lnTo>
                <a:lnTo>
                  <a:pt x="24510" y="28067"/>
                </a:lnTo>
                <a:lnTo>
                  <a:pt x="45720" y="42926"/>
                </a:lnTo>
                <a:lnTo>
                  <a:pt x="77597" y="84963"/>
                </a:lnTo>
                <a:lnTo>
                  <a:pt x="96393" y="141605"/>
                </a:lnTo>
                <a:lnTo>
                  <a:pt x="102616" y="211201"/>
                </a:lnTo>
                <a:lnTo>
                  <a:pt x="100965" y="248793"/>
                </a:lnTo>
                <a:lnTo>
                  <a:pt x="88392" y="313690"/>
                </a:lnTo>
                <a:lnTo>
                  <a:pt x="63246" y="364363"/>
                </a:lnTo>
                <a:lnTo>
                  <a:pt x="24892" y="398526"/>
                </a:lnTo>
                <a:lnTo>
                  <a:pt x="634" y="409321"/>
                </a:lnTo>
                <a:lnTo>
                  <a:pt x="6096" y="426720"/>
                </a:lnTo>
                <a:lnTo>
                  <a:pt x="63880" y="399415"/>
                </a:lnTo>
                <a:lnTo>
                  <a:pt x="106425" y="352044"/>
                </a:lnTo>
                <a:lnTo>
                  <a:pt x="132587" y="288798"/>
                </a:lnTo>
                <a:lnTo>
                  <a:pt x="141224" y="213487"/>
                </a:lnTo>
                <a:lnTo>
                  <a:pt x="139065" y="174371"/>
                </a:lnTo>
                <a:lnTo>
                  <a:pt x="121539" y="105029"/>
                </a:lnTo>
                <a:lnTo>
                  <a:pt x="86868" y="48514"/>
                </a:lnTo>
                <a:lnTo>
                  <a:pt x="36829" y="11176"/>
                </a:lnTo>
                <a:lnTo>
                  <a:pt x="6096" y="0"/>
                </a:lnTo>
                <a:close/>
              </a:path>
            </a:pathLst>
          </a:custGeom>
          <a:solidFill>
            <a:srgbClr val="000000"/>
          </a:solidFill>
        </p:spPr>
        <p:txBody>
          <a:bodyPr wrap="square" lIns="0" tIns="0" rIns="0" bIns="0" rtlCol="0"/>
          <a:lstStyle/>
          <a:p>
            <a:endParaRPr/>
          </a:p>
        </p:txBody>
      </p:sp>
      <p:sp>
        <p:nvSpPr>
          <p:cNvPr id="37" name="object 37"/>
          <p:cNvSpPr/>
          <p:nvPr/>
        </p:nvSpPr>
        <p:spPr>
          <a:xfrm>
            <a:off x="6431279" y="3738879"/>
            <a:ext cx="141605" cy="426720"/>
          </a:xfrm>
          <a:custGeom>
            <a:avLst/>
            <a:gdLst/>
            <a:ahLst/>
            <a:cxnLst/>
            <a:rect l="l" t="t" r="r" b="b"/>
            <a:pathLst>
              <a:path w="141604" h="426720">
                <a:moveTo>
                  <a:pt x="135254" y="0"/>
                </a:moveTo>
                <a:lnTo>
                  <a:pt x="77470" y="27305"/>
                </a:lnTo>
                <a:lnTo>
                  <a:pt x="34925" y="74803"/>
                </a:lnTo>
                <a:lnTo>
                  <a:pt x="8762" y="138176"/>
                </a:lnTo>
                <a:lnTo>
                  <a:pt x="0" y="213487"/>
                </a:lnTo>
                <a:lnTo>
                  <a:pt x="2159" y="252603"/>
                </a:lnTo>
                <a:lnTo>
                  <a:pt x="19558" y="321945"/>
                </a:lnTo>
                <a:lnTo>
                  <a:pt x="54229" y="378206"/>
                </a:lnTo>
                <a:lnTo>
                  <a:pt x="104394" y="415544"/>
                </a:lnTo>
                <a:lnTo>
                  <a:pt x="135254" y="426720"/>
                </a:lnTo>
                <a:lnTo>
                  <a:pt x="140589" y="409321"/>
                </a:lnTo>
                <a:lnTo>
                  <a:pt x="116459" y="398526"/>
                </a:lnTo>
                <a:lnTo>
                  <a:pt x="95630" y="383540"/>
                </a:lnTo>
                <a:lnTo>
                  <a:pt x="63754" y="340995"/>
                </a:lnTo>
                <a:lnTo>
                  <a:pt x="44958" y="282956"/>
                </a:lnTo>
                <a:lnTo>
                  <a:pt x="38608" y="211201"/>
                </a:lnTo>
                <a:lnTo>
                  <a:pt x="40259" y="174752"/>
                </a:lnTo>
                <a:lnTo>
                  <a:pt x="52832" y="111633"/>
                </a:lnTo>
                <a:lnTo>
                  <a:pt x="78104" y="61849"/>
                </a:lnTo>
                <a:lnTo>
                  <a:pt x="116840" y="28067"/>
                </a:lnTo>
                <a:lnTo>
                  <a:pt x="141224" y="17272"/>
                </a:lnTo>
                <a:lnTo>
                  <a:pt x="135254" y="0"/>
                </a:lnTo>
                <a:close/>
              </a:path>
            </a:pathLst>
          </a:custGeom>
          <a:solidFill>
            <a:srgbClr val="000000"/>
          </a:solidFill>
        </p:spPr>
        <p:txBody>
          <a:bodyPr wrap="square" lIns="0" tIns="0" rIns="0" bIns="0" rtlCol="0"/>
          <a:lstStyle/>
          <a:p>
            <a:endParaRPr/>
          </a:p>
        </p:txBody>
      </p:sp>
      <p:sp>
        <p:nvSpPr>
          <p:cNvPr id="38" name="object 38"/>
          <p:cNvSpPr txBox="1"/>
          <p:nvPr/>
        </p:nvSpPr>
        <p:spPr>
          <a:xfrm>
            <a:off x="6117209" y="3609721"/>
            <a:ext cx="704850" cy="575310"/>
          </a:xfrm>
          <a:prstGeom prst="rect">
            <a:avLst/>
          </a:prstGeom>
        </p:spPr>
        <p:txBody>
          <a:bodyPr vert="horz" wrap="square" lIns="0" tIns="13335" rIns="0" bIns="0" rtlCol="0">
            <a:spAutoFit/>
          </a:bodyPr>
          <a:lstStyle/>
          <a:p>
            <a:pPr marL="12700">
              <a:lnSpc>
                <a:spcPct val="100000"/>
              </a:lnSpc>
              <a:spcBef>
                <a:spcPts val="105"/>
              </a:spcBef>
              <a:tabLst>
                <a:tab pos="46990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endParaRPr sz="3600">
              <a:latin typeface="Cambria Math"/>
              <a:cs typeface="Cambria Math"/>
            </a:endParaRPr>
          </a:p>
        </p:txBody>
      </p:sp>
      <p:sp>
        <p:nvSpPr>
          <p:cNvPr id="39" name="object 39"/>
          <p:cNvSpPr/>
          <p:nvPr/>
        </p:nvSpPr>
        <p:spPr>
          <a:xfrm>
            <a:off x="8636000" y="3068319"/>
            <a:ext cx="111760" cy="1158240"/>
          </a:xfrm>
          <a:custGeom>
            <a:avLst/>
            <a:gdLst/>
            <a:ahLst/>
            <a:cxnLst/>
            <a:rect l="l" t="t" r="r" b="b"/>
            <a:pathLst>
              <a:path w="111759"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40" name="object 40"/>
          <p:cNvSpPr/>
          <p:nvPr/>
        </p:nvSpPr>
        <p:spPr>
          <a:xfrm>
            <a:off x="9428480" y="3639070"/>
            <a:ext cx="1522730" cy="26034"/>
          </a:xfrm>
          <a:custGeom>
            <a:avLst/>
            <a:gdLst/>
            <a:ahLst/>
            <a:cxnLst/>
            <a:rect l="l" t="t" r="r" b="b"/>
            <a:pathLst>
              <a:path w="1522729" h="26035">
                <a:moveTo>
                  <a:pt x="1522222" y="0"/>
                </a:moveTo>
                <a:lnTo>
                  <a:pt x="0" y="0"/>
                </a:lnTo>
                <a:lnTo>
                  <a:pt x="0" y="25514"/>
                </a:lnTo>
                <a:lnTo>
                  <a:pt x="1522222" y="25514"/>
                </a:lnTo>
                <a:lnTo>
                  <a:pt x="1522222" y="0"/>
                </a:lnTo>
                <a:close/>
              </a:path>
            </a:pathLst>
          </a:custGeom>
          <a:solidFill>
            <a:srgbClr val="000000"/>
          </a:solidFill>
        </p:spPr>
        <p:txBody>
          <a:bodyPr wrap="square" lIns="0" tIns="0" rIns="0" bIns="0" rtlCol="0"/>
          <a:lstStyle/>
          <a:p>
            <a:endParaRPr/>
          </a:p>
        </p:txBody>
      </p:sp>
      <p:sp>
        <p:nvSpPr>
          <p:cNvPr id="41" name="object 41"/>
          <p:cNvSpPr/>
          <p:nvPr/>
        </p:nvSpPr>
        <p:spPr>
          <a:xfrm>
            <a:off x="10969498" y="3068319"/>
            <a:ext cx="114935" cy="1137920"/>
          </a:xfrm>
          <a:custGeom>
            <a:avLst/>
            <a:gdLst/>
            <a:ahLst/>
            <a:cxnLst/>
            <a:rect l="l" t="t" r="r" b="b"/>
            <a:pathLst>
              <a:path w="114934" h="1137920">
                <a:moveTo>
                  <a:pt x="114681" y="0"/>
                </a:moveTo>
                <a:lnTo>
                  <a:pt x="0" y="0"/>
                </a:lnTo>
                <a:lnTo>
                  <a:pt x="0" y="21590"/>
                </a:lnTo>
                <a:lnTo>
                  <a:pt x="71120" y="21590"/>
                </a:lnTo>
                <a:lnTo>
                  <a:pt x="71120" y="1137920"/>
                </a:lnTo>
                <a:lnTo>
                  <a:pt x="114681" y="1137920"/>
                </a:lnTo>
                <a:lnTo>
                  <a:pt x="114681" y="21590"/>
                </a:lnTo>
                <a:lnTo>
                  <a:pt x="114681" y="0"/>
                </a:lnTo>
                <a:close/>
              </a:path>
            </a:pathLst>
          </a:custGeom>
          <a:solidFill>
            <a:srgbClr val="000000"/>
          </a:solidFill>
        </p:spPr>
        <p:txBody>
          <a:bodyPr wrap="square" lIns="0" tIns="0" rIns="0" bIns="0" rtlCol="0"/>
          <a:lstStyle/>
          <a:p>
            <a:endParaRPr/>
          </a:p>
        </p:txBody>
      </p:sp>
      <p:sp>
        <p:nvSpPr>
          <p:cNvPr id="42" name="object 42"/>
          <p:cNvSpPr txBox="1"/>
          <p:nvPr/>
        </p:nvSpPr>
        <p:spPr>
          <a:xfrm>
            <a:off x="9404350" y="2843530"/>
            <a:ext cx="167005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𝑞</a:t>
            </a:r>
            <a:r>
              <a:rPr sz="3600" spc="-17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43" name="object 43"/>
          <p:cNvSpPr txBox="1"/>
          <p:nvPr/>
        </p:nvSpPr>
        <p:spPr>
          <a:xfrm>
            <a:off x="9771633" y="3812794"/>
            <a:ext cx="209550" cy="428625"/>
          </a:xfrm>
          <a:prstGeom prst="rect">
            <a:avLst/>
          </a:prstGeom>
        </p:spPr>
        <p:txBody>
          <a:bodyPr vert="horz" wrap="square" lIns="0" tIns="12065" rIns="0" bIns="0" rtlCol="0">
            <a:spAutoFit/>
          </a:bodyPr>
          <a:lstStyle/>
          <a:p>
            <a:pPr marL="12700">
              <a:lnSpc>
                <a:spcPct val="100000"/>
              </a:lnSpc>
              <a:spcBef>
                <a:spcPts val="95"/>
              </a:spcBef>
            </a:pPr>
            <a:r>
              <a:rPr sz="2650" spc="-5" dirty="0">
                <a:latin typeface="Cambria Math"/>
                <a:cs typeface="Cambria Math"/>
              </a:rPr>
              <a:t>θ</a:t>
            </a:r>
            <a:endParaRPr sz="2650">
              <a:latin typeface="Cambria Math"/>
              <a:cs typeface="Cambria Math"/>
            </a:endParaRPr>
          </a:p>
        </p:txBody>
      </p:sp>
      <p:sp>
        <p:nvSpPr>
          <p:cNvPr id="44" name="object 44"/>
          <p:cNvSpPr txBox="1"/>
          <p:nvPr/>
        </p:nvSpPr>
        <p:spPr>
          <a:xfrm>
            <a:off x="7599426" y="3301365"/>
            <a:ext cx="3435350" cy="883285"/>
          </a:xfrm>
          <a:prstGeom prst="rect">
            <a:avLst/>
          </a:prstGeom>
        </p:spPr>
        <p:txBody>
          <a:bodyPr vert="horz" wrap="square" lIns="0" tIns="13335" rIns="0" bIns="0" rtlCol="0">
            <a:spAutoFit/>
          </a:bodyPr>
          <a:lstStyle/>
          <a:p>
            <a:pPr marL="12700">
              <a:lnSpc>
                <a:spcPts val="3375"/>
              </a:lnSpc>
              <a:spcBef>
                <a:spcPts val="105"/>
              </a:spcBef>
              <a:tabLst>
                <a:tab pos="1171575" algn="l"/>
              </a:tabLst>
            </a:pPr>
            <a:r>
              <a:rPr sz="3600" dirty="0">
                <a:latin typeface="Cambria Math"/>
                <a:cs typeface="Cambria Math"/>
              </a:rPr>
              <a:t>+</a:t>
            </a:r>
            <a:r>
              <a:rPr sz="3600" spc="-45" dirty="0">
                <a:latin typeface="Cambria Math"/>
                <a:cs typeface="Cambria Math"/>
              </a:rPr>
              <a:t> </a:t>
            </a:r>
            <a:r>
              <a:rPr sz="3600" spc="-35" dirty="0">
                <a:latin typeface="Cambria Math"/>
                <a:cs typeface="Cambria Math"/>
              </a:rPr>
              <a:t>𝐸z</a:t>
            </a:r>
            <a:r>
              <a:rPr sz="3600" dirty="0">
                <a:latin typeface="Cambria Math"/>
                <a:cs typeface="Cambria Math"/>
              </a:rPr>
              <a:t>	</a:t>
            </a:r>
            <a:r>
              <a:rPr sz="3600" spc="-25" dirty="0">
                <a:latin typeface="Cambria Math"/>
                <a:cs typeface="Cambria Math"/>
              </a:rPr>
              <a:t>log</a:t>
            </a:r>
            <a:endParaRPr sz="3600">
              <a:latin typeface="Cambria Math"/>
              <a:cs typeface="Cambria Math"/>
            </a:endParaRPr>
          </a:p>
          <a:p>
            <a:pPr marL="1859280">
              <a:lnSpc>
                <a:spcPts val="3375"/>
              </a:lnSpc>
              <a:tabLst>
                <a:tab pos="2388235" algn="l"/>
              </a:tabLst>
            </a:pPr>
            <a:r>
              <a:rPr sz="3600" spc="-50" dirty="0">
                <a:latin typeface="Cambria Math"/>
                <a:cs typeface="Cambria Math"/>
              </a:rPr>
              <a:t>𝑝</a:t>
            </a:r>
            <a:r>
              <a:rPr sz="3600" dirty="0">
                <a:latin typeface="Cambria Math"/>
                <a:cs typeface="Cambria Math"/>
              </a:rPr>
              <a:t>	</a:t>
            </a:r>
            <a:r>
              <a:rPr sz="3600" spc="55" dirty="0">
                <a:latin typeface="Cambria Math"/>
                <a:cs typeface="Cambria Math"/>
              </a:rPr>
              <a:t>(𝑧|𝑥)</a:t>
            </a:r>
            <a:endParaRPr sz="3600">
              <a:latin typeface="Cambria Math"/>
              <a:cs typeface="Cambria Math"/>
            </a:endParaRPr>
          </a:p>
        </p:txBody>
      </p:sp>
      <p:sp>
        <p:nvSpPr>
          <p:cNvPr id="45" name="object 45"/>
          <p:cNvSpPr/>
          <p:nvPr/>
        </p:nvSpPr>
        <p:spPr>
          <a:xfrm>
            <a:off x="2143886" y="5080000"/>
            <a:ext cx="142240" cy="426720"/>
          </a:xfrm>
          <a:custGeom>
            <a:avLst/>
            <a:gdLst/>
            <a:ahLst/>
            <a:cxnLst/>
            <a:rect l="l" t="t" r="r" b="b"/>
            <a:pathLst>
              <a:path w="142239" h="426720">
                <a:moveTo>
                  <a:pt x="5968" y="0"/>
                </a:moveTo>
                <a:lnTo>
                  <a:pt x="0" y="17272"/>
                </a:lnTo>
                <a:lnTo>
                  <a:pt x="24637" y="28067"/>
                </a:lnTo>
                <a:lnTo>
                  <a:pt x="45719" y="42925"/>
                </a:lnTo>
                <a:lnTo>
                  <a:pt x="77850" y="84962"/>
                </a:lnTo>
                <a:lnTo>
                  <a:pt x="96646" y="141605"/>
                </a:lnTo>
                <a:lnTo>
                  <a:pt x="102869" y="211200"/>
                </a:lnTo>
                <a:lnTo>
                  <a:pt x="101345" y="248793"/>
                </a:lnTo>
                <a:lnTo>
                  <a:pt x="88773" y="313690"/>
                </a:lnTo>
                <a:lnTo>
                  <a:pt x="63373" y="364363"/>
                </a:lnTo>
                <a:lnTo>
                  <a:pt x="24892" y="398525"/>
                </a:lnTo>
                <a:lnTo>
                  <a:pt x="635" y="409321"/>
                </a:lnTo>
                <a:lnTo>
                  <a:pt x="5968" y="426719"/>
                </a:lnTo>
                <a:lnTo>
                  <a:pt x="64007" y="399415"/>
                </a:lnTo>
                <a:lnTo>
                  <a:pt x="106680" y="352044"/>
                </a:lnTo>
                <a:lnTo>
                  <a:pt x="132969" y="288797"/>
                </a:lnTo>
                <a:lnTo>
                  <a:pt x="141731" y="213487"/>
                </a:lnTo>
                <a:lnTo>
                  <a:pt x="139573" y="174371"/>
                </a:lnTo>
                <a:lnTo>
                  <a:pt x="121919" y="105029"/>
                </a:lnTo>
                <a:lnTo>
                  <a:pt x="87121" y="48513"/>
                </a:lnTo>
                <a:lnTo>
                  <a:pt x="36830" y="11175"/>
                </a:lnTo>
                <a:lnTo>
                  <a:pt x="5968" y="0"/>
                </a:lnTo>
                <a:close/>
              </a:path>
            </a:pathLst>
          </a:custGeom>
          <a:solidFill>
            <a:srgbClr val="000000"/>
          </a:solidFill>
        </p:spPr>
        <p:txBody>
          <a:bodyPr wrap="square" lIns="0" tIns="0" rIns="0" bIns="0" rtlCol="0"/>
          <a:lstStyle/>
          <a:p>
            <a:endParaRPr/>
          </a:p>
        </p:txBody>
      </p:sp>
      <p:sp>
        <p:nvSpPr>
          <p:cNvPr id="46" name="object 46"/>
          <p:cNvSpPr/>
          <p:nvPr/>
        </p:nvSpPr>
        <p:spPr>
          <a:xfrm>
            <a:off x="1727200" y="5080000"/>
            <a:ext cx="142240" cy="426720"/>
          </a:xfrm>
          <a:custGeom>
            <a:avLst/>
            <a:gdLst/>
            <a:ahLst/>
            <a:cxnLst/>
            <a:rect l="l" t="t" r="r" b="b"/>
            <a:pathLst>
              <a:path w="142239" h="426720">
                <a:moveTo>
                  <a:pt x="135636" y="0"/>
                </a:moveTo>
                <a:lnTo>
                  <a:pt x="77850" y="27305"/>
                </a:lnTo>
                <a:lnTo>
                  <a:pt x="35051" y="74802"/>
                </a:lnTo>
                <a:lnTo>
                  <a:pt x="8762" y="138175"/>
                </a:lnTo>
                <a:lnTo>
                  <a:pt x="0" y="213487"/>
                </a:lnTo>
                <a:lnTo>
                  <a:pt x="2158" y="252603"/>
                </a:lnTo>
                <a:lnTo>
                  <a:pt x="19685" y="321944"/>
                </a:lnTo>
                <a:lnTo>
                  <a:pt x="54356" y="378206"/>
                </a:lnTo>
                <a:lnTo>
                  <a:pt x="104775" y="415544"/>
                </a:lnTo>
                <a:lnTo>
                  <a:pt x="135636" y="426719"/>
                </a:lnTo>
                <a:lnTo>
                  <a:pt x="141097" y="409321"/>
                </a:lnTo>
                <a:lnTo>
                  <a:pt x="116839" y="398525"/>
                </a:lnTo>
                <a:lnTo>
                  <a:pt x="95885" y="383540"/>
                </a:lnTo>
                <a:lnTo>
                  <a:pt x="64007" y="340994"/>
                </a:lnTo>
                <a:lnTo>
                  <a:pt x="45085" y="282956"/>
                </a:lnTo>
                <a:lnTo>
                  <a:pt x="38735" y="211200"/>
                </a:lnTo>
                <a:lnTo>
                  <a:pt x="40386" y="174752"/>
                </a:lnTo>
                <a:lnTo>
                  <a:pt x="52958" y="111632"/>
                </a:lnTo>
                <a:lnTo>
                  <a:pt x="78358" y="61849"/>
                </a:lnTo>
                <a:lnTo>
                  <a:pt x="117220" y="28067"/>
                </a:lnTo>
                <a:lnTo>
                  <a:pt x="141731" y="17272"/>
                </a:lnTo>
                <a:lnTo>
                  <a:pt x="135636" y="0"/>
                </a:lnTo>
                <a:close/>
              </a:path>
            </a:pathLst>
          </a:custGeom>
          <a:solidFill>
            <a:srgbClr val="000000"/>
          </a:solidFill>
        </p:spPr>
        <p:txBody>
          <a:bodyPr wrap="square" lIns="0" tIns="0" rIns="0" bIns="0" rtlCol="0"/>
          <a:lstStyle/>
          <a:p>
            <a:endParaRPr/>
          </a:p>
        </p:txBody>
      </p:sp>
      <p:sp>
        <p:nvSpPr>
          <p:cNvPr id="47" name="object 47"/>
          <p:cNvSpPr txBox="1"/>
          <p:nvPr/>
        </p:nvSpPr>
        <p:spPr>
          <a:xfrm>
            <a:off x="487997" y="4949444"/>
            <a:ext cx="1675130" cy="575310"/>
          </a:xfrm>
          <a:prstGeom prst="rect">
            <a:avLst/>
          </a:prstGeom>
        </p:spPr>
        <p:txBody>
          <a:bodyPr vert="horz" wrap="square" lIns="0" tIns="13335" rIns="0" bIns="0" rtlCol="0">
            <a:spAutoFit/>
          </a:bodyPr>
          <a:lstStyle/>
          <a:p>
            <a:pPr marL="50800">
              <a:lnSpc>
                <a:spcPct val="100000"/>
              </a:lnSpc>
              <a:spcBef>
                <a:spcPts val="105"/>
              </a:spcBef>
              <a:tabLst>
                <a:tab pos="1392555" algn="l"/>
              </a:tabLst>
            </a:pPr>
            <a:r>
              <a:rPr sz="3600" dirty="0">
                <a:latin typeface="Cambria Math"/>
                <a:cs typeface="Cambria Math"/>
              </a:rPr>
              <a:t>log</a:t>
            </a:r>
            <a:r>
              <a:rPr sz="3600" spc="-185" dirty="0">
                <a:latin typeface="Cambria Math"/>
                <a:cs typeface="Cambria Math"/>
              </a:rPr>
              <a:t> </a:t>
            </a:r>
            <a:r>
              <a:rPr sz="3600" dirty="0">
                <a:latin typeface="Cambria Math"/>
                <a:cs typeface="Cambria Math"/>
              </a:rPr>
              <a:t>𝑝</a:t>
            </a:r>
            <a:r>
              <a:rPr sz="3600" spc="-32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48" name="object 48"/>
          <p:cNvSpPr/>
          <p:nvPr/>
        </p:nvSpPr>
        <p:spPr>
          <a:xfrm>
            <a:off x="6786880" y="5080000"/>
            <a:ext cx="101600" cy="426720"/>
          </a:xfrm>
          <a:custGeom>
            <a:avLst/>
            <a:gdLst/>
            <a:ahLst/>
            <a:cxnLst/>
            <a:rect l="l" t="t" r="r" b="b"/>
            <a:pathLst>
              <a:path w="101600" h="426720">
                <a:moveTo>
                  <a:pt x="101473" y="0"/>
                </a:moveTo>
                <a:lnTo>
                  <a:pt x="0" y="0"/>
                </a:lnTo>
                <a:lnTo>
                  <a:pt x="0" y="17780"/>
                </a:lnTo>
                <a:lnTo>
                  <a:pt x="63754" y="17780"/>
                </a:lnTo>
                <a:lnTo>
                  <a:pt x="63754" y="410210"/>
                </a:lnTo>
                <a:lnTo>
                  <a:pt x="0" y="410210"/>
                </a:lnTo>
                <a:lnTo>
                  <a:pt x="0" y="426720"/>
                </a:lnTo>
                <a:lnTo>
                  <a:pt x="101473" y="426720"/>
                </a:lnTo>
                <a:lnTo>
                  <a:pt x="101473" y="410210"/>
                </a:lnTo>
                <a:lnTo>
                  <a:pt x="101473" y="17780"/>
                </a:lnTo>
                <a:lnTo>
                  <a:pt x="101473" y="0"/>
                </a:lnTo>
                <a:close/>
              </a:path>
            </a:pathLst>
          </a:custGeom>
          <a:solidFill>
            <a:srgbClr val="000000"/>
          </a:solidFill>
        </p:spPr>
        <p:txBody>
          <a:bodyPr wrap="square" lIns="0" tIns="0" rIns="0" bIns="0" rtlCol="0"/>
          <a:lstStyle/>
          <a:p>
            <a:endParaRPr/>
          </a:p>
        </p:txBody>
      </p:sp>
      <p:sp>
        <p:nvSpPr>
          <p:cNvPr id="49" name="object 49"/>
          <p:cNvSpPr/>
          <p:nvPr/>
        </p:nvSpPr>
        <p:spPr>
          <a:xfrm>
            <a:off x="4886960" y="5080000"/>
            <a:ext cx="91440" cy="426720"/>
          </a:xfrm>
          <a:custGeom>
            <a:avLst/>
            <a:gdLst/>
            <a:ahLst/>
            <a:cxnLst/>
            <a:rect l="l" t="t" r="r" b="b"/>
            <a:pathLst>
              <a:path w="91439" h="426720">
                <a:moveTo>
                  <a:pt x="91313" y="0"/>
                </a:moveTo>
                <a:lnTo>
                  <a:pt x="0" y="0"/>
                </a:lnTo>
                <a:lnTo>
                  <a:pt x="0" y="17780"/>
                </a:lnTo>
                <a:lnTo>
                  <a:pt x="0" y="410210"/>
                </a:lnTo>
                <a:lnTo>
                  <a:pt x="0" y="426720"/>
                </a:lnTo>
                <a:lnTo>
                  <a:pt x="91313" y="426720"/>
                </a:lnTo>
                <a:lnTo>
                  <a:pt x="91313" y="410210"/>
                </a:lnTo>
                <a:lnTo>
                  <a:pt x="34036" y="410210"/>
                </a:lnTo>
                <a:lnTo>
                  <a:pt x="34036" y="17780"/>
                </a:lnTo>
                <a:lnTo>
                  <a:pt x="91313" y="17780"/>
                </a:lnTo>
                <a:lnTo>
                  <a:pt x="91313" y="0"/>
                </a:lnTo>
                <a:close/>
              </a:path>
            </a:pathLst>
          </a:custGeom>
          <a:solidFill>
            <a:srgbClr val="000000"/>
          </a:solidFill>
        </p:spPr>
        <p:txBody>
          <a:bodyPr wrap="square" lIns="0" tIns="0" rIns="0" bIns="0" rtlCol="0"/>
          <a:lstStyle/>
          <a:p>
            <a:endParaRPr/>
          </a:p>
        </p:txBody>
      </p:sp>
      <p:sp>
        <p:nvSpPr>
          <p:cNvPr id="50" name="object 50"/>
          <p:cNvSpPr txBox="1"/>
          <p:nvPr/>
        </p:nvSpPr>
        <p:spPr>
          <a:xfrm>
            <a:off x="2414651" y="5020945"/>
            <a:ext cx="2331085" cy="575310"/>
          </a:xfrm>
          <a:prstGeom prst="rect">
            <a:avLst/>
          </a:prstGeom>
        </p:spPr>
        <p:txBody>
          <a:bodyPr vert="horz" wrap="square" lIns="0" tIns="13335" rIns="0" bIns="0" rtlCol="0">
            <a:spAutoFit/>
          </a:bodyPr>
          <a:lstStyle/>
          <a:p>
            <a:pPr marL="38100">
              <a:lnSpc>
                <a:spcPct val="100000"/>
              </a:lnSpc>
              <a:spcBef>
                <a:spcPts val="105"/>
              </a:spcBef>
            </a:pPr>
            <a:r>
              <a:rPr sz="5400" baseline="8487" dirty="0">
                <a:latin typeface="Cambria Math"/>
                <a:cs typeface="Cambria Math"/>
              </a:rPr>
              <a:t>=</a:t>
            </a:r>
            <a:r>
              <a:rPr sz="5400" spc="300" baseline="8487" dirty="0">
                <a:latin typeface="Cambria Math"/>
                <a:cs typeface="Cambria Math"/>
              </a:rPr>
              <a:t> </a:t>
            </a:r>
            <a:r>
              <a:rPr sz="5400" spc="75" baseline="8487" dirty="0">
                <a:latin typeface="Cambria Math"/>
                <a:cs typeface="Cambria Math"/>
              </a:rPr>
              <a:t>𝐸</a:t>
            </a:r>
            <a:r>
              <a:rPr sz="2650" spc="50" dirty="0">
                <a:latin typeface="Cambria Math"/>
                <a:cs typeface="Cambria Math"/>
              </a:rPr>
              <a:t>z~q</a:t>
            </a:r>
            <a:r>
              <a:rPr sz="2650" spc="-105" dirty="0">
                <a:latin typeface="Cambria Math"/>
                <a:cs typeface="Cambria Math"/>
              </a:rPr>
              <a:t> </a:t>
            </a:r>
            <a:r>
              <a:rPr sz="1575" spc="-15" baseline="21164" dirty="0">
                <a:latin typeface="Cambria Math"/>
                <a:cs typeface="Cambria Math"/>
              </a:rPr>
              <a:t>ϕ</a:t>
            </a:r>
            <a:r>
              <a:rPr sz="2650" spc="-10" dirty="0">
                <a:latin typeface="Cambria Math"/>
                <a:cs typeface="Cambria Math"/>
              </a:rPr>
              <a:t>(z|x)</a:t>
            </a:r>
            <a:endParaRPr sz="2650">
              <a:latin typeface="Cambria Math"/>
              <a:cs typeface="Cambria Math"/>
            </a:endParaRPr>
          </a:p>
        </p:txBody>
      </p:sp>
      <p:sp>
        <p:nvSpPr>
          <p:cNvPr id="51" name="object 51"/>
          <p:cNvSpPr txBox="1"/>
          <p:nvPr/>
        </p:nvSpPr>
        <p:spPr>
          <a:xfrm>
            <a:off x="4956809" y="4949444"/>
            <a:ext cx="1873250" cy="575310"/>
          </a:xfrm>
          <a:prstGeom prst="rect">
            <a:avLst/>
          </a:prstGeom>
        </p:spPr>
        <p:txBody>
          <a:bodyPr vert="horz" wrap="square" lIns="0" tIns="13335" rIns="0" bIns="0" rtlCol="0">
            <a:spAutoFit/>
          </a:bodyPr>
          <a:lstStyle/>
          <a:p>
            <a:pPr marL="38100">
              <a:lnSpc>
                <a:spcPct val="100000"/>
              </a:lnSpc>
              <a:spcBef>
                <a:spcPts val="105"/>
              </a:spcBef>
            </a:pPr>
            <a:r>
              <a:rPr sz="3600" spc="-10" dirty="0">
                <a:latin typeface="Cambria Math"/>
                <a:cs typeface="Cambria Math"/>
              </a:rPr>
              <a:t>log</a:t>
            </a:r>
            <a:r>
              <a:rPr sz="3600" spc="-240" dirty="0">
                <a:latin typeface="Cambria Math"/>
                <a:cs typeface="Cambria Math"/>
              </a:rPr>
              <a:t> </a:t>
            </a:r>
            <a:r>
              <a:rPr sz="3600" dirty="0">
                <a:latin typeface="Cambria Math"/>
                <a:cs typeface="Cambria Math"/>
              </a:rPr>
              <a:t>𝑝</a:t>
            </a:r>
            <a:r>
              <a:rPr sz="3600" spc="-320" dirty="0">
                <a:latin typeface="Cambria Math"/>
                <a:cs typeface="Cambria Math"/>
              </a:rPr>
              <a:t> </a:t>
            </a:r>
            <a:r>
              <a:rPr sz="3600" spc="52" baseline="-12731" dirty="0">
                <a:latin typeface="Cambria Math"/>
                <a:cs typeface="Cambria Math"/>
              </a:rPr>
              <a:t>θ</a:t>
            </a:r>
            <a:r>
              <a:rPr sz="3600" spc="35" dirty="0">
                <a:latin typeface="Cambria Math"/>
                <a:cs typeface="Cambria Math"/>
              </a:rPr>
              <a:t>(𝑥)</a:t>
            </a:r>
            <a:endParaRPr sz="3600">
              <a:latin typeface="Cambria Math"/>
              <a:cs typeface="Cambria Math"/>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6273800" cy="697230"/>
          </a:xfrm>
          <a:prstGeom prst="rect">
            <a:avLst/>
          </a:prstGeom>
        </p:spPr>
        <p:txBody>
          <a:bodyPr vert="horz" wrap="square" lIns="0" tIns="13335" rIns="0" bIns="0" rtlCol="0">
            <a:spAutoFit/>
          </a:bodyPr>
          <a:lstStyle/>
          <a:p>
            <a:pPr marL="12700">
              <a:lnSpc>
                <a:spcPct val="100000"/>
              </a:lnSpc>
              <a:spcBef>
                <a:spcPts val="105"/>
              </a:spcBef>
            </a:pPr>
            <a:r>
              <a:rPr dirty="0"/>
              <a:t>Supervised</a:t>
            </a:r>
            <a:r>
              <a:rPr spc="-80" dirty="0"/>
              <a:t> </a:t>
            </a:r>
            <a:r>
              <a:rPr dirty="0"/>
              <a:t>vs</a:t>
            </a:r>
            <a:r>
              <a:rPr spc="40" dirty="0"/>
              <a:t> </a:t>
            </a:r>
            <a:r>
              <a:rPr spc="-10" dirty="0"/>
              <a:t>Unsupervised</a:t>
            </a:r>
          </a:p>
        </p:txBody>
      </p:sp>
      <p:sp>
        <p:nvSpPr>
          <p:cNvPr id="3" name="object 3"/>
          <p:cNvSpPr txBox="1"/>
          <p:nvPr/>
        </p:nvSpPr>
        <p:spPr>
          <a:xfrm>
            <a:off x="915035" y="603821"/>
            <a:ext cx="3208020" cy="1550670"/>
          </a:xfrm>
          <a:prstGeom prst="rect">
            <a:avLst/>
          </a:prstGeom>
        </p:spPr>
        <p:txBody>
          <a:bodyPr vert="horz" wrap="square" lIns="0" tIns="13335" rIns="0" bIns="0" rtlCol="0">
            <a:spAutoFit/>
          </a:bodyPr>
          <a:lstStyle/>
          <a:p>
            <a:pPr marL="12700">
              <a:lnSpc>
                <a:spcPts val="4835"/>
              </a:lnSpc>
              <a:spcBef>
                <a:spcPts val="105"/>
              </a:spcBef>
            </a:pPr>
            <a:r>
              <a:rPr sz="4400" b="0" spc="-10" dirty="0">
                <a:latin typeface="Calibri Light"/>
                <a:cs typeface="Calibri Light"/>
              </a:rPr>
              <a:t>Learning</a:t>
            </a:r>
            <a:endParaRPr sz="4400">
              <a:latin typeface="Calibri Light"/>
              <a:cs typeface="Calibri Light"/>
            </a:endParaRPr>
          </a:p>
          <a:p>
            <a:pPr marL="767715" algn="ctr">
              <a:lnSpc>
                <a:spcPts val="3360"/>
              </a:lnSpc>
            </a:pPr>
            <a:r>
              <a:rPr sz="3200" spc="-10" dirty="0">
                <a:latin typeface="Calibri"/>
                <a:cs typeface="Calibri"/>
              </a:rPr>
              <a:t>Clustering</a:t>
            </a:r>
            <a:endParaRPr sz="3200">
              <a:latin typeface="Calibri"/>
              <a:cs typeface="Calibri"/>
            </a:endParaRPr>
          </a:p>
          <a:p>
            <a:pPr marL="781050" algn="ctr">
              <a:lnSpc>
                <a:spcPts val="3804"/>
              </a:lnSpc>
            </a:pPr>
            <a:r>
              <a:rPr sz="3200" dirty="0">
                <a:latin typeface="Calibri"/>
                <a:cs typeface="Calibri"/>
              </a:rPr>
              <a:t>(e.g.</a:t>
            </a:r>
            <a:r>
              <a:rPr sz="3200" spc="65" dirty="0">
                <a:latin typeface="Calibri"/>
                <a:cs typeface="Calibri"/>
              </a:rPr>
              <a:t> </a:t>
            </a:r>
            <a:r>
              <a:rPr sz="3200" spc="-10" dirty="0">
                <a:latin typeface="Calibri"/>
                <a:cs typeface="Calibri"/>
              </a:rPr>
              <a:t>K-Means)</a:t>
            </a:r>
            <a:endParaRPr sz="3200">
              <a:latin typeface="Calibri"/>
              <a:cs typeface="Calibri"/>
            </a:endParaRPr>
          </a:p>
        </p:txBody>
      </p:sp>
      <p:sp>
        <p:nvSpPr>
          <p:cNvPr id="4" name="object 4"/>
          <p:cNvSpPr txBox="1"/>
          <p:nvPr/>
        </p:nvSpPr>
        <p:spPr>
          <a:xfrm>
            <a:off x="6670675" y="1057655"/>
            <a:ext cx="3405504" cy="453390"/>
          </a:xfrm>
          <a:prstGeom prst="rect">
            <a:avLst/>
          </a:prstGeom>
        </p:spPr>
        <p:txBody>
          <a:bodyPr vert="horz" wrap="square" lIns="0" tIns="13335" rIns="0" bIns="0" rtlCol="0">
            <a:spAutoFit/>
          </a:bodyPr>
          <a:lstStyle/>
          <a:p>
            <a:pPr marL="12700">
              <a:lnSpc>
                <a:spcPct val="100000"/>
              </a:lnSpc>
              <a:spcBef>
                <a:spcPts val="105"/>
              </a:spcBef>
            </a:pPr>
            <a:r>
              <a:rPr sz="2800" b="1" dirty="0">
                <a:latin typeface="Calibri"/>
                <a:cs typeface="Calibri"/>
              </a:rPr>
              <a:t>Unsupervised</a:t>
            </a:r>
            <a:r>
              <a:rPr sz="2800" b="1" spc="-15" dirty="0">
                <a:latin typeface="Calibri"/>
                <a:cs typeface="Calibri"/>
              </a:rPr>
              <a:t> </a:t>
            </a:r>
            <a:r>
              <a:rPr sz="2800" b="1" spc="-10" dirty="0">
                <a:latin typeface="Calibri"/>
                <a:cs typeface="Calibri"/>
              </a:rPr>
              <a:t>Learning</a:t>
            </a:r>
            <a:endParaRPr sz="2800">
              <a:latin typeface="Calibri"/>
              <a:cs typeface="Calibri"/>
            </a:endParaRPr>
          </a:p>
        </p:txBody>
      </p:sp>
      <p:sp>
        <p:nvSpPr>
          <p:cNvPr id="5" name="object 5"/>
          <p:cNvSpPr txBox="1"/>
          <p:nvPr/>
        </p:nvSpPr>
        <p:spPr>
          <a:xfrm>
            <a:off x="6670675" y="1983059"/>
            <a:ext cx="2865120" cy="1062990"/>
          </a:xfrm>
          <a:prstGeom prst="rect">
            <a:avLst/>
          </a:prstGeom>
        </p:spPr>
        <p:txBody>
          <a:bodyPr vert="horz" wrap="square" lIns="0" tIns="104139" rIns="0" bIns="0" rtlCol="0">
            <a:spAutoFit/>
          </a:bodyPr>
          <a:lstStyle/>
          <a:p>
            <a:pPr marL="12700">
              <a:lnSpc>
                <a:spcPct val="100000"/>
              </a:lnSpc>
              <a:spcBef>
                <a:spcPts val="819"/>
              </a:spcBef>
            </a:pPr>
            <a:r>
              <a:rPr sz="2800" b="1" dirty="0">
                <a:latin typeface="Calibri"/>
                <a:cs typeface="Calibri"/>
              </a:rPr>
              <a:t>Data</a:t>
            </a:r>
            <a:r>
              <a:rPr sz="2800" dirty="0">
                <a:latin typeface="Calibri"/>
                <a:cs typeface="Calibri"/>
              </a:rPr>
              <a:t>:</a:t>
            </a:r>
            <a:r>
              <a:rPr sz="2800" spc="-100" dirty="0">
                <a:latin typeface="Calibri"/>
                <a:cs typeface="Calibri"/>
              </a:rPr>
              <a:t> </a:t>
            </a:r>
            <a:r>
              <a:rPr sz="2800" spc="-50" dirty="0">
                <a:latin typeface="Calibri"/>
                <a:cs typeface="Calibri"/>
              </a:rPr>
              <a:t>x</a:t>
            </a:r>
            <a:endParaRPr sz="2800">
              <a:latin typeface="Calibri"/>
              <a:cs typeface="Calibri"/>
            </a:endParaRPr>
          </a:p>
          <a:p>
            <a:pPr marL="12700">
              <a:lnSpc>
                <a:spcPct val="100000"/>
              </a:lnSpc>
              <a:spcBef>
                <a:spcPts val="725"/>
              </a:spcBef>
            </a:pPr>
            <a:r>
              <a:rPr sz="2800" dirty="0">
                <a:latin typeface="Calibri"/>
                <a:cs typeface="Calibri"/>
              </a:rPr>
              <a:t>Just</a:t>
            </a:r>
            <a:r>
              <a:rPr sz="2800" spc="-70" dirty="0">
                <a:latin typeface="Calibri"/>
                <a:cs typeface="Calibri"/>
              </a:rPr>
              <a:t> </a:t>
            </a:r>
            <a:r>
              <a:rPr sz="2800" dirty="0">
                <a:latin typeface="Calibri"/>
                <a:cs typeface="Calibri"/>
              </a:rPr>
              <a:t>data,</a:t>
            </a:r>
            <a:r>
              <a:rPr sz="2800" spc="-140" dirty="0">
                <a:latin typeface="Calibri"/>
                <a:cs typeface="Calibri"/>
              </a:rPr>
              <a:t> </a:t>
            </a:r>
            <a:r>
              <a:rPr sz="2800" dirty="0">
                <a:latin typeface="Calibri"/>
                <a:cs typeface="Calibri"/>
              </a:rPr>
              <a:t>no</a:t>
            </a:r>
            <a:r>
              <a:rPr sz="2800" spc="25" dirty="0">
                <a:latin typeface="Calibri"/>
                <a:cs typeface="Calibri"/>
              </a:rPr>
              <a:t> </a:t>
            </a:r>
            <a:r>
              <a:rPr sz="2800" spc="-10" dirty="0">
                <a:latin typeface="Calibri"/>
                <a:cs typeface="Calibri"/>
              </a:rPr>
              <a:t>labels!</a:t>
            </a:r>
            <a:endParaRPr sz="2800">
              <a:latin typeface="Calibri"/>
              <a:cs typeface="Calibri"/>
            </a:endParaRPr>
          </a:p>
        </p:txBody>
      </p:sp>
      <p:sp>
        <p:nvSpPr>
          <p:cNvPr id="6" name="object 6"/>
          <p:cNvSpPr txBox="1"/>
          <p:nvPr/>
        </p:nvSpPr>
        <p:spPr>
          <a:xfrm>
            <a:off x="6670675" y="3612515"/>
            <a:ext cx="4838065" cy="2620645"/>
          </a:xfrm>
          <a:prstGeom prst="rect">
            <a:avLst/>
          </a:prstGeom>
        </p:spPr>
        <p:txBody>
          <a:bodyPr vert="horz" wrap="square" lIns="0" tIns="59690" rIns="0" bIns="0" rtlCol="0">
            <a:spAutoFit/>
          </a:bodyPr>
          <a:lstStyle/>
          <a:p>
            <a:pPr marL="12700" marR="685165">
              <a:lnSpc>
                <a:spcPts val="3040"/>
              </a:lnSpc>
              <a:spcBef>
                <a:spcPts val="470"/>
              </a:spcBef>
            </a:pPr>
            <a:r>
              <a:rPr sz="2800" b="1" dirty="0">
                <a:latin typeface="Calibri"/>
                <a:cs typeface="Calibri"/>
              </a:rPr>
              <a:t>Goal</a:t>
            </a:r>
            <a:r>
              <a:rPr sz="2800" dirty="0">
                <a:latin typeface="Calibri"/>
                <a:cs typeface="Calibri"/>
              </a:rPr>
              <a:t>:</a:t>
            </a:r>
            <a:r>
              <a:rPr sz="2800" spc="-50" dirty="0">
                <a:latin typeface="Calibri"/>
                <a:cs typeface="Calibri"/>
              </a:rPr>
              <a:t> </a:t>
            </a:r>
            <a:r>
              <a:rPr sz="2800" dirty="0">
                <a:latin typeface="Calibri"/>
                <a:cs typeface="Calibri"/>
              </a:rPr>
              <a:t>Learn</a:t>
            </a:r>
            <a:r>
              <a:rPr sz="2800" spc="-50" dirty="0">
                <a:latin typeface="Calibri"/>
                <a:cs typeface="Calibri"/>
              </a:rPr>
              <a:t> </a:t>
            </a:r>
            <a:r>
              <a:rPr sz="2800" dirty="0">
                <a:latin typeface="Calibri"/>
                <a:cs typeface="Calibri"/>
              </a:rPr>
              <a:t>some</a:t>
            </a:r>
            <a:r>
              <a:rPr sz="2800" spc="40" dirty="0">
                <a:latin typeface="Calibri"/>
                <a:cs typeface="Calibri"/>
              </a:rPr>
              <a:t> </a:t>
            </a:r>
            <a:r>
              <a:rPr sz="2800" spc="-20" dirty="0">
                <a:latin typeface="Calibri"/>
                <a:cs typeface="Calibri"/>
              </a:rPr>
              <a:t>underlying </a:t>
            </a:r>
            <a:r>
              <a:rPr sz="2800" dirty="0">
                <a:latin typeface="Calibri"/>
                <a:cs typeface="Calibri"/>
              </a:rPr>
              <a:t>hidden</a:t>
            </a:r>
            <a:r>
              <a:rPr sz="2800" spc="75" dirty="0">
                <a:latin typeface="Calibri"/>
                <a:cs typeface="Calibri"/>
              </a:rPr>
              <a:t> </a:t>
            </a:r>
            <a:r>
              <a:rPr sz="2800" i="1" dirty="0">
                <a:latin typeface="Calibri"/>
                <a:cs typeface="Calibri"/>
              </a:rPr>
              <a:t>structure</a:t>
            </a:r>
            <a:r>
              <a:rPr sz="2800" i="1" spc="-204" dirty="0">
                <a:latin typeface="Calibri"/>
                <a:cs typeface="Calibri"/>
              </a:rPr>
              <a:t> </a:t>
            </a:r>
            <a:r>
              <a:rPr sz="2800" dirty="0">
                <a:latin typeface="Calibri"/>
                <a:cs typeface="Calibri"/>
              </a:rPr>
              <a:t>of</a:t>
            </a:r>
            <a:r>
              <a:rPr sz="2800" spc="-5" dirty="0">
                <a:latin typeface="Calibri"/>
                <a:cs typeface="Calibri"/>
              </a:rPr>
              <a:t> </a:t>
            </a:r>
            <a:r>
              <a:rPr sz="2800" dirty="0">
                <a:latin typeface="Calibri"/>
                <a:cs typeface="Calibri"/>
              </a:rPr>
              <a:t>the</a:t>
            </a:r>
            <a:r>
              <a:rPr sz="2800" spc="-60" dirty="0">
                <a:latin typeface="Calibri"/>
                <a:cs typeface="Calibri"/>
              </a:rPr>
              <a:t> </a:t>
            </a:r>
            <a:r>
              <a:rPr sz="2800" spc="-20" dirty="0">
                <a:latin typeface="Calibri"/>
                <a:cs typeface="Calibri"/>
              </a:rPr>
              <a:t>data</a:t>
            </a:r>
            <a:endParaRPr sz="2800">
              <a:latin typeface="Calibri"/>
              <a:cs typeface="Calibri"/>
            </a:endParaRPr>
          </a:p>
          <a:p>
            <a:pPr>
              <a:lnSpc>
                <a:spcPct val="100000"/>
              </a:lnSpc>
              <a:spcBef>
                <a:spcPts val="20"/>
              </a:spcBef>
            </a:pPr>
            <a:endParaRPr sz="4050">
              <a:latin typeface="Calibri"/>
              <a:cs typeface="Calibri"/>
            </a:endParaRPr>
          </a:p>
          <a:p>
            <a:pPr marL="12700" marR="5080">
              <a:lnSpc>
                <a:spcPct val="89400"/>
              </a:lnSpc>
            </a:pPr>
            <a:r>
              <a:rPr sz="2800" b="1" dirty="0">
                <a:latin typeface="Calibri"/>
                <a:cs typeface="Calibri"/>
              </a:rPr>
              <a:t>Examples</a:t>
            </a:r>
            <a:r>
              <a:rPr sz="2800" dirty="0">
                <a:latin typeface="Calibri"/>
                <a:cs typeface="Calibri"/>
              </a:rPr>
              <a:t>:</a:t>
            </a:r>
            <a:r>
              <a:rPr sz="2800" spc="-125" dirty="0">
                <a:latin typeface="Calibri"/>
                <a:cs typeface="Calibri"/>
              </a:rPr>
              <a:t> </a:t>
            </a:r>
            <a:r>
              <a:rPr sz="2800" spc="-10" dirty="0">
                <a:latin typeface="Calibri"/>
                <a:cs typeface="Calibri"/>
              </a:rPr>
              <a:t>Clustering, </a:t>
            </a:r>
            <a:r>
              <a:rPr sz="2800" dirty="0">
                <a:latin typeface="Calibri"/>
                <a:cs typeface="Calibri"/>
              </a:rPr>
              <a:t>dimensionality</a:t>
            </a:r>
            <a:r>
              <a:rPr sz="2800" spc="-140" dirty="0">
                <a:latin typeface="Calibri"/>
                <a:cs typeface="Calibri"/>
              </a:rPr>
              <a:t> </a:t>
            </a:r>
            <a:r>
              <a:rPr sz="2800" dirty="0">
                <a:latin typeface="Calibri"/>
                <a:cs typeface="Calibri"/>
              </a:rPr>
              <a:t>reduction,</a:t>
            </a:r>
            <a:r>
              <a:rPr sz="2800" spc="-60" dirty="0">
                <a:latin typeface="Calibri"/>
                <a:cs typeface="Calibri"/>
              </a:rPr>
              <a:t> </a:t>
            </a:r>
            <a:r>
              <a:rPr sz="2800" spc="-10" dirty="0">
                <a:latin typeface="Calibri"/>
                <a:cs typeface="Calibri"/>
              </a:rPr>
              <a:t>feature </a:t>
            </a:r>
            <a:r>
              <a:rPr sz="2800" dirty="0">
                <a:latin typeface="Calibri"/>
                <a:cs typeface="Calibri"/>
              </a:rPr>
              <a:t>learning,</a:t>
            </a:r>
            <a:r>
              <a:rPr sz="2800" spc="5" dirty="0">
                <a:latin typeface="Calibri"/>
                <a:cs typeface="Calibri"/>
              </a:rPr>
              <a:t> </a:t>
            </a:r>
            <a:r>
              <a:rPr sz="2800" dirty="0">
                <a:latin typeface="Calibri"/>
                <a:cs typeface="Calibri"/>
              </a:rPr>
              <a:t>density</a:t>
            </a:r>
            <a:r>
              <a:rPr sz="2800" spc="-70" dirty="0">
                <a:latin typeface="Calibri"/>
                <a:cs typeface="Calibri"/>
              </a:rPr>
              <a:t> </a:t>
            </a:r>
            <a:r>
              <a:rPr sz="2800" dirty="0">
                <a:latin typeface="Calibri"/>
                <a:cs typeface="Calibri"/>
              </a:rPr>
              <a:t>estimation,</a:t>
            </a:r>
            <a:r>
              <a:rPr sz="2800" spc="-135" dirty="0">
                <a:latin typeface="Calibri"/>
                <a:cs typeface="Calibri"/>
              </a:rPr>
              <a:t> </a:t>
            </a:r>
            <a:r>
              <a:rPr sz="2800" spc="-20" dirty="0">
                <a:latin typeface="Calibri"/>
                <a:cs typeface="Calibri"/>
              </a:rPr>
              <a:t>etc.</a:t>
            </a:r>
            <a:endParaRPr sz="2800">
              <a:latin typeface="Calibri"/>
              <a:cs typeface="Calibri"/>
            </a:endParaRPr>
          </a:p>
        </p:txBody>
      </p:sp>
      <p:pic>
        <p:nvPicPr>
          <p:cNvPr id="7" name="object 7"/>
          <p:cNvPicPr/>
          <p:nvPr/>
        </p:nvPicPr>
        <p:blipFill>
          <a:blip r:embed="rId3" cstate="print"/>
          <a:stretch>
            <a:fillRect/>
          </a:stretch>
        </p:blipFill>
        <p:spPr>
          <a:xfrm>
            <a:off x="843280" y="2192624"/>
            <a:ext cx="3920130" cy="3572449"/>
          </a:xfrm>
          <a:prstGeom prst="rect">
            <a:avLst/>
          </a:prstGeom>
        </p:spPr>
      </p:pic>
      <p:sp>
        <p:nvSpPr>
          <p:cNvPr id="8" name="object 8"/>
          <p:cNvSpPr txBox="1"/>
          <p:nvPr/>
        </p:nvSpPr>
        <p:spPr>
          <a:xfrm>
            <a:off x="299720" y="6144895"/>
            <a:ext cx="1329690" cy="147955"/>
          </a:xfrm>
          <a:prstGeom prst="rect">
            <a:avLst/>
          </a:prstGeom>
        </p:spPr>
        <p:txBody>
          <a:bodyPr vert="horz" wrap="square" lIns="0" tIns="12700" rIns="0" bIns="0" rtlCol="0">
            <a:spAutoFit/>
          </a:bodyPr>
          <a:lstStyle/>
          <a:p>
            <a:pPr marL="12700">
              <a:lnSpc>
                <a:spcPct val="100000"/>
              </a:lnSpc>
              <a:spcBef>
                <a:spcPts val="100"/>
              </a:spcBef>
            </a:pPr>
            <a:r>
              <a:rPr sz="800" u="heavy" spc="-10" dirty="0">
                <a:solidFill>
                  <a:srgbClr val="0462C1"/>
                </a:solidFill>
                <a:uFill>
                  <a:solidFill>
                    <a:srgbClr val="0462C1"/>
                  </a:solidFill>
                </a:uFill>
                <a:latin typeface="Calibri"/>
                <a:cs typeface="Calibri"/>
              </a:rPr>
              <a:t>This</a:t>
            </a:r>
            <a:r>
              <a:rPr sz="800" u="heavy" spc="-40" dirty="0">
                <a:solidFill>
                  <a:srgbClr val="0462C1"/>
                </a:solidFill>
                <a:uFill>
                  <a:solidFill>
                    <a:srgbClr val="0462C1"/>
                  </a:solidFill>
                </a:uFill>
                <a:latin typeface="Calibri"/>
                <a:cs typeface="Calibri"/>
              </a:rPr>
              <a:t> </a:t>
            </a:r>
            <a:r>
              <a:rPr sz="800" u="heavy" dirty="0">
                <a:solidFill>
                  <a:srgbClr val="0462C1"/>
                </a:solidFill>
                <a:uFill>
                  <a:solidFill>
                    <a:srgbClr val="0462C1"/>
                  </a:solidFill>
                </a:uFill>
                <a:latin typeface="Calibri"/>
                <a:cs typeface="Calibri"/>
              </a:rPr>
              <a:t>image</a:t>
            </a:r>
            <a:r>
              <a:rPr sz="800" spc="-45" dirty="0">
                <a:solidFill>
                  <a:srgbClr val="0462C1"/>
                </a:solidFill>
                <a:latin typeface="Calibri"/>
                <a:cs typeface="Calibri"/>
              </a:rPr>
              <a:t> </a:t>
            </a:r>
            <a:r>
              <a:rPr sz="800" dirty="0">
                <a:solidFill>
                  <a:srgbClr val="999999"/>
                </a:solidFill>
                <a:latin typeface="Calibri"/>
                <a:cs typeface="Calibri"/>
              </a:rPr>
              <a:t>is</a:t>
            </a:r>
            <a:r>
              <a:rPr sz="800" spc="-40" dirty="0">
                <a:solidFill>
                  <a:srgbClr val="999999"/>
                </a:solidFill>
                <a:latin typeface="Calibri"/>
                <a:cs typeface="Calibri"/>
              </a:rPr>
              <a:t> </a:t>
            </a:r>
            <a:r>
              <a:rPr sz="800" u="heavy" dirty="0">
                <a:solidFill>
                  <a:srgbClr val="0462C1"/>
                </a:solidFill>
                <a:uFill>
                  <a:solidFill>
                    <a:srgbClr val="0462C1"/>
                  </a:solidFill>
                </a:uFill>
                <a:latin typeface="Calibri"/>
                <a:cs typeface="Calibri"/>
              </a:rPr>
              <a:t>CC0</a:t>
            </a:r>
            <a:r>
              <a:rPr sz="800" u="heavy" spc="15" dirty="0">
                <a:solidFill>
                  <a:srgbClr val="0462C1"/>
                </a:solidFill>
                <a:uFill>
                  <a:solidFill>
                    <a:srgbClr val="0462C1"/>
                  </a:solidFill>
                </a:uFill>
                <a:latin typeface="Calibri"/>
                <a:cs typeface="Calibri"/>
              </a:rPr>
              <a:t> </a:t>
            </a:r>
            <a:r>
              <a:rPr sz="800" u="heavy" spc="-10" dirty="0">
                <a:solidFill>
                  <a:srgbClr val="0462C1"/>
                </a:solidFill>
                <a:uFill>
                  <a:solidFill>
                    <a:srgbClr val="0462C1"/>
                  </a:solidFill>
                </a:uFill>
                <a:latin typeface="Calibri"/>
                <a:cs typeface="Calibri"/>
              </a:rPr>
              <a:t>public</a:t>
            </a:r>
            <a:r>
              <a:rPr sz="800" u="heavy" spc="80" dirty="0">
                <a:solidFill>
                  <a:srgbClr val="0462C1"/>
                </a:solidFill>
                <a:uFill>
                  <a:solidFill>
                    <a:srgbClr val="0462C1"/>
                  </a:solidFill>
                </a:uFill>
                <a:latin typeface="Calibri"/>
                <a:cs typeface="Calibri"/>
              </a:rPr>
              <a:t> </a:t>
            </a:r>
            <a:r>
              <a:rPr sz="800" u="heavy" spc="-10" dirty="0">
                <a:solidFill>
                  <a:srgbClr val="0462C1"/>
                </a:solidFill>
                <a:uFill>
                  <a:solidFill>
                    <a:srgbClr val="0462C1"/>
                  </a:solidFill>
                </a:uFill>
                <a:latin typeface="Calibri"/>
                <a:cs typeface="Calibri"/>
              </a:rPr>
              <a:t>domain</a:t>
            </a:r>
            <a:endParaRPr sz="800">
              <a:latin typeface="Calibri"/>
              <a:cs typeface="Calibri"/>
            </a:endParaRPr>
          </a:p>
        </p:txBody>
      </p:sp>
      <p:sp>
        <p:nvSpPr>
          <p:cNvPr id="9" name="object 9"/>
          <p:cNvSpPr txBox="1"/>
          <p:nvPr/>
        </p:nvSpPr>
        <p:spPr>
          <a:xfrm>
            <a:off x="5432171" y="6443345"/>
            <a:ext cx="15430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CA04"/>
                </a:solidFill>
                <a:latin typeface="Calibri"/>
                <a:cs typeface="Calibri"/>
              </a:rPr>
              <a:t>7</a:t>
            </a:r>
            <a:endParaRPr sz="20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1811654" y="1821561"/>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4" name="object 4"/>
          <p:cNvSpPr txBox="1"/>
          <p:nvPr/>
        </p:nvSpPr>
        <p:spPr>
          <a:xfrm>
            <a:off x="835342" y="1597913"/>
            <a:ext cx="2996565" cy="575310"/>
          </a:xfrm>
          <a:prstGeom prst="rect">
            <a:avLst/>
          </a:prstGeom>
        </p:spPr>
        <p:txBody>
          <a:bodyPr vert="horz" wrap="square" lIns="0" tIns="13335" rIns="0" bIns="0" rtlCol="0">
            <a:spAutoFit/>
          </a:bodyPr>
          <a:lstStyle/>
          <a:p>
            <a:pPr marL="12700">
              <a:lnSpc>
                <a:spcPct val="100000"/>
              </a:lnSpc>
              <a:spcBef>
                <a:spcPts val="105"/>
              </a:spcBef>
              <a:tabLst>
                <a:tab pos="1151255" algn="l"/>
              </a:tabLst>
            </a:pPr>
            <a:r>
              <a:rPr sz="3600" dirty="0">
                <a:latin typeface="Cambria Math"/>
                <a:cs typeface="Cambria Math"/>
              </a:rPr>
              <a:t>log</a:t>
            </a:r>
            <a:r>
              <a:rPr sz="3600" spc="-185" dirty="0">
                <a:latin typeface="Cambria Math"/>
                <a:cs typeface="Cambria Math"/>
              </a:rPr>
              <a:t> </a:t>
            </a:r>
            <a:r>
              <a:rPr sz="3600" spc="-50" dirty="0">
                <a:latin typeface="Cambria Math"/>
                <a:cs typeface="Cambria Math"/>
              </a:rPr>
              <a:t>𝑝</a:t>
            </a:r>
            <a:r>
              <a:rPr sz="3600" dirty="0">
                <a:latin typeface="Cambria Math"/>
                <a:cs typeface="Cambria Math"/>
              </a:rPr>
              <a:t>	(𝑥)</a:t>
            </a:r>
            <a:r>
              <a:rPr sz="3600" spc="280" dirty="0">
                <a:latin typeface="Cambria Math"/>
                <a:cs typeface="Cambria Math"/>
              </a:rPr>
              <a:t> </a:t>
            </a:r>
            <a:r>
              <a:rPr sz="3600" dirty="0">
                <a:latin typeface="Cambria Math"/>
                <a:cs typeface="Cambria Math"/>
              </a:rPr>
              <a:t>=</a:t>
            </a:r>
            <a:r>
              <a:rPr sz="3600" spc="290"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5" name="object 5"/>
          <p:cNvSpPr/>
          <p:nvPr/>
        </p:nvSpPr>
        <p:spPr>
          <a:xfrm>
            <a:off x="3901440" y="1940560"/>
            <a:ext cx="2570480" cy="20320"/>
          </a:xfrm>
          <a:custGeom>
            <a:avLst/>
            <a:gdLst/>
            <a:ahLst/>
            <a:cxnLst/>
            <a:rect l="l" t="t" r="r" b="b"/>
            <a:pathLst>
              <a:path w="2570479" h="20319">
                <a:moveTo>
                  <a:pt x="2570480" y="0"/>
                </a:moveTo>
                <a:lnTo>
                  <a:pt x="0" y="0"/>
                </a:lnTo>
                <a:lnTo>
                  <a:pt x="0" y="20320"/>
                </a:lnTo>
                <a:lnTo>
                  <a:pt x="2570480" y="20320"/>
                </a:lnTo>
                <a:lnTo>
                  <a:pt x="2570480" y="0"/>
                </a:lnTo>
                <a:close/>
              </a:path>
            </a:pathLst>
          </a:custGeom>
          <a:solidFill>
            <a:srgbClr val="000000"/>
          </a:solidFill>
        </p:spPr>
        <p:txBody>
          <a:bodyPr wrap="square" lIns="0" tIns="0" rIns="0" bIns="0" rtlCol="0"/>
          <a:lstStyle/>
          <a:p>
            <a:endParaRPr/>
          </a:p>
        </p:txBody>
      </p:sp>
      <p:sp>
        <p:nvSpPr>
          <p:cNvPr id="6" name="object 6"/>
          <p:cNvSpPr/>
          <p:nvPr/>
        </p:nvSpPr>
        <p:spPr>
          <a:xfrm>
            <a:off x="4983988" y="1395818"/>
            <a:ext cx="34925" cy="408940"/>
          </a:xfrm>
          <a:custGeom>
            <a:avLst/>
            <a:gdLst/>
            <a:ahLst/>
            <a:cxnLst/>
            <a:rect l="l" t="t" r="r" b="b"/>
            <a:pathLst>
              <a:path w="34925" h="408939">
                <a:moveTo>
                  <a:pt x="34560" y="0"/>
                </a:moveTo>
                <a:lnTo>
                  <a:pt x="0" y="0"/>
                </a:lnTo>
                <a:lnTo>
                  <a:pt x="0" y="408597"/>
                </a:lnTo>
                <a:lnTo>
                  <a:pt x="34560" y="408597"/>
                </a:lnTo>
                <a:lnTo>
                  <a:pt x="34560" y="0"/>
                </a:lnTo>
                <a:close/>
              </a:path>
            </a:pathLst>
          </a:custGeom>
          <a:solidFill>
            <a:srgbClr val="000000"/>
          </a:solidFill>
        </p:spPr>
        <p:txBody>
          <a:bodyPr wrap="square" lIns="0" tIns="0" rIns="0" bIns="0" rtlCol="0"/>
          <a:lstStyle/>
          <a:p>
            <a:endParaRPr/>
          </a:p>
        </p:txBody>
      </p:sp>
      <p:sp>
        <p:nvSpPr>
          <p:cNvPr id="7" name="object 7"/>
          <p:cNvSpPr/>
          <p:nvPr/>
        </p:nvSpPr>
        <p:spPr>
          <a:xfrm>
            <a:off x="4419600" y="1391919"/>
            <a:ext cx="142240" cy="416559"/>
          </a:xfrm>
          <a:custGeom>
            <a:avLst/>
            <a:gdLst/>
            <a:ahLst/>
            <a:cxnLst/>
            <a:rect l="l" t="t" r="r" b="b"/>
            <a:pathLst>
              <a:path w="142239" h="416560">
                <a:moveTo>
                  <a:pt x="135762" y="0"/>
                </a:moveTo>
                <a:lnTo>
                  <a:pt x="77850" y="26669"/>
                </a:lnTo>
                <a:lnTo>
                  <a:pt x="35178" y="73025"/>
                </a:lnTo>
                <a:lnTo>
                  <a:pt x="8762" y="134874"/>
                </a:lnTo>
                <a:lnTo>
                  <a:pt x="0" y="208406"/>
                </a:lnTo>
                <a:lnTo>
                  <a:pt x="2159" y="246633"/>
                </a:lnTo>
                <a:lnTo>
                  <a:pt x="19685" y="314325"/>
                </a:lnTo>
                <a:lnTo>
                  <a:pt x="54483" y="369188"/>
                </a:lnTo>
                <a:lnTo>
                  <a:pt x="104775" y="405638"/>
                </a:lnTo>
                <a:lnTo>
                  <a:pt x="135762" y="416559"/>
                </a:lnTo>
                <a:lnTo>
                  <a:pt x="141224" y="399541"/>
                </a:lnTo>
                <a:lnTo>
                  <a:pt x="116966" y="389127"/>
                </a:lnTo>
                <a:lnTo>
                  <a:pt x="96012" y="374522"/>
                </a:lnTo>
                <a:lnTo>
                  <a:pt x="64135" y="332866"/>
                </a:lnTo>
                <a:lnTo>
                  <a:pt x="45085" y="276225"/>
                </a:lnTo>
                <a:lnTo>
                  <a:pt x="38862" y="206120"/>
                </a:lnTo>
                <a:lnTo>
                  <a:pt x="40386" y="170687"/>
                </a:lnTo>
                <a:lnTo>
                  <a:pt x="53086" y="108965"/>
                </a:lnTo>
                <a:lnTo>
                  <a:pt x="78359" y="60325"/>
                </a:lnTo>
                <a:lnTo>
                  <a:pt x="117348" y="27431"/>
                </a:lnTo>
                <a:lnTo>
                  <a:pt x="141859" y="16890"/>
                </a:lnTo>
                <a:lnTo>
                  <a:pt x="135762" y="0"/>
                </a:lnTo>
                <a:close/>
              </a:path>
            </a:pathLst>
          </a:custGeom>
          <a:solidFill>
            <a:srgbClr val="000000"/>
          </a:solidFill>
        </p:spPr>
        <p:txBody>
          <a:bodyPr wrap="square" lIns="0" tIns="0" rIns="0" bIns="0" rtlCol="0"/>
          <a:lstStyle/>
          <a:p>
            <a:endParaRPr/>
          </a:p>
        </p:txBody>
      </p:sp>
      <p:sp>
        <p:nvSpPr>
          <p:cNvPr id="8" name="object 8"/>
          <p:cNvSpPr txBox="1"/>
          <p:nvPr/>
        </p:nvSpPr>
        <p:spPr>
          <a:xfrm>
            <a:off x="4208779" y="1473580"/>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9" name="object 9"/>
          <p:cNvSpPr txBox="1"/>
          <p:nvPr/>
        </p:nvSpPr>
        <p:spPr>
          <a:xfrm>
            <a:off x="3893820" y="1250061"/>
            <a:ext cx="940435" cy="575310"/>
          </a:xfrm>
          <a:prstGeom prst="rect">
            <a:avLst/>
          </a:prstGeom>
        </p:spPr>
        <p:txBody>
          <a:bodyPr vert="horz" wrap="square" lIns="0" tIns="13335" rIns="0" bIns="0" rtlCol="0">
            <a:spAutoFit/>
          </a:bodyPr>
          <a:lstStyle/>
          <a:p>
            <a:pPr marL="12700">
              <a:lnSpc>
                <a:spcPct val="100000"/>
              </a:lnSpc>
              <a:spcBef>
                <a:spcPts val="105"/>
              </a:spcBef>
              <a:tabLst>
                <a:tab pos="68326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10" name="object 10"/>
          <p:cNvSpPr/>
          <p:nvPr/>
        </p:nvSpPr>
        <p:spPr>
          <a:xfrm>
            <a:off x="5390896" y="2046058"/>
            <a:ext cx="34925" cy="408940"/>
          </a:xfrm>
          <a:custGeom>
            <a:avLst/>
            <a:gdLst/>
            <a:ahLst/>
            <a:cxnLst/>
            <a:rect l="l" t="t" r="r" b="b"/>
            <a:pathLst>
              <a:path w="34925" h="408939">
                <a:moveTo>
                  <a:pt x="34456" y="0"/>
                </a:moveTo>
                <a:lnTo>
                  <a:pt x="0" y="0"/>
                </a:lnTo>
                <a:lnTo>
                  <a:pt x="0" y="408597"/>
                </a:lnTo>
                <a:lnTo>
                  <a:pt x="34456" y="408597"/>
                </a:lnTo>
                <a:lnTo>
                  <a:pt x="34456" y="0"/>
                </a:lnTo>
                <a:close/>
              </a:path>
            </a:pathLst>
          </a:custGeom>
          <a:solidFill>
            <a:srgbClr val="000000"/>
          </a:solidFill>
        </p:spPr>
        <p:txBody>
          <a:bodyPr wrap="square" lIns="0" tIns="0" rIns="0" bIns="0" rtlCol="0"/>
          <a:lstStyle/>
          <a:p>
            <a:endParaRPr/>
          </a:p>
        </p:txBody>
      </p:sp>
      <p:sp>
        <p:nvSpPr>
          <p:cNvPr id="11" name="object 11"/>
          <p:cNvSpPr/>
          <p:nvPr/>
        </p:nvSpPr>
        <p:spPr>
          <a:xfrm>
            <a:off x="4856479" y="2042160"/>
            <a:ext cx="141605" cy="416559"/>
          </a:xfrm>
          <a:custGeom>
            <a:avLst/>
            <a:gdLst/>
            <a:ahLst/>
            <a:cxnLst/>
            <a:rect l="l" t="t" r="r" b="b"/>
            <a:pathLst>
              <a:path w="141604" h="416560">
                <a:moveTo>
                  <a:pt x="135382" y="0"/>
                </a:moveTo>
                <a:lnTo>
                  <a:pt x="77597" y="26669"/>
                </a:lnTo>
                <a:lnTo>
                  <a:pt x="35052" y="73025"/>
                </a:lnTo>
                <a:lnTo>
                  <a:pt x="8762" y="134874"/>
                </a:lnTo>
                <a:lnTo>
                  <a:pt x="0" y="208406"/>
                </a:lnTo>
                <a:lnTo>
                  <a:pt x="2159" y="246634"/>
                </a:lnTo>
                <a:lnTo>
                  <a:pt x="19685" y="314325"/>
                </a:lnTo>
                <a:lnTo>
                  <a:pt x="54229" y="369188"/>
                </a:lnTo>
                <a:lnTo>
                  <a:pt x="104521" y="405638"/>
                </a:lnTo>
                <a:lnTo>
                  <a:pt x="135382" y="416560"/>
                </a:lnTo>
                <a:lnTo>
                  <a:pt x="140716" y="399541"/>
                </a:lnTo>
                <a:lnTo>
                  <a:pt x="116586" y="389127"/>
                </a:lnTo>
                <a:lnTo>
                  <a:pt x="95631" y="374523"/>
                </a:lnTo>
                <a:lnTo>
                  <a:pt x="63881" y="332866"/>
                </a:lnTo>
                <a:lnTo>
                  <a:pt x="44958" y="276225"/>
                </a:lnTo>
                <a:lnTo>
                  <a:pt x="38735" y="206120"/>
                </a:lnTo>
                <a:lnTo>
                  <a:pt x="40259" y="170687"/>
                </a:lnTo>
                <a:lnTo>
                  <a:pt x="52832" y="108965"/>
                </a:lnTo>
                <a:lnTo>
                  <a:pt x="78105" y="60325"/>
                </a:lnTo>
                <a:lnTo>
                  <a:pt x="116967" y="27431"/>
                </a:lnTo>
                <a:lnTo>
                  <a:pt x="141350" y="16890"/>
                </a:lnTo>
                <a:lnTo>
                  <a:pt x="135382" y="0"/>
                </a:lnTo>
                <a:close/>
              </a:path>
            </a:pathLst>
          </a:custGeom>
          <a:solidFill>
            <a:srgbClr val="000000"/>
          </a:solidFill>
        </p:spPr>
        <p:txBody>
          <a:bodyPr wrap="square" lIns="0" tIns="0" rIns="0" bIns="0" rtlCol="0"/>
          <a:lstStyle/>
          <a:p>
            <a:endParaRPr/>
          </a:p>
        </p:txBody>
      </p:sp>
      <p:sp>
        <p:nvSpPr>
          <p:cNvPr id="12" name="object 12"/>
          <p:cNvSpPr/>
          <p:nvPr/>
        </p:nvSpPr>
        <p:spPr>
          <a:xfrm>
            <a:off x="7721600" y="1940560"/>
            <a:ext cx="3891279" cy="20320"/>
          </a:xfrm>
          <a:custGeom>
            <a:avLst/>
            <a:gdLst/>
            <a:ahLst/>
            <a:cxnLst/>
            <a:rect l="l" t="t" r="r" b="b"/>
            <a:pathLst>
              <a:path w="3891279" h="20319">
                <a:moveTo>
                  <a:pt x="3891279" y="0"/>
                </a:moveTo>
                <a:lnTo>
                  <a:pt x="0" y="0"/>
                </a:lnTo>
                <a:lnTo>
                  <a:pt x="0" y="20320"/>
                </a:lnTo>
                <a:lnTo>
                  <a:pt x="3891279" y="20320"/>
                </a:lnTo>
                <a:lnTo>
                  <a:pt x="3891279" y="0"/>
                </a:lnTo>
                <a:close/>
              </a:path>
            </a:pathLst>
          </a:custGeom>
          <a:solidFill>
            <a:srgbClr val="000000"/>
          </a:solidFill>
        </p:spPr>
        <p:txBody>
          <a:bodyPr wrap="square" lIns="0" tIns="0" rIns="0" bIns="0" rtlCol="0"/>
          <a:lstStyle/>
          <a:p>
            <a:endParaRPr/>
          </a:p>
        </p:txBody>
      </p:sp>
      <p:sp>
        <p:nvSpPr>
          <p:cNvPr id="13" name="object 13"/>
          <p:cNvSpPr/>
          <p:nvPr/>
        </p:nvSpPr>
        <p:spPr>
          <a:xfrm>
            <a:off x="8709152" y="1375498"/>
            <a:ext cx="34290" cy="408940"/>
          </a:xfrm>
          <a:custGeom>
            <a:avLst/>
            <a:gdLst/>
            <a:ahLst/>
            <a:cxnLst/>
            <a:rect l="l" t="t" r="r" b="b"/>
            <a:pathLst>
              <a:path w="34290" h="408939">
                <a:moveTo>
                  <a:pt x="34215" y="0"/>
                </a:moveTo>
                <a:lnTo>
                  <a:pt x="0" y="0"/>
                </a:lnTo>
                <a:lnTo>
                  <a:pt x="0" y="408597"/>
                </a:lnTo>
                <a:lnTo>
                  <a:pt x="34215" y="408597"/>
                </a:lnTo>
                <a:lnTo>
                  <a:pt x="34215" y="0"/>
                </a:lnTo>
                <a:close/>
              </a:path>
            </a:pathLst>
          </a:custGeom>
          <a:solidFill>
            <a:srgbClr val="000000"/>
          </a:solidFill>
        </p:spPr>
        <p:txBody>
          <a:bodyPr wrap="square" lIns="0" tIns="0" rIns="0" bIns="0" rtlCol="0"/>
          <a:lstStyle/>
          <a:p>
            <a:endParaRPr/>
          </a:p>
        </p:txBody>
      </p:sp>
      <p:sp>
        <p:nvSpPr>
          <p:cNvPr id="14" name="object 14"/>
          <p:cNvSpPr/>
          <p:nvPr/>
        </p:nvSpPr>
        <p:spPr>
          <a:xfrm>
            <a:off x="8249919" y="1371600"/>
            <a:ext cx="140970" cy="416559"/>
          </a:xfrm>
          <a:custGeom>
            <a:avLst/>
            <a:gdLst/>
            <a:ahLst/>
            <a:cxnLst/>
            <a:rect l="l" t="t" r="r" b="b"/>
            <a:pathLst>
              <a:path w="140970" h="416560">
                <a:moveTo>
                  <a:pt x="134365" y="0"/>
                </a:moveTo>
                <a:lnTo>
                  <a:pt x="77088" y="26670"/>
                </a:lnTo>
                <a:lnTo>
                  <a:pt x="34798" y="73025"/>
                </a:lnTo>
                <a:lnTo>
                  <a:pt x="8635" y="134874"/>
                </a:lnTo>
                <a:lnTo>
                  <a:pt x="0" y="208407"/>
                </a:lnTo>
                <a:lnTo>
                  <a:pt x="2158" y="246634"/>
                </a:lnTo>
                <a:lnTo>
                  <a:pt x="19557" y="314325"/>
                </a:lnTo>
                <a:lnTo>
                  <a:pt x="53848" y="369188"/>
                </a:lnTo>
                <a:lnTo>
                  <a:pt x="103758" y="405638"/>
                </a:lnTo>
                <a:lnTo>
                  <a:pt x="134365" y="416560"/>
                </a:lnTo>
                <a:lnTo>
                  <a:pt x="139700" y="399541"/>
                </a:lnTo>
                <a:lnTo>
                  <a:pt x="115697" y="389127"/>
                </a:lnTo>
                <a:lnTo>
                  <a:pt x="94996" y="374523"/>
                </a:lnTo>
                <a:lnTo>
                  <a:pt x="63373" y="332866"/>
                </a:lnTo>
                <a:lnTo>
                  <a:pt x="44703" y="276225"/>
                </a:lnTo>
                <a:lnTo>
                  <a:pt x="38480" y="206121"/>
                </a:lnTo>
                <a:lnTo>
                  <a:pt x="40004" y="170687"/>
                </a:lnTo>
                <a:lnTo>
                  <a:pt x="52450" y="108965"/>
                </a:lnTo>
                <a:lnTo>
                  <a:pt x="77597" y="60325"/>
                </a:lnTo>
                <a:lnTo>
                  <a:pt x="116077" y="27432"/>
                </a:lnTo>
                <a:lnTo>
                  <a:pt x="140461" y="16890"/>
                </a:lnTo>
                <a:lnTo>
                  <a:pt x="134365" y="0"/>
                </a:lnTo>
                <a:close/>
              </a:path>
            </a:pathLst>
          </a:custGeom>
          <a:solidFill>
            <a:srgbClr val="000000"/>
          </a:solidFill>
        </p:spPr>
        <p:txBody>
          <a:bodyPr wrap="square" lIns="0" tIns="0" rIns="0" bIns="0" rtlCol="0"/>
          <a:lstStyle/>
          <a:p>
            <a:endParaRPr/>
          </a:p>
        </p:txBody>
      </p:sp>
      <p:sp>
        <p:nvSpPr>
          <p:cNvPr id="15" name="object 15"/>
          <p:cNvSpPr/>
          <p:nvPr/>
        </p:nvSpPr>
        <p:spPr>
          <a:xfrm>
            <a:off x="9034018" y="1371600"/>
            <a:ext cx="140970" cy="416559"/>
          </a:xfrm>
          <a:custGeom>
            <a:avLst/>
            <a:gdLst/>
            <a:ahLst/>
            <a:cxnLst/>
            <a:rect l="l" t="t" r="r" b="b"/>
            <a:pathLst>
              <a:path w="140970" h="416560">
                <a:moveTo>
                  <a:pt x="5968" y="0"/>
                </a:moveTo>
                <a:lnTo>
                  <a:pt x="0" y="16890"/>
                </a:lnTo>
                <a:lnTo>
                  <a:pt x="24383" y="27432"/>
                </a:lnTo>
                <a:lnTo>
                  <a:pt x="45465" y="41910"/>
                </a:lnTo>
                <a:lnTo>
                  <a:pt x="77088" y="82930"/>
                </a:lnTo>
                <a:lnTo>
                  <a:pt x="95757" y="138302"/>
                </a:lnTo>
                <a:lnTo>
                  <a:pt x="101980" y="206121"/>
                </a:lnTo>
                <a:lnTo>
                  <a:pt x="100456" y="242950"/>
                </a:lnTo>
                <a:lnTo>
                  <a:pt x="87883" y="306197"/>
                </a:lnTo>
                <a:lnTo>
                  <a:pt x="62864" y="355726"/>
                </a:lnTo>
                <a:lnTo>
                  <a:pt x="24764" y="389127"/>
                </a:lnTo>
                <a:lnTo>
                  <a:pt x="634" y="399541"/>
                </a:lnTo>
                <a:lnTo>
                  <a:pt x="5968" y="416560"/>
                </a:lnTo>
                <a:lnTo>
                  <a:pt x="63500" y="389889"/>
                </a:lnTo>
                <a:lnTo>
                  <a:pt x="105790" y="343662"/>
                </a:lnTo>
                <a:lnTo>
                  <a:pt x="131825" y="281939"/>
                </a:lnTo>
                <a:lnTo>
                  <a:pt x="140461" y="208407"/>
                </a:lnTo>
                <a:lnTo>
                  <a:pt x="138302" y="170179"/>
                </a:lnTo>
                <a:lnTo>
                  <a:pt x="120903" y="102488"/>
                </a:lnTo>
                <a:lnTo>
                  <a:pt x="86359" y="47371"/>
                </a:lnTo>
                <a:lnTo>
                  <a:pt x="36575" y="10922"/>
                </a:lnTo>
                <a:lnTo>
                  <a:pt x="5968" y="0"/>
                </a:lnTo>
                <a:close/>
              </a:path>
            </a:pathLst>
          </a:custGeom>
          <a:solidFill>
            <a:srgbClr val="000000"/>
          </a:solidFill>
        </p:spPr>
        <p:txBody>
          <a:bodyPr wrap="square" lIns="0" tIns="0" rIns="0" bIns="0" rtlCol="0"/>
          <a:lstStyle/>
          <a:p>
            <a:endParaRPr/>
          </a:p>
        </p:txBody>
      </p:sp>
      <p:sp>
        <p:nvSpPr>
          <p:cNvPr id="16" name="object 16"/>
          <p:cNvSpPr/>
          <p:nvPr/>
        </p:nvSpPr>
        <p:spPr>
          <a:xfrm>
            <a:off x="9906889" y="1371600"/>
            <a:ext cx="141605" cy="416559"/>
          </a:xfrm>
          <a:custGeom>
            <a:avLst/>
            <a:gdLst/>
            <a:ahLst/>
            <a:cxnLst/>
            <a:rect l="l" t="t" r="r" b="b"/>
            <a:pathLst>
              <a:path w="141604" h="416560">
                <a:moveTo>
                  <a:pt x="6095" y="0"/>
                </a:moveTo>
                <a:lnTo>
                  <a:pt x="0" y="16890"/>
                </a:lnTo>
                <a:lnTo>
                  <a:pt x="24510" y="27432"/>
                </a:lnTo>
                <a:lnTo>
                  <a:pt x="45719" y="41910"/>
                </a:lnTo>
                <a:lnTo>
                  <a:pt x="77596" y="82930"/>
                </a:lnTo>
                <a:lnTo>
                  <a:pt x="96392" y="138302"/>
                </a:lnTo>
                <a:lnTo>
                  <a:pt x="102615" y="206121"/>
                </a:lnTo>
                <a:lnTo>
                  <a:pt x="100964" y="242950"/>
                </a:lnTo>
                <a:lnTo>
                  <a:pt x="88391" y="306197"/>
                </a:lnTo>
                <a:lnTo>
                  <a:pt x="63245" y="355726"/>
                </a:lnTo>
                <a:lnTo>
                  <a:pt x="24891" y="389127"/>
                </a:lnTo>
                <a:lnTo>
                  <a:pt x="634" y="399541"/>
                </a:lnTo>
                <a:lnTo>
                  <a:pt x="6095" y="416560"/>
                </a:lnTo>
                <a:lnTo>
                  <a:pt x="63880" y="389889"/>
                </a:lnTo>
                <a:lnTo>
                  <a:pt x="106425" y="343662"/>
                </a:lnTo>
                <a:lnTo>
                  <a:pt x="132587" y="281939"/>
                </a:lnTo>
                <a:lnTo>
                  <a:pt x="141224" y="208407"/>
                </a:lnTo>
                <a:lnTo>
                  <a:pt x="139064" y="170179"/>
                </a:lnTo>
                <a:lnTo>
                  <a:pt x="121538" y="102488"/>
                </a:lnTo>
                <a:lnTo>
                  <a:pt x="86867" y="47371"/>
                </a:lnTo>
                <a:lnTo>
                  <a:pt x="36829" y="10922"/>
                </a:lnTo>
                <a:lnTo>
                  <a:pt x="6095" y="0"/>
                </a:lnTo>
                <a:close/>
              </a:path>
            </a:pathLst>
          </a:custGeom>
          <a:solidFill>
            <a:srgbClr val="000000"/>
          </a:solidFill>
        </p:spPr>
        <p:txBody>
          <a:bodyPr wrap="square" lIns="0" tIns="0" rIns="0" bIns="0" rtlCol="0"/>
          <a:lstStyle/>
          <a:p>
            <a:endParaRPr/>
          </a:p>
        </p:txBody>
      </p:sp>
      <p:sp>
        <p:nvSpPr>
          <p:cNvPr id="17" name="object 17"/>
          <p:cNvSpPr/>
          <p:nvPr/>
        </p:nvSpPr>
        <p:spPr>
          <a:xfrm>
            <a:off x="9519919" y="1371600"/>
            <a:ext cx="141605" cy="416559"/>
          </a:xfrm>
          <a:custGeom>
            <a:avLst/>
            <a:gdLst/>
            <a:ahLst/>
            <a:cxnLst/>
            <a:rect l="l" t="t" r="r" b="b"/>
            <a:pathLst>
              <a:path w="141604" h="416560">
                <a:moveTo>
                  <a:pt x="135254" y="0"/>
                </a:moveTo>
                <a:lnTo>
                  <a:pt x="77470" y="26670"/>
                </a:lnTo>
                <a:lnTo>
                  <a:pt x="34925" y="73025"/>
                </a:lnTo>
                <a:lnTo>
                  <a:pt x="8762" y="134874"/>
                </a:lnTo>
                <a:lnTo>
                  <a:pt x="0" y="208407"/>
                </a:lnTo>
                <a:lnTo>
                  <a:pt x="2158" y="246634"/>
                </a:lnTo>
                <a:lnTo>
                  <a:pt x="19557" y="314325"/>
                </a:lnTo>
                <a:lnTo>
                  <a:pt x="54228" y="369188"/>
                </a:lnTo>
                <a:lnTo>
                  <a:pt x="104394" y="405638"/>
                </a:lnTo>
                <a:lnTo>
                  <a:pt x="135254" y="416560"/>
                </a:lnTo>
                <a:lnTo>
                  <a:pt x="140588" y="399541"/>
                </a:lnTo>
                <a:lnTo>
                  <a:pt x="116458" y="389127"/>
                </a:lnTo>
                <a:lnTo>
                  <a:pt x="95630" y="374523"/>
                </a:lnTo>
                <a:lnTo>
                  <a:pt x="63753" y="332866"/>
                </a:lnTo>
                <a:lnTo>
                  <a:pt x="44957" y="276225"/>
                </a:lnTo>
                <a:lnTo>
                  <a:pt x="38607" y="206121"/>
                </a:lnTo>
                <a:lnTo>
                  <a:pt x="40258" y="170687"/>
                </a:lnTo>
                <a:lnTo>
                  <a:pt x="52831" y="108965"/>
                </a:lnTo>
                <a:lnTo>
                  <a:pt x="78104" y="60325"/>
                </a:lnTo>
                <a:lnTo>
                  <a:pt x="116839" y="27432"/>
                </a:lnTo>
                <a:lnTo>
                  <a:pt x="141224" y="16890"/>
                </a:lnTo>
                <a:lnTo>
                  <a:pt x="135254" y="0"/>
                </a:lnTo>
                <a:close/>
              </a:path>
            </a:pathLst>
          </a:custGeom>
          <a:solidFill>
            <a:srgbClr val="000000"/>
          </a:solidFill>
        </p:spPr>
        <p:txBody>
          <a:bodyPr wrap="square" lIns="0" tIns="0" rIns="0" bIns="0" rtlCol="0"/>
          <a:lstStyle/>
          <a:p>
            <a:endParaRPr/>
          </a:p>
        </p:txBody>
      </p:sp>
      <p:sp>
        <p:nvSpPr>
          <p:cNvPr id="18" name="object 18"/>
          <p:cNvSpPr txBox="1"/>
          <p:nvPr/>
        </p:nvSpPr>
        <p:spPr>
          <a:xfrm>
            <a:off x="5128895" y="1231201"/>
            <a:ext cx="6606540" cy="575310"/>
          </a:xfrm>
          <a:prstGeom prst="rect">
            <a:avLst/>
          </a:prstGeom>
        </p:spPr>
        <p:txBody>
          <a:bodyPr vert="horz" wrap="square" lIns="0" tIns="13335" rIns="0" bIns="0" rtlCol="0">
            <a:spAutoFit/>
          </a:bodyPr>
          <a:lstStyle/>
          <a:p>
            <a:pPr marL="50800">
              <a:lnSpc>
                <a:spcPct val="100000"/>
              </a:lnSpc>
              <a:spcBef>
                <a:spcPts val="105"/>
              </a:spcBef>
              <a:tabLst>
                <a:tab pos="3273425" algn="l"/>
                <a:tab pos="3680460" algn="l"/>
                <a:tab pos="4097020" algn="l"/>
                <a:tab pos="4544695" algn="l"/>
                <a:tab pos="4961890" algn="l"/>
              </a:tabLst>
            </a:pPr>
            <a:r>
              <a:rPr sz="3600" dirty="0">
                <a:latin typeface="Cambria Math"/>
                <a:cs typeface="Cambria Math"/>
              </a:rPr>
              <a:t>𝑧)𝑝(𝑧)</a:t>
            </a:r>
            <a:r>
              <a:rPr sz="3600" spc="200" dirty="0">
                <a:latin typeface="Cambria Math"/>
                <a:cs typeface="Cambria Math"/>
              </a:rPr>
              <a:t> </a:t>
            </a:r>
            <a:r>
              <a:rPr sz="5400" baseline="-36265" dirty="0">
                <a:latin typeface="Cambria Math"/>
                <a:cs typeface="Cambria Math"/>
              </a:rPr>
              <a:t>=</a:t>
            </a:r>
            <a:r>
              <a:rPr sz="5400" spc="434" baseline="-36265" dirty="0">
                <a:latin typeface="Cambria Math"/>
                <a:cs typeface="Cambria Math"/>
              </a:rPr>
              <a:t> </a:t>
            </a:r>
            <a:r>
              <a:rPr sz="5400" baseline="-36265" dirty="0">
                <a:latin typeface="Cambria Math"/>
                <a:cs typeface="Cambria Math"/>
              </a:rPr>
              <a:t>log</a:t>
            </a:r>
            <a:r>
              <a:rPr sz="5400" spc="-240" baseline="-36265" dirty="0">
                <a:latin typeface="Cambria Math"/>
                <a:cs typeface="Cambria Math"/>
              </a:rPr>
              <a:t> </a:t>
            </a:r>
            <a:r>
              <a:rPr sz="3600" dirty="0">
                <a:latin typeface="Cambria Math"/>
                <a:cs typeface="Cambria Math"/>
              </a:rPr>
              <a:t>𝑝</a:t>
            </a:r>
            <a:r>
              <a:rPr sz="3600" spc="-31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𝑞</a:t>
            </a:r>
            <a:r>
              <a:rPr sz="3600" spc="-190"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19" name="object 19"/>
          <p:cNvSpPr/>
          <p:nvPr/>
        </p:nvSpPr>
        <p:spPr>
          <a:xfrm>
            <a:off x="9112504" y="2046058"/>
            <a:ext cx="34925" cy="408940"/>
          </a:xfrm>
          <a:custGeom>
            <a:avLst/>
            <a:gdLst/>
            <a:ahLst/>
            <a:cxnLst/>
            <a:rect l="l" t="t" r="r" b="b"/>
            <a:pathLst>
              <a:path w="34925" h="408939">
                <a:moveTo>
                  <a:pt x="34589" y="0"/>
                </a:moveTo>
                <a:lnTo>
                  <a:pt x="0" y="0"/>
                </a:lnTo>
                <a:lnTo>
                  <a:pt x="0" y="408597"/>
                </a:lnTo>
                <a:lnTo>
                  <a:pt x="34589" y="408597"/>
                </a:lnTo>
                <a:lnTo>
                  <a:pt x="34589" y="0"/>
                </a:lnTo>
                <a:close/>
              </a:path>
            </a:pathLst>
          </a:custGeom>
          <a:solidFill>
            <a:srgbClr val="000000"/>
          </a:solidFill>
        </p:spPr>
        <p:txBody>
          <a:bodyPr wrap="square" lIns="0" tIns="0" rIns="0" bIns="0" rtlCol="0"/>
          <a:lstStyle/>
          <a:p>
            <a:endParaRPr/>
          </a:p>
        </p:txBody>
      </p:sp>
      <p:sp>
        <p:nvSpPr>
          <p:cNvPr id="20" name="object 20"/>
          <p:cNvSpPr/>
          <p:nvPr/>
        </p:nvSpPr>
        <p:spPr>
          <a:xfrm>
            <a:off x="9469373" y="2042160"/>
            <a:ext cx="142240" cy="416559"/>
          </a:xfrm>
          <a:custGeom>
            <a:avLst/>
            <a:gdLst/>
            <a:ahLst/>
            <a:cxnLst/>
            <a:rect l="l" t="t" r="r" b="b"/>
            <a:pathLst>
              <a:path w="142240" h="416560">
                <a:moveTo>
                  <a:pt x="6096" y="0"/>
                </a:moveTo>
                <a:lnTo>
                  <a:pt x="0" y="16890"/>
                </a:lnTo>
                <a:lnTo>
                  <a:pt x="24637" y="27431"/>
                </a:lnTo>
                <a:lnTo>
                  <a:pt x="45847" y="41910"/>
                </a:lnTo>
                <a:lnTo>
                  <a:pt x="77977" y="82930"/>
                </a:lnTo>
                <a:lnTo>
                  <a:pt x="96774" y="138302"/>
                </a:lnTo>
                <a:lnTo>
                  <a:pt x="103124" y="206120"/>
                </a:lnTo>
                <a:lnTo>
                  <a:pt x="101473" y="242950"/>
                </a:lnTo>
                <a:lnTo>
                  <a:pt x="88900" y="306197"/>
                </a:lnTo>
                <a:lnTo>
                  <a:pt x="63500" y="355726"/>
                </a:lnTo>
                <a:lnTo>
                  <a:pt x="25019" y="389127"/>
                </a:lnTo>
                <a:lnTo>
                  <a:pt x="634" y="399541"/>
                </a:lnTo>
                <a:lnTo>
                  <a:pt x="6096" y="416560"/>
                </a:lnTo>
                <a:lnTo>
                  <a:pt x="64134" y="389889"/>
                </a:lnTo>
                <a:lnTo>
                  <a:pt x="106933" y="343662"/>
                </a:lnTo>
                <a:lnTo>
                  <a:pt x="133223" y="281939"/>
                </a:lnTo>
                <a:lnTo>
                  <a:pt x="141985" y="208406"/>
                </a:lnTo>
                <a:lnTo>
                  <a:pt x="139826" y="170179"/>
                </a:lnTo>
                <a:lnTo>
                  <a:pt x="122174" y="102488"/>
                </a:lnTo>
                <a:lnTo>
                  <a:pt x="87375" y="47370"/>
                </a:lnTo>
                <a:lnTo>
                  <a:pt x="36956" y="10922"/>
                </a:lnTo>
                <a:lnTo>
                  <a:pt x="6096" y="0"/>
                </a:lnTo>
                <a:close/>
              </a:path>
            </a:pathLst>
          </a:custGeom>
          <a:solidFill>
            <a:srgbClr val="000000"/>
          </a:solidFill>
        </p:spPr>
        <p:txBody>
          <a:bodyPr wrap="square" lIns="0" tIns="0" rIns="0" bIns="0" rtlCol="0"/>
          <a:lstStyle/>
          <a:p>
            <a:endParaRPr/>
          </a:p>
        </p:txBody>
      </p:sp>
      <p:sp>
        <p:nvSpPr>
          <p:cNvPr id="21" name="object 21"/>
          <p:cNvSpPr/>
          <p:nvPr/>
        </p:nvSpPr>
        <p:spPr>
          <a:xfrm>
            <a:off x="8676640" y="2042160"/>
            <a:ext cx="142240" cy="416559"/>
          </a:xfrm>
          <a:custGeom>
            <a:avLst/>
            <a:gdLst/>
            <a:ahLst/>
            <a:cxnLst/>
            <a:rect l="l" t="t" r="r" b="b"/>
            <a:pathLst>
              <a:path w="142240" h="416560">
                <a:moveTo>
                  <a:pt x="135889" y="0"/>
                </a:moveTo>
                <a:lnTo>
                  <a:pt x="77850" y="26669"/>
                </a:lnTo>
                <a:lnTo>
                  <a:pt x="35178" y="73025"/>
                </a:lnTo>
                <a:lnTo>
                  <a:pt x="8762" y="134874"/>
                </a:lnTo>
                <a:lnTo>
                  <a:pt x="0" y="208406"/>
                </a:lnTo>
                <a:lnTo>
                  <a:pt x="2158" y="246634"/>
                </a:lnTo>
                <a:lnTo>
                  <a:pt x="19684" y="314325"/>
                </a:lnTo>
                <a:lnTo>
                  <a:pt x="54482" y="369188"/>
                </a:lnTo>
                <a:lnTo>
                  <a:pt x="104901" y="405638"/>
                </a:lnTo>
                <a:lnTo>
                  <a:pt x="135889" y="416560"/>
                </a:lnTo>
                <a:lnTo>
                  <a:pt x="141224" y="399541"/>
                </a:lnTo>
                <a:lnTo>
                  <a:pt x="116966" y="389127"/>
                </a:lnTo>
                <a:lnTo>
                  <a:pt x="96011" y="374523"/>
                </a:lnTo>
                <a:lnTo>
                  <a:pt x="64134" y="332866"/>
                </a:lnTo>
                <a:lnTo>
                  <a:pt x="45211" y="276225"/>
                </a:lnTo>
                <a:lnTo>
                  <a:pt x="38861" y="206120"/>
                </a:lnTo>
                <a:lnTo>
                  <a:pt x="40385" y="170687"/>
                </a:lnTo>
                <a:lnTo>
                  <a:pt x="53085" y="108965"/>
                </a:lnTo>
                <a:lnTo>
                  <a:pt x="78485" y="60325"/>
                </a:lnTo>
                <a:lnTo>
                  <a:pt x="117348" y="27431"/>
                </a:lnTo>
                <a:lnTo>
                  <a:pt x="141985" y="16890"/>
                </a:lnTo>
                <a:lnTo>
                  <a:pt x="135889" y="0"/>
                </a:lnTo>
                <a:close/>
              </a:path>
            </a:pathLst>
          </a:custGeom>
          <a:solidFill>
            <a:srgbClr val="000000"/>
          </a:solidFill>
        </p:spPr>
        <p:txBody>
          <a:bodyPr wrap="square" lIns="0" tIns="0" rIns="0" bIns="0" rtlCol="0"/>
          <a:lstStyle/>
          <a:p>
            <a:endParaRPr/>
          </a:p>
        </p:txBody>
      </p:sp>
      <p:sp>
        <p:nvSpPr>
          <p:cNvPr id="22" name="object 22"/>
          <p:cNvSpPr txBox="1"/>
          <p:nvPr/>
        </p:nvSpPr>
        <p:spPr>
          <a:xfrm>
            <a:off x="4639690"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3" name="object 23"/>
          <p:cNvSpPr txBox="1"/>
          <p:nvPr/>
        </p:nvSpPr>
        <p:spPr>
          <a:xfrm>
            <a:off x="4324350" y="1903349"/>
            <a:ext cx="1710689" cy="575310"/>
          </a:xfrm>
          <a:prstGeom prst="rect">
            <a:avLst/>
          </a:prstGeom>
        </p:spPr>
        <p:txBody>
          <a:bodyPr vert="horz" wrap="square" lIns="0" tIns="13335" rIns="0" bIns="0" rtlCol="0">
            <a:spAutoFit/>
          </a:bodyPr>
          <a:lstStyle/>
          <a:p>
            <a:pPr marL="12700">
              <a:lnSpc>
                <a:spcPct val="100000"/>
              </a:lnSpc>
              <a:spcBef>
                <a:spcPts val="105"/>
              </a:spcBef>
              <a:tabLst>
                <a:tab pos="683260" algn="l"/>
                <a:tab pos="1263015"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25" dirty="0">
                <a:latin typeface="Cambria Math"/>
                <a:cs typeface="Cambria Math"/>
              </a:rPr>
              <a:t>𝑥)</a:t>
            </a:r>
            <a:endParaRPr sz="3600">
              <a:latin typeface="Cambria Math"/>
              <a:cs typeface="Cambria Math"/>
            </a:endParaRPr>
          </a:p>
        </p:txBody>
      </p:sp>
      <p:sp>
        <p:nvSpPr>
          <p:cNvPr id="24" name="object 24"/>
          <p:cNvSpPr txBox="1"/>
          <p:nvPr/>
        </p:nvSpPr>
        <p:spPr>
          <a:xfrm>
            <a:off x="8473185"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5" name="object 25"/>
          <p:cNvSpPr txBox="1"/>
          <p:nvPr/>
        </p:nvSpPr>
        <p:spPr>
          <a:xfrm>
            <a:off x="9967976" y="2096706"/>
            <a:ext cx="262890" cy="428625"/>
          </a:xfrm>
          <a:prstGeom prst="rect">
            <a:avLst/>
          </a:prstGeom>
        </p:spPr>
        <p:txBody>
          <a:bodyPr vert="horz" wrap="square" lIns="0" tIns="11430" rIns="0" bIns="0" rtlCol="0">
            <a:spAutoFit/>
          </a:bodyPr>
          <a:lstStyle/>
          <a:p>
            <a:pPr marL="12700">
              <a:lnSpc>
                <a:spcPct val="100000"/>
              </a:lnSpc>
              <a:spcBef>
                <a:spcPts val="90"/>
              </a:spcBef>
            </a:pPr>
            <a:r>
              <a:rPr sz="2650" spc="-10" dirty="0">
                <a:latin typeface="Cambria Math"/>
                <a:cs typeface="Cambria Math"/>
              </a:rPr>
              <a:t>ϕ</a:t>
            </a:r>
            <a:endParaRPr sz="2650">
              <a:latin typeface="Cambria Math"/>
              <a:cs typeface="Cambria Math"/>
            </a:endParaRPr>
          </a:p>
        </p:txBody>
      </p:sp>
      <p:sp>
        <p:nvSpPr>
          <p:cNvPr id="26" name="object 26"/>
          <p:cNvSpPr txBox="1"/>
          <p:nvPr/>
        </p:nvSpPr>
        <p:spPr>
          <a:xfrm>
            <a:off x="8157844" y="1903349"/>
            <a:ext cx="3103245" cy="575310"/>
          </a:xfrm>
          <a:prstGeom prst="rect">
            <a:avLst/>
          </a:prstGeom>
        </p:spPr>
        <p:txBody>
          <a:bodyPr vert="horz" wrap="square" lIns="0" tIns="13335" rIns="0" bIns="0" rtlCol="0">
            <a:spAutoFit/>
          </a:bodyPr>
          <a:lstStyle/>
          <a:p>
            <a:pPr marL="12700">
              <a:lnSpc>
                <a:spcPct val="100000"/>
              </a:lnSpc>
              <a:spcBef>
                <a:spcPts val="105"/>
              </a:spcBef>
              <a:tabLst>
                <a:tab pos="683260" algn="l"/>
                <a:tab pos="1496695" algn="l"/>
                <a:tab pos="2056130" algn="l"/>
              </a:tabLst>
            </a:pPr>
            <a:r>
              <a:rPr sz="3600" spc="-50" dirty="0">
                <a:latin typeface="Cambria Math"/>
                <a:cs typeface="Cambria Math"/>
              </a:rPr>
              <a:t>𝑝</a:t>
            </a:r>
            <a:r>
              <a:rPr sz="3600" dirty="0">
                <a:latin typeface="Cambria Math"/>
                <a:cs typeface="Cambria Math"/>
              </a:rPr>
              <a:t>	𝑧</a:t>
            </a:r>
            <a:r>
              <a:rPr sz="3600" spc="345"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𝑞</a:t>
            </a:r>
            <a:r>
              <a:rPr sz="3600" dirty="0">
                <a:latin typeface="Cambria Math"/>
                <a:cs typeface="Cambria Math"/>
              </a:rPr>
              <a:t>	</a:t>
            </a:r>
            <a:r>
              <a:rPr sz="3600" spc="45" dirty="0">
                <a:latin typeface="Cambria Math"/>
                <a:cs typeface="Cambria Math"/>
              </a:rPr>
              <a:t>(𝑧|𝑥)</a:t>
            </a:r>
            <a:endParaRPr sz="3600">
              <a:latin typeface="Cambria Math"/>
              <a:cs typeface="Cambria Math"/>
            </a:endParaRPr>
          </a:p>
        </p:txBody>
      </p:sp>
      <p:sp>
        <p:nvSpPr>
          <p:cNvPr id="27" name="object 27"/>
          <p:cNvSpPr/>
          <p:nvPr/>
        </p:nvSpPr>
        <p:spPr>
          <a:xfrm>
            <a:off x="6353683" y="3068320"/>
            <a:ext cx="140970" cy="425450"/>
          </a:xfrm>
          <a:custGeom>
            <a:avLst/>
            <a:gdLst/>
            <a:ahLst/>
            <a:cxnLst/>
            <a:rect l="l" t="t" r="r" b="b"/>
            <a:pathLst>
              <a:path w="140970" h="425450">
                <a:moveTo>
                  <a:pt x="135000" y="0"/>
                </a:moveTo>
                <a:lnTo>
                  <a:pt x="77342" y="27304"/>
                </a:lnTo>
                <a:lnTo>
                  <a:pt x="34925" y="74421"/>
                </a:lnTo>
                <a:lnTo>
                  <a:pt x="8636" y="137667"/>
                </a:lnTo>
                <a:lnTo>
                  <a:pt x="0" y="212597"/>
                </a:lnTo>
                <a:lnTo>
                  <a:pt x="2158" y="251587"/>
                </a:lnTo>
                <a:lnTo>
                  <a:pt x="19557" y="320675"/>
                </a:lnTo>
                <a:lnTo>
                  <a:pt x="54101" y="376681"/>
                </a:lnTo>
                <a:lnTo>
                  <a:pt x="104139" y="413765"/>
                </a:lnTo>
                <a:lnTo>
                  <a:pt x="135000" y="424941"/>
                </a:lnTo>
                <a:lnTo>
                  <a:pt x="140334" y="407669"/>
                </a:lnTo>
                <a:lnTo>
                  <a:pt x="116204" y="397001"/>
                </a:lnTo>
                <a:lnTo>
                  <a:pt x="95376" y="382015"/>
                </a:lnTo>
                <a:lnTo>
                  <a:pt x="63626" y="339597"/>
                </a:lnTo>
                <a:lnTo>
                  <a:pt x="44830" y="281813"/>
                </a:lnTo>
                <a:lnTo>
                  <a:pt x="38607" y="210312"/>
                </a:lnTo>
                <a:lnTo>
                  <a:pt x="40131" y="174116"/>
                </a:lnTo>
                <a:lnTo>
                  <a:pt x="52704" y="111251"/>
                </a:lnTo>
                <a:lnTo>
                  <a:pt x="77977" y="61594"/>
                </a:lnTo>
                <a:lnTo>
                  <a:pt x="116586" y="27939"/>
                </a:lnTo>
                <a:lnTo>
                  <a:pt x="140969" y="17271"/>
                </a:lnTo>
                <a:lnTo>
                  <a:pt x="135000" y="0"/>
                </a:lnTo>
                <a:close/>
              </a:path>
            </a:pathLst>
          </a:custGeom>
          <a:solidFill>
            <a:srgbClr val="000000"/>
          </a:solidFill>
        </p:spPr>
        <p:txBody>
          <a:bodyPr wrap="square" lIns="0" tIns="0" rIns="0" bIns="0" rtlCol="0"/>
          <a:lstStyle/>
          <a:p>
            <a:endParaRPr/>
          </a:p>
        </p:txBody>
      </p:sp>
      <p:sp>
        <p:nvSpPr>
          <p:cNvPr id="28" name="object 28"/>
          <p:cNvSpPr/>
          <p:nvPr/>
        </p:nvSpPr>
        <p:spPr>
          <a:xfrm>
            <a:off x="6425438" y="3742944"/>
            <a:ext cx="141605" cy="425450"/>
          </a:xfrm>
          <a:custGeom>
            <a:avLst/>
            <a:gdLst/>
            <a:ahLst/>
            <a:cxnLst/>
            <a:rect l="l" t="t" r="r" b="b"/>
            <a:pathLst>
              <a:path w="141604" h="425450">
                <a:moveTo>
                  <a:pt x="135001" y="0"/>
                </a:moveTo>
                <a:lnTo>
                  <a:pt x="77469" y="27304"/>
                </a:lnTo>
                <a:lnTo>
                  <a:pt x="34925" y="74548"/>
                </a:lnTo>
                <a:lnTo>
                  <a:pt x="8762" y="137667"/>
                </a:lnTo>
                <a:lnTo>
                  <a:pt x="0" y="212597"/>
                </a:lnTo>
                <a:lnTo>
                  <a:pt x="2159" y="251713"/>
                </a:lnTo>
                <a:lnTo>
                  <a:pt x="19558" y="320674"/>
                </a:lnTo>
                <a:lnTo>
                  <a:pt x="54101" y="376681"/>
                </a:lnTo>
                <a:lnTo>
                  <a:pt x="104266" y="413892"/>
                </a:lnTo>
                <a:lnTo>
                  <a:pt x="135001" y="424941"/>
                </a:lnTo>
                <a:lnTo>
                  <a:pt x="140335" y="407669"/>
                </a:lnTo>
                <a:lnTo>
                  <a:pt x="116205" y="397001"/>
                </a:lnTo>
                <a:lnTo>
                  <a:pt x="95377" y="382015"/>
                </a:lnTo>
                <a:lnTo>
                  <a:pt x="63753" y="339597"/>
                </a:lnTo>
                <a:lnTo>
                  <a:pt x="44831" y="281939"/>
                </a:lnTo>
                <a:lnTo>
                  <a:pt x="38608" y="210311"/>
                </a:lnTo>
                <a:lnTo>
                  <a:pt x="40132" y="174116"/>
                </a:lnTo>
                <a:lnTo>
                  <a:pt x="52704" y="111251"/>
                </a:lnTo>
                <a:lnTo>
                  <a:pt x="77978" y="61594"/>
                </a:lnTo>
                <a:lnTo>
                  <a:pt x="116586" y="27939"/>
                </a:lnTo>
                <a:lnTo>
                  <a:pt x="141096" y="17271"/>
                </a:lnTo>
                <a:lnTo>
                  <a:pt x="135001" y="0"/>
                </a:lnTo>
                <a:close/>
              </a:path>
            </a:pathLst>
          </a:custGeom>
          <a:solidFill>
            <a:srgbClr val="000000"/>
          </a:solidFill>
        </p:spPr>
        <p:txBody>
          <a:bodyPr wrap="square" lIns="0" tIns="0" rIns="0" bIns="0" rtlCol="0"/>
          <a:lstStyle/>
          <a:p>
            <a:endParaRPr/>
          </a:p>
        </p:txBody>
      </p:sp>
      <p:sp>
        <p:nvSpPr>
          <p:cNvPr id="29" name="object 29"/>
          <p:cNvSpPr/>
          <p:nvPr/>
        </p:nvSpPr>
        <p:spPr>
          <a:xfrm>
            <a:off x="6786626" y="3072345"/>
            <a:ext cx="34925" cy="417195"/>
          </a:xfrm>
          <a:custGeom>
            <a:avLst/>
            <a:gdLst/>
            <a:ahLst/>
            <a:cxnLst/>
            <a:rect l="l" t="t" r="r" b="b"/>
            <a:pathLst>
              <a:path w="34925" h="417195">
                <a:moveTo>
                  <a:pt x="34366" y="0"/>
                </a:moveTo>
                <a:lnTo>
                  <a:pt x="0" y="0"/>
                </a:lnTo>
                <a:lnTo>
                  <a:pt x="0" y="416852"/>
                </a:lnTo>
                <a:lnTo>
                  <a:pt x="34366" y="416852"/>
                </a:lnTo>
                <a:lnTo>
                  <a:pt x="34366" y="0"/>
                </a:lnTo>
                <a:close/>
              </a:path>
            </a:pathLst>
          </a:custGeom>
          <a:solidFill>
            <a:srgbClr val="000000"/>
          </a:solidFill>
        </p:spPr>
        <p:txBody>
          <a:bodyPr wrap="square" lIns="0" tIns="0" rIns="0" bIns="0" rtlCol="0"/>
          <a:lstStyle/>
          <a:p>
            <a:endParaRPr/>
          </a:p>
        </p:txBody>
      </p:sp>
      <p:sp>
        <p:nvSpPr>
          <p:cNvPr id="30" name="object 30"/>
          <p:cNvSpPr/>
          <p:nvPr/>
        </p:nvSpPr>
        <p:spPr>
          <a:xfrm>
            <a:off x="6811771" y="3742944"/>
            <a:ext cx="141605" cy="425450"/>
          </a:xfrm>
          <a:custGeom>
            <a:avLst/>
            <a:gdLst/>
            <a:ahLst/>
            <a:cxnLst/>
            <a:rect l="l" t="t" r="r" b="b"/>
            <a:pathLst>
              <a:path w="141604" h="425450">
                <a:moveTo>
                  <a:pt x="6096" y="0"/>
                </a:moveTo>
                <a:lnTo>
                  <a:pt x="0" y="17271"/>
                </a:lnTo>
                <a:lnTo>
                  <a:pt x="24510" y="27939"/>
                </a:lnTo>
                <a:lnTo>
                  <a:pt x="45593" y="42798"/>
                </a:lnTo>
                <a:lnTo>
                  <a:pt x="77470" y="84581"/>
                </a:lnTo>
                <a:lnTo>
                  <a:pt x="96266" y="141096"/>
                </a:lnTo>
                <a:lnTo>
                  <a:pt x="102488" y="210311"/>
                </a:lnTo>
                <a:lnTo>
                  <a:pt x="100837" y="247903"/>
                </a:lnTo>
                <a:lnTo>
                  <a:pt x="88392" y="312419"/>
                </a:lnTo>
                <a:lnTo>
                  <a:pt x="63119" y="362965"/>
                </a:lnTo>
                <a:lnTo>
                  <a:pt x="24764" y="397001"/>
                </a:lnTo>
                <a:lnTo>
                  <a:pt x="761" y="407669"/>
                </a:lnTo>
                <a:lnTo>
                  <a:pt x="6096" y="424941"/>
                </a:lnTo>
                <a:lnTo>
                  <a:pt x="63753" y="397763"/>
                </a:lnTo>
                <a:lnTo>
                  <a:pt x="106299" y="350646"/>
                </a:lnTo>
                <a:lnTo>
                  <a:pt x="132333" y="287654"/>
                </a:lnTo>
                <a:lnTo>
                  <a:pt x="141097" y="212597"/>
                </a:lnTo>
                <a:lnTo>
                  <a:pt x="138937" y="173608"/>
                </a:lnTo>
                <a:lnTo>
                  <a:pt x="121411" y="104647"/>
                </a:lnTo>
                <a:lnTo>
                  <a:pt x="86741" y="48386"/>
                </a:lnTo>
                <a:lnTo>
                  <a:pt x="36702" y="11175"/>
                </a:lnTo>
                <a:lnTo>
                  <a:pt x="6096" y="0"/>
                </a:lnTo>
                <a:close/>
              </a:path>
            </a:pathLst>
          </a:custGeom>
          <a:solidFill>
            <a:srgbClr val="000000"/>
          </a:solidFill>
        </p:spPr>
        <p:txBody>
          <a:bodyPr wrap="square" lIns="0" tIns="0" rIns="0" bIns="0" rtlCol="0"/>
          <a:lstStyle/>
          <a:p>
            <a:endParaRPr/>
          </a:p>
        </p:txBody>
      </p:sp>
      <p:sp>
        <p:nvSpPr>
          <p:cNvPr id="31" name="object 31"/>
          <p:cNvSpPr/>
          <p:nvPr/>
        </p:nvSpPr>
        <p:spPr>
          <a:xfrm>
            <a:off x="7141209" y="3068320"/>
            <a:ext cx="141605" cy="425450"/>
          </a:xfrm>
          <a:custGeom>
            <a:avLst/>
            <a:gdLst/>
            <a:ahLst/>
            <a:cxnLst/>
            <a:rect l="l" t="t" r="r" b="b"/>
            <a:pathLst>
              <a:path w="141604" h="425450">
                <a:moveTo>
                  <a:pt x="6096" y="0"/>
                </a:moveTo>
                <a:lnTo>
                  <a:pt x="0" y="17271"/>
                </a:lnTo>
                <a:lnTo>
                  <a:pt x="24511" y="27939"/>
                </a:lnTo>
                <a:lnTo>
                  <a:pt x="45593" y="42671"/>
                </a:lnTo>
                <a:lnTo>
                  <a:pt x="77470" y="84581"/>
                </a:lnTo>
                <a:lnTo>
                  <a:pt x="96266" y="141096"/>
                </a:lnTo>
                <a:lnTo>
                  <a:pt x="102489" y="210312"/>
                </a:lnTo>
                <a:lnTo>
                  <a:pt x="100838" y="247776"/>
                </a:lnTo>
                <a:lnTo>
                  <a:pt x="88392" y="312419"/>
                </a:lnTo>
                <a:lnTo>
                  <a:pt x="63119" y="362838"/>
                </a:lnTo>
                <a:lnTo>
                  <a:pt x="24765" y="397001"/>
                </a:lnTo>
                <a:lnTo>
                  <a:pt x="762" y="407669"/>
                </a:lnTo>
                <a:lnTo>
                  <a:pt x="6096" y="424941"/>
                </a:lnTo>
                <a:lnTo>
                  <a:pt x="63754" y="397763"/>
                </a:lnTo>
                <a:lnTo>
                  <a:pt x="106299" y="350646"/>
                </a:lnTo>
                <a:lnTo>
                  <a:pt x="132334" y="287654"/>
                </a:lnTo>
                <a:lnTo>
                  <a:pt x="141097" y="212597"/>
                </a:lnTo>
                <a:lnTo>
                  <a:pt x="138938" y="173608"/>
                </a:lnTo>
                <a:lnTo>
                  <a:pt x="121412" y="104520"/>
                </a:lnTo>
                <a:lnTo>
                  <a:pt x="86741" y="48387"/>
                </a:lnTo>
                <a:lnTo>
                  <a:pt x="36703" y="11175"/>
                </a:lnTo>
                <a:lnTo>
                  <a:pt x="6096" y="0"/>
                </a:lnTo>
                <a:close/>
              </a:path>
            </a:pathLst>
          </a:custGeom>
          <a:solidFill>
            <a:srgbClr val="000000"/>
          </a:solidFill>
        </p:spPr>
        <p:txBody>
          <a:bodyPr wrap="square" lIns="0" tIns="0" rIns="0" bIns="0" rtlCol="0"/>
          <a:lstStyle/>
          <a:p>
            <a:endParaRPr/>
          </a:p>
        </p:txBody>
      </p:sp>
      <p:sp>
        <p:nvSpPr>
          <p:cNvPr id="32" name="object 32"/>
          <p:cNvSpPr/>
          <p:nvPr/>
        </p:nvSpPr>
        <p:spPr>
          <a:xfrm>
            <a:off x="5791200" y="3639480"/>
            <a:ext cx="1523365" cy="26034"/>
          </a:xfrm>
          <a:custGeom>
            <a:avLst/>
            <a:gdLst/>
            <a:ahLst/>
            <a:cxnLst/>
            <a:rect l="l" t="t" r="r" b="b"/>
            <a:pathLst>
              <a:path w="1523365" h="26035">
                <a:moveTo>
                  <a:pt x="1523365" y="0"/>
                </a:moveTo>
                <a:lnTo>
                  <a:pt x="0" y="0"/>
                </a:lnTo>
                <a:lnTo>
                  <a:pt x="0" y="25485"/>
                </a:lnTo>
                <a:lnTo>
                  <a:pt x="1523365" y="25485"/>
                </a:lnTo>
                <a:lnTo>
                  <a:pt x="1523365" y="0"/>
                </a:lnTo>
                <a:close/>
              </a:path>
            </a:pathLst>
          </a:custGeom>
          <a:solidFill>
            <a:srgbClr val="000000"/>
          </a:solidFill>
        </p:spPr>
        <p:txBody>
          <a:bodyPr wrap="square" lIns="0" tIns="0" rIns="0" bIns="0" rtlCol="0"/>
          <a:lstStyle/>
          <a:p>
            <a:endParaRPr/>
          </a:p>
        </p:txBody>
      </p:sp>
      <p:sp>
        <p:nvSpPr>
          <p:cNvPr id="33" name="object 33"/>
          <p:cNvSpPr/>
          <p:nvPr/>
        </p:nvSpPr>
        <p:spPr>
          <a:xfrm>
            <a:off x="7332472" y="3069589"/>
            <a:ext cx="114935" cy="1136650"/>
          </a:xfrm>
          <a:custGeom>
            <a:avLst/>
            <a:gdLst/>
            <a:ahLst/>
            <a:cxnLst/>
            <a:rect l="l" t="t" r="r" b="b"/>
            <a:pathLst>
              <a:path w="114934" h="1136650">
                <a:moveTo>
                  <a:pt x="114681" y="0"/>
                </a:moveTo>
                <a:lnTo>
                  <a:pt x="0" y="0"/>
                </a:lnTo>
                <a:lnTo>
                  <a:pt x="0" y="21590"/>
                </a:lnTo>
                <a:lnTo>
                  <a:pt x="71247" y="21590"/>
                </a:lnTo>
                <a:lnTo>
                  <a:pt x="71247" y="1136650"/>
                </a:lnTo>
                <a:lnTo>
                  <a:pt x="114681" y="1136650"/>
                </a:lnTo>
                <a:lnTo>
                  <a:pt x="114681" y="21590"/>
                </a:lnTo>
                <a:lnTo>
                  <a:pt x="114681" y="0"/>
                </a:lnTo>
                <a:close/>
              </a:path>
            </a:pathLst>
          </a:custGeom>
          <a:solidFill>
            <a:srgbClr val="000000"/>
          </a:solidFill>
        </p:spPr>
        <p:txBody>
          <a:bodyPr wrap="square" lIns="0" tIns="0" rIns="0" bIns="0" rtlCol="0"/>
          <a:lstStyle/>
          <a:p>
            <a:endParaRPr/>
          </a:p>
        </p:txBody>
      </p:sp>
      <p:sp>
        <p:nvSpPr>
          <p:cNvPr id="34" name="object 34"/>
          <p:cNvSpPr/>
          <p:nvPr/>
        </p:nvSpPr>
        <p:spPr>
          <a:xfrm>
            <a:off x="5008880" y="3068319"/>
            <a:ext cx="111760" cy="1158240"/>
          </a:xfrm>
          <a:custGeom>
            <a:avLst/>
            <a:gdLst/>
            <a:ahLst/>
            <a:cxnLst/>
            <a:rect l="l" t="t" r="r" b="b"/>
            <a:pathLst>
              <a:path w="111760"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35" name="object 35"/>
          <p:cNvSpPr txBox="1"/>
          <p:nvPr/>
        </p:nvSpPr>
        <p:spPr>
          <a:xfrm>
            <a:off x="409257" y="3310890"/>
            <a:ext cx="5354320" cy="575310"/>
          </a:xfrm>
          <a:prstGeom prst="rect">
            <a:avLst/>
          </a:prstGeom>
        </p:spPr>
        <p:txBody>
          <a:bodyPr vert="horz" wrap="square" lIns="0" tIns="13335" rIns="0" bIns="0" rtlCol="0">
            <a:spAutoFit/>
          </a:bodyPr>
          <a:lstStyle/>
          <a:p>
            <a:pPr marL="50800">
              <a:lnSpc>
                <a:spcPct val="100000"/>
              </a:lnSpc>
              <a:spcBef>
                <a:spcPts val="105"/>
              </a:spcBef>
              <a:tabLst>
                <a:tab pos="4724400" algn="l"/>
              </a:tabLst>
            </a:pPr>
            <a:r>
              <a:rPr sz="3600" dirty="0">
                <a:latin typeface="Cambria Math"/>
                <a:cs typeface="Cambria Math"/>
              </a:rPr>
              <a:t>=</a:t>
            </a:r>
            <a:r>
              <a:rPr sz="3600" spc="260" dirty="0">
                <a:latin typeface="Cambria Math"/>
                <a:cs typeface="Cambria Math"/>
              </a:rPr>
              <a:t> </a:t>
            </a:r>
            <a:r>
              <a:rPr sz="3600" dirty="0">
                <a:latin typeface="Cambria Math"/>
                <a:cs typeface="Cambria Math"/>
              </a:rPr>
              <a:t>𝐸</a:t>
            </a:r>
            <a:r>
              <a:rPr sz="3975" baseline="-10482" dirty="0">
                <a:latin typeface="Cambria Math"/>
                <a:cs typeface="Cambria Math"/>
              </a:rPr>
              <a:t>z</a:t>
            </a:r>
            <a:r>
              <a:rPr sz="3600" dirty="0">
                <a:latin typeface="Cambria Math"/>
                <a:cs typeface="Cambria Math"/>
              </a:rPr>
              <a:t>[log</a:t>
            </a:r>
            <a:r>
              <a:rPr sz="3600" spc="-90" dirty="0">
                <a:latin typeface="Cambria Math"/>
                <a:cs typeface="Cambria Math"/>
              </a:rPr>
              <a:t> </a:t>
            </a:r>
            <a:r>
              <a:rPr sz="3600" dirty="0">
                <a:latin typeface="Cambria Math"/>
                <a:cs typeface="Cambria Math"/>
              </a:rPr>
              <a:t>𝑝</a:t>
            </a:r>
            <a:r>
              <a:rPr sz="3600" spc="-325" dirty="0">
                <a:latin typeface="Cambria Math"/>
                <a:cs typeface="Cambria Math"/>
              </a:rPr>
              <a:t> </a:t>
            </a:r>
            <a:r>
              <a:rPr sz="3600" baseline="-11574" dirty="0">
                <a:latin typeface="Cambria Math"/>
                <a:cs typeface="Cambria Math"/>
              </a:rPr>
              <a:t>θ</a:t>
            </a:r>
            <a:r>
              <a:rPr sz="3600" dirty="0">
                <a:latin typeface="Cambria Math"/>
                <a:cs typeface="Cambria Math"/>
              </a:rPr>
              <a:t>(𝑥|𝑧)]</a:t>
            </a:r>
            <a:r>
              <a:rPr sz="3600" spc="95" dirty="0">
                <a:latin typeface="Cambria Math"/>
                <a:cs typeface="Cambria Math"/>
              </a:rPr>
              <a:t> </a:t>
            </a:r>
            <a:r>
              <a:rPr sz="3600" dirty="0">
                <a:latin typeface="Cambria Math"/>
                <a:cs typeface="Cambria Math"/>
              </a:rPr>
              <a:t>−</a:t>
            </a:r>
            <a:r>
              <a:rPr sz="3600" spc="30" dirty="0">
                <a:latin typeface="Cambria Math"/>
                <a:cs typeface="Cambria Math"/>
              </a:rPr>
              <a:t> </a:t>
            </a:r>
            <a:r>
              <a:rPr sz="3600" spc="-25" dirty="0">
                <a:latin typeface="Cambria Math"/>
                <a:cs typeface="Cambria Math"/>
              </a:rPr>
              <a:t>𝐸</a:t>
            </a:r>
            <a:r>
              <a:rPr sz="3975" spc="-37" baseline="-10482" dirty="0">
                <a:latin typeface="Cambria Math"/>
                <a:cs typeface="Cambria Math"/>
              </a:rPr>
              <a:t>z</a:t>
            </a:r>
            <a:r>
              <a:rPr sz="3975" baseline="-10482"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36" name="object 36"/>
          <p:cNvSpPr txBox="1"/>
          <p:nvPr/>
        </p:nvSpPr>
        <p:spPr>
          <a:xfrm>
            <a:off x="5766689" y="2944494"/>
            <a:ext cx="1398270" cy="575310"/>
          </a:xfrm>
          <a:prstGeom prst="rect">
            <a:avLst/>
          </a:prstGeom>
        </p:spPr>
        <p:txBody>
          <a:bodyPr vert="horz" wrap="square" lIns="0" tIns="13335" rIns="0" bIns="0" rtlCol="0">
            <a:spAutoFit/>
          </a:bodyPr>
          <a:lstStyle/>
          <a:p>
            <a:pPr marL="38100">
              <a:lnSpc>
                <a:spcPct val="100000"/>
              </a:lnSpc>
              <a:spcBef>
                <a:spcPts val="105"/>
              </a:spcBef>
              <a:tabLst>
                <a:tab pos="749935" algn="l"/>
              </a:tabLst>
            </a:pPr>
            <a:r>
              <a:rPr sz="3600" dirty="0">
                <a:latin typeface="Cambria Math"/>
                <a:cs typeface="Cambria Math"/>
              </a:rPr>
              <a:t>𝑞</a:t>
            </a:r>
            <a:r>
              <a:rPr sz="3600" spc="-175" dirty="0">
                <a:latin typeface="Cambria Math"/>
                <a:cs typeface="Cambria Math"/>
              </a:rPr>
              <a:t> </a:t>
            </a:r>
            <a:r>
              <a:rPr sz="3975" spc="-75" baseline="-11530" dirty="0">
                <a:latin typeface="Cambria Math"/>
                <a:cs typeface="Cambria Math"/>
              </a:rPr>
              <a:t>ϕ</a:t>
            </a:r>
            <a:r>
              <a:rPr sz="3975" baseline="-11530" dirty="0">
                <a:latin typeface="Cambria Math"/>
                <a:cs typeface="Cambria Math"/>
              </a:rPr>
              <a:t>	</a:t>
            </a:r>
            <a:r>
              <a:rPr sz="3600" dirty="0">
                <a:latin typeface="Cambria Math"/>
                <a:cs typeface="Cambria Math"/>
              </a:rPr>
              <a:t>𝑧</a:t>
            </a:r>
            <a:r>
              <a:rPr sz="3600" spc="345"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37" name="object 37"/>
          <p:cNvSpPr txBox="1"/>
          <p:nvPr/>
        </p:nvSpPr>
        <p:spPr>
          <a:xfrm>
            <a:off x="6117590" y="3555110"/>
            <a:ext cx="704850" cy="575310"/>
          </a:xfrm>
          <a:prstGeom prst="rect">
            <a:avLst/>
          </a:prstGeom>
        </p:spPr>
        <p:txBody>
          <a:bodyPr vert="horz" wrap="square" lIns="0" tIns="13335" rIns="0" bIns="0" rtlCol="0">
            <a:spAutoFit/>
          </a:bodyPr>
          <a:lstStyle/>
          <a:p>
            <a:pPr marL="12700">
              <a:lnSpc>
                <a:spcPct val="100000"/>
              </a:lnSpc>
              <a:spcBef>
                <a:spcPts val="105"/>
              </a:spcBef>
              <a:tabLst>
                <a:tab pos="46990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endParaRPr sz="3600">
              <a:latin typeface="Cambria Math"/>
              <a:cs typeface="Cambria Math"/>
            </a:endParaRPr>
          </a:p>
        </p:txBody>
      </p:sp>
      <p:sp>
        <p:nvSpPr>
          <p:cNvPr id="38" name="object 38"/>
          <p:cNvSpPr txBox="1"/>
          <p:nvPr/>
        </p:nvSpPr>
        <p:spPr>
          <a:xfrm>
            <a:off x="7574026" y="3301365"/>
            <a:ext cx="928369"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a:t>
            </a:r>
            <a:r>
              <a:rPr sz="3600" spc="-45" dirty="0">
                <a:latin typeface="Cambria Math"/>
                <a:cs typeface="Cambria Math"/>
              </a:rPr>
              <a:t> </a:t>
            </a:r>
            <a:r>
              <a:rPr sz="3600" spc="-35" dirty="0">
                <a:latin typeface="Cambria Math"/>
                <a:cs typeface="Cambria Math"/>
              </a:rPr>
              <a:t>𝐸</a:t>
            </a:r>
            <a:r>
              <a:rPr sz="3975" spc="-52" baseline="-16771" dirty="0">
                <a:latin typeface="Cambria Math"/>
                <a:cs typeface="Cambria Math"/>
              </a:rPr>
              <a:t>z</a:t>
            </a:r>
            <a:endParaRPr sz="3975" baseline="-16771">
              <a:latin typeface="Cambria Math"/>
              <a:cs typeface="Cambria Math"/>
            </a:endParaRPr>
          </a:p>
        </p:txBody>
      </p:sp>
      <p:sp>
        <p:nvSpPr>
          <p:cNvPr id="39" name="object 39"/>
          <p:cNvSpPr/>
          <p:nvPr/>
        </p:nvSpPr>
        <p:spPr>
          <a:xfrm>
            <a:off x="8636000" y="3068319"/>
            <a:ext cx="111760" cy="1158240"/>
          </a:xfrm>
          <a:custGeom>
            <a:avLst/>
            <a:gdLst/>
            <a:ahLst/>
            <a:cxnLst/>
            <a:rect l="l" t="t" r="r" b="b"/>
            <a:pathLst>
              <a:path w="111759"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40" name="object 40"/>
          <p:cNvSpPr/>
          <p:nvPr/>
        </p:nvSpPr>
        <p:spPr>
          <a:xfrm>
            <a:off x="9428480" y="3639070"/>
            <a:ext cx="1522730" cy="26034"/>
          </a:xfrm>
          <a:custGeom>
            <a:avLst/>
            <a:gdLst/>
            <a:ahLst/>
            <a:cxnLst/>
            <a:rect l="l" t="t" r="r" b="b"/>
            <a:pathLst>
              <a:path w="1522729" h="26035">
                <a:moveTo>
                  <a:pt x="1522222" y="0"/>
                </a:moveTo>
                <a:lnTo>
                  <a:pt x="0" y="0"/>
                </a:lnTo>
                <a:lnTo>
                  <a:pt x="0" y="25514"/>
                </a:lnTo>
                <a:lnTo>
                  <a:pt x="1522222" y="25514"/>
                </a:lnTo>
                <a:lnTo>
                  <a:pt x="1522222" y="0"/>
                </a:lnTo>
                <a:close/>
              </a:path>
            </a:pathLst>
          </a:custGeom>
          <a:solidFill>
            <a:srgbClr val="000000"/>
          </a:solidFill>
        </p:spPr>
        <p:txBody>
          <a:bodyPr wrap="square" lIns="0" tIns="0" rIns="0" bIns="0" rtlCol="0"/>
          <a:lstStyle/>
          <a:p>
            <a:endParaRPr/>
          </a:p>
        </p:txBody>
      </p:sp>
      <p:sp>
        <p:nvSpPr>
          <p:cNvPr id="41" name="object 41"/>
          <p:cNvSpPr/>
          <p:nvPr/>
        </p:nvSpPr>
        <p:spPr>
          <a:xfrm>
            <a:off x="10969498" y="3068319"/>
            <a:ext cx="114935" cy="1137920"/>
          </a:xfrm>
          <a:custGeom>
            <a:avLst/>
            <a:gdLst/>
            <a:ahLst/>
            <a:cxnLst/>
            <a:rect l="l" t="t" r="r" b="b"/>
            <a:pathLst>
              <a:path w="114934" h="1137920">
                <a:moveTo>
                  <a:pt x="114681" y="0"/>
                </a:moveTo>
                <a:lnTo>
                  <a:pt x="0" y="0"/>
                </a:lnTo>
                <a:lnTo>
                  <a:pt x="0" y="21590"/>
                </a:lnTo>
                <a:lnTo>
                  <a:pt x="71120" y="21590"/>
                </a:lnTo>
                <a:lnTo>
                  <a:pt x="71120" y="1137920"/>
                </a:lnTo>
                <a:lnTo>
                  <a:pt x="114681" y="1137920"/>
                </a:lnTo>
                <a:lnTo>
                  <a:pt x="114681" y="21590"/>
                </a:lnTo>
                <a:lnTo>
                  <a:pt x="114681" y="0"/>
                </a:lnTo>
                <a:close/>
              </a:path>
            </a:pathLst>
          </a:custGeom>
          <a:solidFill>
            <a:srgbClr val="000000"/>
          </a:solidFill>
        </p:spPr>
        <p:txBody>
          <a:bodyPr wrap="square" lIns="0" tIns="0" rIns="0" bIns="0" rtlCol="0"/>
          <a:lstStyle/>
          <a:p>
            <a:endParaRPr/>
          </a:p>
        </p:txBody>
      </p:sp>
      <p:sp>
        <p:nvSpPr>
          <p:cNvPr id="42" name="object 42"/>
          <p:cNvSpPr txBox="1"/>
          <p:nvPr/>
        </p:nvSpPr>
        <p:spPr>
          <a:xfrm>
            <a:off x="9404350" y="2843530"/>
            <a:ext cx="167005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𝑞</a:t>
            </a:r>
            <a:r>
              <a:rPr sz="3600" spc="-17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43" name="object 43"/>
          <p:cNvSpPr txBox="1"/>
          <p:nvPr/>
        </p:nvSpPr>
        <p:spPr>
          <a:xfrm>
            <a:off x="9761601" y="3833431"/>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44" name="object 44"/>
          <p:cNvSpPr txBox="1"/>
          <p:nvPr/>
        </p:nvSpPr>
        <p:spPr>
          <a:xfrm>
            <a:off x="8758555" y="3301365"/>
            <a:ext cx="2256155" cy="883285"/>
          </a:xfrm>
          <a:prstGeom prst="rect">
            <a:avLst/>
          </a:prstGeom>
        </p:spPr>
        <p:txBody>
          <a:bodyPr vert="horz" wrap="square" lIns="0" tIns="13335" rIns="0" bIns="0" rtlCol="0">
            <a:spAutoFit/>
          </a:bodyPr>
          <a:lstStyle/>
          <a:p>
            <a:pPr marL="12700">
              <a:lnSpc>
                <a:spcPts val="3375"/>
              </a:lnSpc>
              <a:spcBef>
                <a:spcPts val="105"/>
              </a:spcBef>
            </a:pPr>
            <a:r>
              <a:rPr sz="3600" spc="-25" dirty="0">
                <a:latin typeface="Cambria Math"/>
                <a:cs typeface="Cambria Math"/>
              </a:rPr>
              <a:t>log</a:t>
            </a:r>
            <a:endParaRPr sz="3600">
              <a:latin typeface="Cambria Math"/>
              <a:cs typeface="Cambria Math"/>
            </a:endParaRPr>
          </a:p>
          <a:p>
            <a:pPr marL="699770">
              <a:lnSpc>
                <a:spcPts val="3375"/>
              </a:lnSpc>
              <a:tabLst>
                <a:tab pos="1208405" algn="l"/>
              </a:tabLst>
            </a:pPr>
            <a:r>
              <a:rPr sz="3600" spc="-50" dirty="0">
                <a:latin typeface="Cambria Math"/>
                <a:cs typeface="Cambria Math"/>
              </a:rPr>
              <a:t>𝑝</a:t>
            </a:r>
            <a:r>
              <a:rPr sz="3600" dirty="0">
                <a:latin typeface="Cambria Math"/>
                <a:cs typeface="Cambria Math"/>
              </a:rPr>
              <a:t>	</a:t>
            </a:r>
            <a:r>
              <a:rPr sz="3600" spc="55" dirty="0">
                <a:latin typeface="Cambria Math"/>
                <a:cs typeface="Cambria Math"/>
              </a:rPr>
              <a:t>(𝑧|𝑥)</a:t>
            </a:r>
            <a:endParaRPr sz="3600">
              <a:latin typeface="Cambria Math"/>
              <a:cs typeface="Cambria Math"/>
            </a:endParaRPr>
          </a:p>
        </p:txBody>
      </p:sp>
      <p:sp>
        <p:nvSpPr>
          <p:cNvPr id="45" name="object 45"/>
          <p:cNvSpPr/>
          <p:nvPr/>
        </p:nvSpPr>
        <p:spPr>
          <a:xfrm>
            <a:off x="5476240" y="4698619"/>
            <a:ext cx="142240" cy="615315"/>
          </a:xfrm>
          <a:custGeom>
            <a:avLst/>
            <a:gdLst/>
            <a:ahLst/>
            <a:cxnLst/>
            <a:rect l="l" t="t" r="r" b="b"/>
            <a:pathLst>
              <a:path w="142239" h="615314">
                <a:moveTo>
                  <a:pt x="141732" y="0"/>
                </a:moveTo>
                <a:lnTo>
                  <a:pt x="79883" y="30098"/>
                </a:lnTo>
                <a:lnTo>
                  <a:pt x="56769" y="62483"/>
                </a:lnTo>
                <a:lnTo>
                  <a:pt x="36702" y="101472"/>
                </a:lnTo>
                <a:lnTo>
                  <a:pt x="20700" y="145541"/>
                </a:lnTo>
                <a:lnTo>
                  <a:pt x="9144" y="193420"/>
                </a:lnTo>
                <a:lnTo>
                  <a:pt x="2286" y="244728"/>
                </a:lnTo>
                <a:lnTo>
                  <a:pt x="0" y="299846"/>
                </a:lnTo>
                <a:lnTo>
                  <a:pt x="2286" y="354583"/>
                </a:lnTo>
                <a:lnTo>
                  <a:pt x="9144" y="405891"/>
                </a:lnTo>
                <a:lnTo>
                  <a:pt x="20700" y="453770"/>
                </a:lnTo>
                <a:lnTo>
                  <a:pt x="36702" y="498093"/>
                </a:lnTo>
                <a:lnTo>
                  <a:pt x="56769" y="537463"/>
                </a:lnTo>
                <a:lnTo>
                  <a:pt x="79883" y="569975"/>
                </a:lnTo>
                <a:lnTo>
                  <a:pt x="135636" y="614806"/>
                </a:lnTo>
                <a:lnTo>
                  <a:pt x="141732" y="599947"/>
                </a:lnTo>
                <a:lnTo>
                  <a:pt x="118110" y="580770"/>
                </a:lnTo>
                <a:lnTo>
                  <a:pt x="97155" y="555878"/>
                </a:lnTo>
                <a:lnTo>
                  <a:pt x="63626" y="488441"/>
                </a:lnTo>
                <a:lnTo>
                  <a:pt x="51308" y="447039"/>
                </a:lnTo>
                <a:lnTo>
                  <a:pt x="42545" y="401827"/>
                </a:lnTo>
                <a:lnTo>
                  <a:pt x="37337" y="352932"/>
                </a:lnTo>
                <a:lnTo>
                  <a:pt x="35560" y="300100"/>
                </a:lnTo>
                <a:lnTo>
                  <a:pt x="37337" y="246633"/>
                </a:lnTo>
                <a:lnTo>
                  <a:pt x="42672" y="197103"/>
                </a:lnTo>
                <a:lnTo>
                  <a:pt x="51435" y="151891"/>
                </a:lnTo>
                <a:lnTo>
                  <a:pt x="63881" y="110616"/>
                </a:lnTo>
                <a:lnTo>
                  <a:pt x="79375" y="74421"/>
                </a:lnTo>
                <a:lnTo>
                  <a:pt x="118363" y="19176"/>
                </a:lnTo>
                <a:lnTo>
                  <a:pt x="141732" y="0"/>
                </a:lnTo>
                <a:close/>
              </a:path>
            </a:pathLst>
          </a:custGeom>
          <a:solidFill>
            <a:srgbClr val="000000"/>
          </a:solidFill>
        </p:spPr>
        <p:txBody>
          <a:bodyPr wrap="square" lIns="0" tIns="0" rIns="0" bIns="0" rtlCol="0"/>
          <a:lstStyle/>
          <a:p>
            <a:endParaRPr/>
          </a:p>
        </p:txBody>
      </p:sp>
      <p:sp>
        <p:nvSpPr>
          <p:cNvPr id="46" name="object 46"/>
          <p:cNvSpPr/>
          <p:nvPr/>
        </p:nvSpPr>
        <p:spPr>
          <a:xfrm>
            <a:off x="6095746" y="4821682"/>
            <a:ext cx="118110" cy="353695"/>
          </a:xfrm>
          <a:custGeom>
            <a:avLst/>
            <a:gdLst/>
            <a:ahLst/>
            <a:cxnLst/>
            <a:rect l="l" t="t" r="r" b="b"/>
            <a:pathLst>
              <a:path w="118110" h="353695">
                <a:moveTo>
                  <a:pt x="112521" y="0"/>
                </a:moveTo>
                <a:lnTo>
                  <a:pt x="64515" y="22733"/>
                </a:lnTo>
                <a:lnTo>
                  <a:pt x="29082" y="61976"/>
                </a:lnTo>
                <a:lnTo>
                  <a:pt x="7238" y="114554"/>
                </a:lnTo>
                <a:lnTo>
                  <a:pt x="0" y="176911"/>
                </a:lnTo>
                <a:lnTo>
                  <a:pt x="1777" y="209423"/>
                </a:lnTo>
                <a:lnTo>
                  <a:pt x="16382" y="266954"/>
                </a:lnTo>
                <a:lnTo>
                  <a:pt x="45084" y="313563"/>
                </a:lnTo>
                <a:lnTo>
                  <a:pt x="86867" y="344424"/>
                </a:lnTo>
                <a:lnTo>
                  <a:pt x="112521" y="353695"/>
                </a:lnTo>
                <a:lnTo>
                  <a:pt x="117093" y="339344"/>
                </a:lnTo>
                <a:lnTo>
                  <a:pt x="96900" y="330454"/>
                </a:lnTo>
                <a:lnTo>
                  <a:pt x="79628" y="318008"/>
                </a:lnTo>
                <a:lnTo>
                  <a:pt x="53086" y="282702"/>
                </a:lnTo>
                <a:lnTo>
                  <a:pt x="37464" y="234569"/>
                </a:lnTo>
                <a:lnTo>
                  <a:pt x="32257" y="175133"/>
                </a:lnTo>
                <a:lnTo>
                  <a:pt x="33527" y="144907"/>
                </a:lnTo>
                <a:lnTo>
                  <a:pt x="43941" y="92583"/>
                </a:lnTo>
                <a:lnTo>
                  <a:pt x="65024" y="51308"/>
                </a:lnTo>
                <a:lnTo>
                  <a:pt x="97281" y="23241"/>
                </a:lnTo>
                <a:lnTo>
                  <a:pt x="117601" y="14478"/>
                </a:lnTo>
                <a:lnTo>
                  <a:pt x="112521" y="0"/>
                </a:lnTo>
                <a:close/>
              </a:path>
            </a:pathLst>
          </a:custGeom>
          <a:solidFill>
            <a:srgbClr val="000000"/>
          </a:solidFill>
        </p:spPr>
        <p:txBody>
          <a:bodyPr wrap="square" lIns="0" tIns="0" rIns="0" bIns="0" rtlCol="0"/>
          <a:lstStyle/>
          <a:p>
            <a:endParaRPr/>
          </a:p>
        </p:txBody>
      </p:sp>
      <p:sp>
        <p:nvSpPr>
          <p:cNvPr id="47" name="object 47"/>
          <p:cNvSpPr/>
          <p:nvPr/>
        </p:nvSpPr>
        <p:spPr>
          <a:xfrm>
            <a:off x="6457060" y="4825161"/>
            <a:ext cx="29209" cy="347345"/>
          </a:xfrm>
          <a:custGeom>
            <a:avLst/>
            <a:gdLst/>
            <a:ahLst/>
            <a:cxnLst/>
            <a:rect l="l" t="t" r="r" b="b"/>
            <a:pathLst>
              <a:path w="29210" h="347345">
                <a:moveTo>
                  <a:pt x="28646" y="0"/>
                </a:moveTo>
                <a:lnTo>
                  <a:pt x="0" y="0"/>
                </a:lnTo>
                <a:lnTo>
                  <a:pt x="0" y="346913"/>
                </a:lnTo>
                <a:lnTo>
                  <a:pt x="28646" y="346913"/>
                </a:lnTo>
                <a:lnTo>
                  <a:pt x="28646" y="0"/>
                </a:lnTo>
                <a:close/>
              </a:path>
            </a:pathLst>
          </a:custGeom>
          <a:solidFill>
            <a:srgbClr val="000000"/>
          </a:solidFill>
        </p:spPr>
        <p:txBody>
          <a:bodyPr wrap="square" lIns="0" tIns="0" rIns="0" bIns="0" rtlCol="0"/>
          <a:lstStyle/>
          <a:p>
            <a:endParaRPr/>
          </a:p>
        </p:txBody>
      </p:sp>
      <p:sp>
        <p:nvSpPr>
          <p:cNvPr id="48" name="object 48"/>
          <p:cNvSpPr/>
          <p:nvPr/>
        </p:nvSpPr>
        <p:spPr>
          <a:xfrm>
            <a:off x="6753606" y="4821682"/>
            <a:ext cx="118110" cy="353695"/>
          </a:xfrm>
          <a:custGeom>
            <a:avLst/>
            <a:gdLst/>
            <a:ahLst/>
            <a:cxnLst/>
            <a:rect l="l" t="t" r="r" b="b"/>
            <a:pathLst>
              <a:path w="118109" h="353695">
                <a:moveTo>
                  <a:pt x="5079" y="0"/>
                </a:moveTo>
                <a:lnTo>
                  <a:pt x="0" y="14478"/>
                </a:lnTo>
                <a:lnTo>
                  <a:pt x="20447" y="23241"/>
                </a:lnTo>
                <a:lnTo>
                  <a:pt x="37973" y="35560"/>
                </a:lnTo>
                <a:lnTo>
                  <a:pt x="64516" y="70485"/>
                </a:lnTo>
                <a:lnTo>
                  <a:pt x="80137" y="117475"/>
                </a:lnTo>
                <a:lnTo>
                  <a:pt x="85344" y="175133"/>
                </a:lnTo>
                <a:lnTo>
                  <a:pt x="84074" y="206248"/>
                </a:lnTo>
                <a:lnTo>
                  <a:pt x="73660" y="260096"/>
                </a:lnTo>
                <a:lnTo>
                  <a:pt x="52577" y="302006"/>
                </a:lnTo>
                <a:lnTo>
                  <a:pt x="20700" y="330454"/>
                </a:lnTo>
                <a:lnTo>
                  <a:pt x="508" y="339344"/>
                </a:lnTo>
                <a:lnTo>
                  <a:pt x="5079" y="353695"/>
                </a:lnTo>
                <a:lnTo>
                  <a:pt x="53213" y="331089"/>
                </a:lnTo>
                <a:lnTo>
                  <a:pt x="88519" y="291846"/>
                </a:lnTo>
                <a:lnTo>
                  <a:pt x="110363" y="239395"/>
                </a:lnTo>
                <a:lnTo>
                  <a:pt x="117601" y="176911"/>
                </a:lnTo>
                <a:lnTo>
                  <a:pt x="110363" y="114554"/>
                </a:lnTo>
                <a:lnTo>
                  <a:pt x="88519" y="61976"/>
                </a:lnTo>
                <a:lnTo>
                  <a:pt x="53086" y="22733"/>
                </a:lnTo>
                <a:lnTo>
                  <a:pt x="5079" y="0"/>
                </a:lnTo>
                <a:close/>
              </a:path>
            </a:pathLst>
          </a:custGeom>
          <a:solidFill>
            <a:srgbClr val="000000"/>
          </a:solidFill>
        </p:spPr>
        <p:txBody>
          <a:bodyPr wrap="square" lIns="0" tIns="0" rIns="0" bIns="0" rtlCol="0"/>
          <a:lstStyle/>
          <a:p>
            <a:endParaRPr/>
          </a:p>
        </p:txBody>
      </p:sp>
      <p:sp>
        <p:nvSpPr>
          <p:cNvPr id="49" name="object 49"/>
          <p:cNvSpPr/>
          <p:nvPr/>
        </p:nvSpPr>
        <p:spPr>
          <a:xfrm>
            <a:off x="7296911" y="4821682"/>
            <a:ext cx="118110" cy="353695"/>
          </a:xfrm>
          <a:custGeom>
            <a:avLst/>
            <a:gdLst/>
            <a:ahLst/>
            <a:cxnLst/>
            <a:rect l="l" t="t" r="r" b="b"/>
            <a:pathLst>
              <a:path w="118109" h="353695">
                <a:moveTo>
                  <a:pt x="112522" y="0"/>
                </a:moveTo>
                <a:lnTo>
                  <a:pt x="64516" y="22733"/>
                </a:lnTo>
                <a:lnTo>
                  <a:pt x="29083" y="61976"/>
                </a:lnTo>
                <a:lnTo>
                  <a:pt x="7239" y="114554"/>
                </a:lnTo>
                <a:lnTo>
                  <a:pt x="0" y="176911"/>
                </a:lnTo>
                <a:lnTo>
                  <a:pt x="1778" y="209423"/>
                </a:lnTo>
                <a:lnTo>
                  <a:pt x="16383" y="266954"/>
                </a:lnTo>
                <a:lnTo>
                  <a:pt x="45085" y="313563"/>
                </a:lnTo>
                <a:lnTo>
                  <a:pt x="86868" y="344424"/>
                </a:lnTo>
                <a:lnTo>
                  <a:pt x="112522" y="353695"/>
                </a:lnTo>
                <a:lnTo>
                  <a:pt x="117094" y="339344"/>
                </a:lnTo>
                <a:lnTo>
                  <a:pt x="96901" y="330454"/>
                </a:lnTo>
                <a:lnTo>
                  <a:pt x="79629" y="318008"/>
                </a:lnTo>
                <a:lnTo>
                  <a:pt x="53086" y="282702"/>
                </a:lnTo>
                <a:lnTo>
                  <a:pt x="37465" y="234569"/>
                </a:lnTo>
                <a:lnTo>
                  <a:pt x="32131" y="175133"/>
                </a:lnTo>
                <a:lnTo>
                  <a:pt x="33528" y="144907"/>
                </a:lnTo>
                <a:lnTo>
                  <a:pt x="43942" y="92583"/>
                </a:lnTo>
                <a:lnTo>
                  <a:pt x="65024" y="51308"/>
                </a:lnTo>
                <a:lnTo>
                  <a:pt x="97282" y="23241"/>
                </a:lnTo>
                <a:lnTo>
                  <a:pt x="117602" y="14478"/>
                </a:lnTo>
                <a:lnTo>
                  <a:pt x="112522" y="0"/>
                </a:lnTo>
                <a:close/>
              </a:path>
            </a:pathLst>
          </a:custGeom>
          <a:solidFill>
            <a:srgbClr val="000000"/>
          </a:solidFill>
        </p:spPr>
        <p:txBody>
          <a:bodyPr wrap="square" lIns="0" tIns="0" rIns="0" bIns="0" rtlCol="0"/>
          <a:lstStyle/>
          <a:p>
            <a:endParaRPr/>
          </a:p>
        </p:txBody>
      </p:sp>
      <p:sp>
        <p:nvSpPr>
          <p:cNvPr id="50" name="object 50"/>
          <p:cNvSpPr/>
          <p:nvPr/>
        </p:nvSpPr>
        <p:spPr>
          <a:xfrm>
            <a:off x="7619365" y="4821682"/>
            <a:ext cx="118110" cy="353695"/>
          </a:xfrm>
          <a:custGeom>
            <a:avLst/>
            <a:gdLst/>
            <a:ahLst/>
            <a:cxnLst/>
            <a:rect l="l" t="t" r="r" b="b"/>
            <a:pathLst>
              <a:path w="118109" h="353695">
                <a:moveTo>
                  <a:pt x="5079" y="0"/>
                </a:moveTo>
                <a:lnTo>
                  <a:pt x="0" y="14478"/>
                </a:lnTo>
                <a:lnTo>
                  <a:pt x="20446" y="23241"/>
                </a:lnTo>
                <a:lnTo>
                  <a:pt x="37973" y="35560"/>
                </a:lnTo>
                <a:lnTo>
                  <a:pt x="64642" y="70485"/>
                </a:lnTo>
                <a:lnTo>
                  <a:pt x="80263" y="117475"/>
                </a:lnTo>
                <a:lnTo>
                  <a:pt x="85470" y="175133"/>
                </a:lnTo>
                <a:lnTo>
                  <a:pt x="84074" y="206248"/>
                </a:lnTo>
                <a:lnTo>
                  <a:pt x="73659" y="260096"/>
                </a:lnTo>
                <a:lnTo>
                  <a:pt x="52704" y="302006"/>
                </a:lnTo>
                <a:lnTo>
                  <a:pt x="20700" y="330454"/>
                </a:lnTo>
                <a:lnTo>
                  <a:pt x="634" y="339344"/>
                </a:lnTo>
                <a:lnTo>
                  <a:pt x="5079" y="353695"/>
                </a:lnTo>
                <a:lnTo>
                  <a:pt x="53212" y="331089"/>
                </a:lnTo>
                <a:lnTo>
                  <a:pt x="88645" y="291846"/>
                </a:lnTo>
                <a:lnTo>
                  <a:pt x="110362" y="239395"/>
                </a:lnTo>
                <a:lnTo>
                  <a:pt x="117601" y="176911"/>
                </a:lnTo>
                <a:lnTo>
                  <a:pt x="110362" y="114554"/>
                </a:lnTo>
                <a:lnTo>
                  <a:pt x="88518" y="61976"/>
                </a:lnTo>
                <a:lnTo>
                  <a:pt x="53085" y="22733"/>
                </a:lnTo>
                <a:lnTo>
                  <a:pt x="5079" y="0"/>
                </a:lnTo>
                <a:close/>
              </a:path>
            </a:pathLst>
          </a:custGeom>
          <a:solidFill>
            <a:srgbClr val="000000"/>
          </a:solidFill>
        </p:spPr>
        <p:txBody>
          <a:bodyPr wrap="square" lIns="0" tIns="0" rIns="0" bIns="0" rtlCol="0"/>
          <a:lstStyle/>
          <a:p>
            <a:endParaRPr/>
          </a:p>
        </p:txBody>
      </p:sp>
      <p:sp>
        <p:nvSpPr>
          <p:cNvPr id="51" name="object 51"/>
          <p:cNvSpPr txBox="1"/>
          <p:nvPr/>
        </p:nvSpPr>
        <p:spPr>
          <a:xfrm>
            <a:off x="139382" y="4434828"/>
            <a:ext cx="7517130" cy="1435100"/>
          </a:xfrm>
          <a:prstGeom prst="rect">
            <a:avLst/>
          </a:prstGeom>
        </p:spPr>
        <p:txBody>
          <a:bodyPr vert="horz" wrap="square" lIns="0" tIns="281305" rIns="0" bIns="0" rtlCol="0">
            <a:spAutoFit/>
          </a:bodyPr>
          <a:lstStyle/>
          <a:p>
            <a:pPr marL="38100">
              <a:lnSpc>
                <a:spcPct val="100000"/>
              </a:lnSpc>
              <a:spcBef>
                <a:spcPts val="2215"/>
              </a:spcBef>
              <a:tabLst>
                <a:tab pos="5502275" algn="l"/>
                <a:tab pos="6091555" algn="l"/>
                <a:tab pos="6772909" algn="l"/>
                <a:tab pos="7291705" algn="l"/>
              </a:tabLst>
            </a:pPr>
            <a:r>
              <a:rPr sz="3050" dirty="0">
                <a:latin typeface="Cambria Math"/>
                <a:cs typeface="Cambria Math"/>
              </a:rPr>
              <a:t>=</a:t>
            </a:r>
            <a:r>
              <a:rPr sz="3050" spc="245" dirty="0">
                <a:latin typeface="Cambria Math"/>
                <a:cs typeface="Cambria Math"/>
              </a:rPr>
              <a:t> </a:t>
            </a:r>
            <a:r>
              <a:rPr sz="3050" dirty="0">
                <a:latin typeface="Cambria Math"/>
                <a:cs typeface="Cambria Math"/>
              </a:rPr>
              <a:t>𝐸</a:t>
            </a:r>
            <a:r>
              <a:rPr sz="3050" spc="40" dirty="0">
                <a:latin typeface="Cambria Math"/>
                <a:cs typeface="Cambria Math"/>
              </a:rPr>
              <a:t> </a:t>
            </a:r>
            <a:r>
              <a:rPr sz="3600" spc="75" baseline="-11574" dirty="0">
                <a:latin typeface="Cambria Math"/>
                <a:cs typeface="Cambria Math"/>
              </a:rPr>
              <a:t>z~q</a:t>
            </a:r>
            <a:r>
              <a:rPr sz="3600" spc="-60" baseline="-11574" dirty="0">
                <a:latin typeface="Cambria Math"/>
                <a:cs typeface="Cambria Math"/>
              </a:rPr>
              <a:t> </a:t>
            </a:r>
            <a:r>
              <a:rPr sz="1425" baseline="-8771" dirty="0">
                <a:latin typeface="Cambria Math"/>
                <a:cs typeface="Cambria Math"/>
              </a:rPr>
              <a:t>ϕ</a:t>
            </a:r>
            <a:r>
              <a:rPr sz="3600" baseline="-11574" dirty="0">
                <a:latin typeface="Cambria Math"/>
                <a:cs typeface="Cambria Math"/>
              </a:rPr>
              <a:t>(z|x)</a:t>
            </a:r>
            <a:r>
              <a:rPr sz="3050" dirty="0">
                <a:latin typeface="Cambria Math"/>
                <a:cs typeface="Cambria Math"/>
              </a:rPr>
              <a:t>[log</a:t>
            </a:r>
            <a:r>
              <a:rPr sz="3050" spc="-120" dirty="0">
                <a:latin typeface="Cambria Math"/>
                <a:cs typeface="Cambria Math"/>
              </a:rPr>
              <a:t> </a:t>
            </a:r>
            <a:r>
              <a:rPr sz="3050" spc="-25" dirty="0">
                <a:latin typeface="Cambria Math"/>
                <a:cs typeface="Cambria Math"/>
              </a:rPr>
              <a:t>𝑝</a:t>
            </a:r>
            <a:r>
              <a:rPr sz="3050" spc="-170" dirty="0">
                <a:latin typeface="Cambria Math"/>
                <a:cs typeface="Cambria Math"/>
              </a:rPr>
              <a:t> </a:t>
            </a:r>
            <a:r>
              <a:rPr sz="3600" spc="-15" baseline="-12731" dirty="0">
                <a:latin typeface="Cambria Math"/>
                <a:cs typeface="Cambria Math"/>
              </a:rPr>
              <a:t>θ</a:t>
            </a:r>
            <a:r>
              <a:rPr sz="3050" spc="-10" dirty="0">
                <a:latin typeface="Cambria Math"/>
                <a:cs typeface="Cambria Math"/>
              </a:rPr>
              <a:t>(𝑥|𝑧)]</a:t>
            </a:r>
            <a:r>
              <a:rPr sz="3050" spc="5" dirty="0">
                <a:latin typeface="Cambria Math"/>
                <a:cs typeface="Cambria Math"/>
              </a:rPr>
              <a:t> </a:t>
            </a:r>
            <a:r>
              <a:rPr sz="3050" dirty="0">
                <a:latin typeface="Cambria Math"/>
                <a:cs typeface="Cambria Math"/>
              </a:rPr>
              <a:t>−</a:t>
            </a:r>
            <a:r>
              <a:rPr sz="3050" spc="75" dirty="0">
                <a:latin typeface="Cambria Math"/>
                <a:cs typeface="Cambria Math"/>
              </a:rPr>
              <a:t> </a:t>
            </a:r>
            <a:r>
              <a:rPr sz="3050" spc="65" dirty="0">
                <a:latin typeface="Cambria Math"/>
                <a:cs typeface="Cambria Math"/>
              </a:rPr>
              <a:t>𝐷</a:t>
            </a:r>
            <a:r>
              <a:rPr sz="3375" spc="97" baseline="-9876" dirty="0">
                <a:latin typeface="Cambria Math"/>
                <a:cs typeface="Cambria Math"/>
              </a:rPr>
              <a:t>KL</a:t>
            </a:r>
            <a:r>
              <a:rPr sz="3375" baseline="-9876" dirty="0">
                <a:latin typeface="Cambria Math"/>
                <a:cs typeface="Cambria Math"/>
              </a:rPr>
              <a:t>	</a:t>
            </a:r>
            <a:r>
              <a:rPr sz="3050" spc="-25" dirty="0">
                <a:latin typeface="Cambria Math"/>
                <a:cs typeface="Cambria Math"/>
              </a:rPr>
              <a:t>𝑞</a:t>
            </a:r>
            <a:r>
              <a:rPr sz="3050" spc="-229" dirty="0">
                <a:latin typeface="Cambria Math"/>
                <a:cs typeface="Cambria Math"/>
              </a:rPr>
              <a:t> </a:t>
            </a:r>
            <a:r>
              <a:rPr sz="3225" spc="-75" baseline="-10335" dirty="0">
                <a:latin typeface="Cambria Math"/>
                <a:cs typeface="Cambria Math"/>
              </a:rPr>
              <a:t>ϕ</a:t>
            </a:r>
            <a:r>
              <a:rPr sz="3225" baseline="-10335" dirty="0">
                <a:latin typeface="Cambria Math"/>
                <a:cs typeface="Cambria Math"/>
              </a:rPr>
              <a:t>	</a:t>
            </a:r>
            <a:r>
              <a:rPr sz="3050" dirty="0">
                <a:latin typeface="Cambria Math"/>
                <a:cs typeface="Cambria Math"/>
              </a:rPr>
              <a:t>𝑧</a:t>
            </a:r>
            <a:r>
              <a:rPr sz="3050" spc="240"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10" dirty="0">
                <a:latin typeface="Cambria Math"/>
                <a:cs typeface="Cambria Math"/>
              </a:rPr>
              <a:t>,</a:t>
            </a:r>
            <a:r>
              <a:rPr sz="3050" spc="-180" dirty="0">
                <a:latin typeface="Cambria Math"/>
                <a:cs typeface="Cambria Math"/>
              </a:rPr>
              <a:t> </a:t>
            </a:r>
            <a:r>
              <a:rPr sz="3050" spc="-50" dirty="0">
                <a:latin typeface="Cambria Math"/>
                <a:cs typeface="Cambria Math"/>
              </a:rPr>
              <a:t>𝑝</a:t>
            </a:r>
            <a:r>
              <a:rPr sz="3050" dirty="0">
                <a:latin typeface="Cambria Math"/>
                <a:cs typeface="Cambria Math"/>
              </a:rPr>
              <a:t>	</a:t>
            </a:r>
            <a:r>
              <a:rPr sz="3050" spc="-50" dirty="0">
                <a:latin typeface="Cambria Math"/>
                <a:cs typeface="Cambria Math"/>
              </a:rPr>
              <a:t>𝑧</a:t>
            </a:r>
            <a:endParaRPr sz="3050">
              <a:latin typeface="Cambria Math"/>
              <a:cs typeface="Cambria Math"/>
            </a:endParaRPr>
          </a:p>
          <a:p>
            <a:pPr marL="1176655">
              <a:lnSpc>
                <a:spcPct val="100000"/>
              </a:lnSpc>
              <a:spcBef>
                <a:spcPts val="1960"/>
              </a:spcBef>
            </a:pPr>
            <a:r>
              <a:rPr sz="2800" dirty="0">
                <a:solidFill>
                  <a:srgbClr val="6FAC46"/>
                </a:solidFill>
                <a:latin typeface="Calibri"/>
                <a:cs typeface="Calibri"/>
              </a:rPr>
              <a:t>Data</a:t>
            </a:r>
            <a:r>
              <a:rPr sz="2800" spc="-145" dirty="0">
                <a:solidFill>
                  <a:srgbClr val="6FAC46"/>
                </a:solidFill>
                <a:latin typeface="Calibri"/>
                <a:cs typeface="Calibri"/>
              </a:rPr>
              <a:t> </a:t>
            </a:r>
            <a:r>
              <a:rPr sz="2800" spc="-10" dirty="0">
                <a:solidFill>
                  <a:srgbClr val="6FAC46"/>
                </a:solidFill>
                <a:latin typeface="Calibri"/>
                <a:cs typeface="Calibri"/>
              </a:rPr>
              <a:t>reconstruction</a:t>
            </a:r>
            <a:endParaRPr sz="2800">
              <a:latin typeface="Calibri"/>
              <a:cs typeface="Calibri"/>
            </a:endParaRPr>
          </a:p>
        </p:txBody>
      </p:sp>
      <p:sp>
        <p:nvSpPr>
          <p:cNvPr id="52" name="object 52"/>
          <p:cNvSpPr/>
          <p:nvPr/>
        </p:nvSpPr>
        <p:spPr>
          <a:xfrm>
            <a:off x="7782814" y="4683759"/>
            <a:ext cx="142240" cy="629920"/>
          </a:xfrm>
          <a:custGeom>
            <a:avLst/>
            <a:gdLst/>
            <a:ahLst/>
            <a:cxnLst/>
            <a:rect l="l" t="t" r="r" b="b"/>
            <a:pathLst>
              <a:path w="142240" h="629920">
                <a:moveTo>
                  <a:pt x="5841" y="0"/>
                </a:moveTo>
                <a:lnTo>
                  <a:pt x="0" y="14858"/>
                </a:lnTo>
                <a:lnTo>
                  <a:pt x="23367" y="34035"/>
                </a:lnTo>
                <a:lnTo>
                  <a:pt x="44195" y="58800"/>
                </a:lnTo>
                <a:lnTo>
                  <a:pt x="77850" y="125475"/>
                </a:lnTo>
                <a:lnTo>
                  <a:pt x="90169" y="166750"/>
                </a:lnTo>
                <a:lnTo>
                  <a:pt x="99059" y="211962"/>
                </a:lnTo>
                <a:lnTo>
                  <a:pt x="104393" y="261492"/>
                </a:lnTo>
                <a:lnTo>
                  <a:pt x="106171" y="314959"/>
                </a:lnTo>
                <a:lnTo>
                  <a:pt x="104393" y="367791"/>
                </a:lnTo>
                <a:lnTo>
                  <a:pt x="99186" y="416687"/>
                </a:lnTo>
                <a:lnTo>
                  <a:pt x="90296" y="461898"/>
                </a:lnTo>
                <a:lnTo>
                  <a:pt x="77977" y="503300"/>
                </a:lnTo>
                <a:lnTo>
                  <a:pt x="62610" y="539876"/>
                </a:lnTo>
                <a:lnTo>
                  <a:pt x="23494" y="595629"/>
                </a:lnTo>
                <a:lnTo>
                  <a:pt x="0" y="614806"/>
                </a:lnTo>
                <a:lnTo>
                  <a:pt x="5841" y="629665"/>
                </a:lnTo>
                <a:lnTo>
                  <a:pt x="61849" y="584834"/>
                </a:lnTo>
                <a:lnTo>
                  <a:pt x="84962" y="552322"/>
                </a:lnTo>
                <a:lnTo>
                  <a:pt x="105028" y="512952"/>
                </a:lnTo>
                <a:lnTo>
                  <a:pt x="121030" y="468629"/>
                </a:lnTo>
                <a:lnTo>
                  <a:pt x="132587" y="420750"/>
                </a:lnTo>
                <a:lnTo>
                  <a:pt x="139445" y="369442"/>
                </a:lnTo>
                <a:lnTo>
                  <a:pt x="141731" y="314706"/>
                </a:lnTo>
                <a:lnTo>
                  <a:pt x="139445" y="259587"/>
                </a:lnTo>
                <a:lnTo>
                  <a:pt x="132587" y="208279"/>
                </a:lnTo>
                <a:lnTo>
                  <a:pt x="121030" y="160400"/>
                </a:lnTo>
                <a:lnTo>
                  <a:pt x="105028" y="116331"/>
                </a:lnTo>
                <a:lnTo>
                  <a:pt x="84962" y="77342"/>
                </a:lnTo>
                <a:lnTo>
                  <a:pt x="61849" y="44957"/>
                </a:lnTo>
                <a:lnTo>
                  <a:pt x="5841" y="0"/>
                </a:lnTo>
                <a:close/>
              </a:path>
            </a:pathLst>
          </a:custGeom>
          <a:solidFill>
            <a:srgbClr val="000000"/>
          </a:solidFill>
        </p:spPr>
        <p:txBody>
          <a:bodyPr wrap="square" lIns="0" tIns="0" rIns="0" bIns="0" rtlCol="0"/>
          <a:lstStyle/>
          <a:p>
            <a:endParaRPr/>
          </a:p>
        </p:txBody>
      </p:sp>
      <p:sp>
        <p:nvSpPr>
          <p:cNvPr id="53" name="object 53"/>
          <p:cNvSpPr/>
          <p:nvPr/>
        </p:nvSpPr>
        <p:spPr>
          <a:xfrm>
            <a:off x="10016490" y="4829340"/>
            <a:ext cx="29209" cy="349250"/>
          </a:xfrm>
          <a:custGeom>
            <a:avLst/>
            <a:gdLst/>
            <a:ahLst/>
            <a:cxnLst/>
            <a:rect l="l" t="t" r="r" b="b"/>
            <a:pathLst>
              <a:path w="29209" h="349250">
                <a:moveTo>
                  <a:pt x="28906" y="0"/>
                </a:moveTo>
                <a:lnTo>
                  <a:pt x="0" y="0"/>
                </a:lnTo>
                <a:lnTo>
                  <a:pt x="0" y="348703"/>
                </a:lnTo>
                <a:lnTo>
                  <a:pt x="28906" y="348703"/>
                </a:lnTo>
                <a:lnTo>
                  <a:pt x="28906" y="0"/>
                </a:lnTo>
                <a:close/>
              </a:path>
            </a:pathLst>
          </a:custGeom>
          <a:solidFill>
            <a:srgbClr val="000000"/>
          </a:solidFill>
        </p:spPr>
        <p:txBody>
          <a:bodyPr wrap="square" lIns="0" tIns="0" rIns="0" bIns="0" rtlCol="0"/>
          <a:lstStyle/>
          <a:p>
            <a:endParaRPr/>
          </a:p>
        </p:txBody>
      </p:sp>
      <p:sp>
        <p:nvSpPr>
          <p:cNvPr id="54" name="object 54"/>
          <p:cNvSpPr/>
          <p:nvPr/>
        </p:nvSpPr>
        <p:spPr>
          <a:xfrm>
            <a:off x="10315575" y="4826000"/>
            <a:ext cx="118745" cy="355600"/>
          </a:xfrm>
          <a:custGeom>
            <a:avLst/>
            <a:gdLst/>
            <a:ahLst/>
            <a:cxnLst/>
            <a:rect l="l" t="t" r="r" b="b"/>
            <a:pathLst>
              <a:path w="118745" h="355600">
                <a:moveTo>
                  <a:pt x="5079" y="0"/>
                </a:moveTo>
                <a:lnTo>
                  <a:pt x="0" y="14477"/>
                </a:lnTo>
                <a:lnTo>
                  <a:pt x="20574" y="23368"/>
                </a:lnTo>
                <a:lnTo>
                  <a:pt x="38353" y="35687"/>
                </a:lnTo>
                <a:lnTo>
                  <a:pt x="65150" y="70738"/>
                </a:lnTo>
                <a:lnTo>
                  <a:pt x="80899" y="117982"/>
                </a:lnTo>
                <a:lnTo>
                  <a:pt x="86232" y="175894"/>
                </a:lnTo>
                <a:lnTo>
                  <a:pt x="84835" y="207263"/>
                </a:lnTo>
                <a:lnTo>
                  <a:pt x="74295" y="261366"/>
                </a:lnTo>
                <a:lnTo>
                  <a:pt x="53085" y="303530"/>
                </a:lnTo>
                <a:lnTo>
                  <a:pt x="20827" y="332105"/>
                </a:lnTo>
                <a:lnTo>
                  <a:pt x="634" y="340994"/>
                </a:lnTo>
                <a:lnTo>
                  <a:pt x="5079" y="355473"/>
                </a:lnTo>
                <a:lnTo>
                  <a:pt x="53594" y="332739"/>
                </a:lnTo>
                <a:lnTo>
                  <a:pt x="89407" y="293369"/>
                </a:lnTo>
                <a:lnTo>
                  <a:pt x="111378" y="240664"/>
                </a:lnTo>
                <a:lnTo>
                  <a:pt x="118618" y="177800"/>
                </a:lnTo>
                <a:lnTo>
                  <a:pt x="116840" y="145287"/>
                </a:lnTo>
                <a:lnTo>
                  <a:pt x="102107" y="87502"/>
                </a:lnTo>
                <a:lnTo>
                  <a:pt x="73025" y="40512"/>
                </a:lnTo>
                <a:lnTo>
                  <a:pt x="30860" y="9270"/>
                </a:lnTo>
                <a:lnTo>
                  <a:pt x="5079" y="0"/>
                </a:lnTo>
                <a:close/>
              </a:path>
            </a:pathLst>
          </a:custGeom>
          <a:solidFill>
            <a:srgbClr val="000000"/>
          </a:solidFill>
        </p:spPr>
        <p:txBody>
          <a:bodyPr wrap="square" lIns="0" tIns="0" rIns="0" bIns="0" rtlCol="0"/>
          <a:lstStyle/>
          <a:p>
            <a:endParaRPr/>
          </a:p>
        </p:txBody>
      </p:sp>
      <p:sp>
        <p:nvSpPr>
          <p:cNvPr id="55" name="object 55"/>
          <p:cNvSpPr/>
          <p:nvPr/>
        </p:nvSpPr>
        <p:spPr>
          <a:xfrm>
            <a:off x="9652000" y="4826000"/>
            <a:ext cx="118745" cy="355600"/>
          </a:xfrm>
          <a:custGeom>
            <a:avLst/>
            <a:gdLst/>
            <a:ahLst/>
            <a:cxnLst/>
            <a:rect l="l" t="t" r="r" b="b"/>
            <a:pathLst>
              <a:path w="118745" h="355600">
                <a:moveTo>
                  <a:pt x="113538" y="0"/>
                </a:moveTo>
                <a:lnTo>
                  <a:pt x="65150" y="22732"/>
                </a:lnTo>
                <a:lnTo>
                  <a:pt x="29336" y="62356"/>
                </a:lnTo>
                <a:lnTo>
                  <a:pt x="7366" y="115062"/>
                </a:lnTo>
                <a:lnTo>
                  <a:pt x="0" y="177800"/>
                </a:lnTo>
                <a:lnTo>
                  <a:pt x="1777" y="210438"/>
                </a:lnTo>
                <a:lnTo>
                  <a:pt x="16509" y="268224"/>
                </a:lnTo>
                <a:lnTo>
                  <a:pt x="45593" y="315087"/>
                </a:lnTo>
                <a:lnTo>
                  <a:pt x="87629" y="346201"/>
                </a:lnTo>
                <a:lnTo>
                  <a:pt x="113538" y="355473"/>
                </a:lnTo>
                <a:lnTo>
                  <a:pt x="118109" y="340994"/>
                </a:lnTo>
                <a:lnTo>
                  <a:pt x="97790" y="332105"/>
                </a:lnTo>
                <a:lnTo>
                  <a:pt x="80264" y="319531"/>
                </a:lnTo>
                <a:lnTo>
                  <a:pt x="53594" y="284099"/>
                </a:lnTo>
                <a:lnTo>
                  <a:pt x="37719" y="235712"/>
                </a:lnTo>
                <a:lnTo>
                  <a:pt x="32511" y="175894"/>
                </a:lnTo>
                <a:lnTo>
                  <a:pt x="33781" y="145669"/>
                </a:lnTo>
                <a:lnTo>
                  <a:pt x="44323" y="92963"/>
                </a:lnTo>
                <a:lnTo>
                  <a:pt x="65531" y="51562"/>
                </a:lnTo>
                <a:lnTo>
                  <a:pt x="98044" y="23368"/>
                </a:lnTo>
                <a:lnTo>
                  <a:pt x="118618" y="14477"/>
                </a:lnTo>
                <a:lnTo>
                  <a:pt x="113538" y="0"/>
                </a:lnTo>
                <a:close/>
              </a:path>
            </a:pathLst>
          </a:custGeom>
          <a:solidFill>
            <a:srgbClr val="000000"/>
          </a:solidFill>
        </p:spPr>
        <p:txBody>
          <a:bodyPr wrap="square" lIns="0" tIns="0" rIns="0" bIns="0" rtlCol="0"/>
          <a:lstStyle/>
          <a:p>
            <a:endParaRPr/>
          </a:p>
        </p:txBody>
      </p:sp>
      <p:sp>
        <p:nvSpPr>
          <p:cNvPr id="56" name="object 56"/>
          <p:cNvSpPr/>
          <p:nvPr/>
        </p:nvSpPr>
        <p:spPr>
          <a:xfrm>
            <a:off x="11403710" y="4829340"/>
            <a:ext cx="28575" cy="349250"/>
          </a:xfrm>
          <a:custGeom>
            <a:avLst/>
            <a:gdLst/>
            <a:ahLst/>
            <a:cxnLst/>
            <a:rect l="l" t="t" r="r" b="b"/>
            <a:pathLst>
              <a:path w="28575" h="349250">
                <a:moveTo>
                  <a:pt x="28530" y="0"/>
                </a:moveTo>
                <a:lnTo>
                  <a:pt x="0" y="0"/>
                </a:lnTo>
                <a:lnTo>
                  <a:pt x="0" y="348703"/>
                </a:lnTo>
                <a:lnTo>
                  <a:pt x="28530" y="348703"/>
                </a:lnTo>
                <a:lnTo>
                  <a:pt x="28530" y="0"/>
                </a:lnTo>
                <a:close/>
              </a:path>
            </a:pathLst>
          </a:custGeom>
          <a:solidFill>
            <a:srgbClr val="000000"/>
          </a:solidFill>
        </p:spPr>
        <p:txBody>
          <a:bodyPr wrap="square" lIns="0" tIns="0" rIns="0" bIns="0" rtlCol="0"/>
          <a:lstStyle/>
          <a:p>
            <a:endParaRPr/>
          </a:p>
        </p:txBody>
      </p:sp>
      <p:sp>
        <p:nvSpPr>
          <p:cNvPr id="57" name="object 57"/>
          <p:cNvSpPr/>
          <p:nvPr/>
        </p:nvSpPr>
        <p:spPr>
          <a:xfrm>
            <a:off x="11698858" y="4826000"/>
            <a:ext cx="117475" cy="355600"/>
          </a:xfrm>
          <a:custGeom>
            <a:avLst/>
            <a:gdLst/>
            <a:ahLst/>
            <a:cxnLst/>
            <a:rect l="l" t="t" r="r" b="b"/>
            <a:pathLst>
              <a:path w="117475" h="355600">
                <a:moveTo>
                  <a:pt x="5080" y="0"/>
                </a:moveTo>
                <a:lnTo>
                  <a:pt x="0" y="14477"/>
                </a:lnTo>
                <a:lnTo>
                  <a:pt x="20320" y="23368"/>
                </a:lnTo>
                <a:lnTo>
                  <a:pt x="37846" y="35687"/>
                </a:lnTo>
                <a:lnTo>
                  <a:pt x="64389" y="70738"/>
                </a:lnTo>
                <a:lnTo>
                  <a:pt x="79883" y="117982"/>
                </a:lnTo>
                <a:lnTo>
                  <a:pt x="85090" y="175894"/>
                </a:lnTo>
                <a:lnTo>
                  <a:pt x="83820" y="207263"/>
                </a:lnTo>
                <a:lnTo>
                  <a:pt x="73406" y="261366"/>
                </a:lnTo>
                <a:lnTo>
                  <a:pt x="52450" y="303530"/>
                </a:lnTo>
                <a:lnTo>
                  <a:pt x="20574" y="332105"/>
                </a:lnTo>
                <a:lnTo>
                  <a:pt x="635" y="340994"/>
                </a:lnTo>
                <a:lnTo>
                  <a:pt x="5080" y="355473"/>
                </a:lnTo>
                <a:lnTo>
                  <a:pt x="52959" y="332739"/>
                </a:lnTo>
                <a:lnTo>
                  <a:pt x="88265" y="293369"/>
                </a:lnTo>
                <a:lnTo>
                  <a:pt x="109855" y="240664"/>
                </a:lnTo>
                <a:lnTo>
                  <a:pt x="117094" y="177800"/>
                </a:lnTo>
                <a:lnTo>
                  <a:pt x="115316" y="145287"/>
                </a:lnTo>
                <a:lnTo>
                  <a:pt x="100838" y="87502"/>
                </a:lnTo>
                <a:lnTo>
                  <a:pt x="72009" y="40512"/>
                </a:lnTo>
                <a:lnTo>
                  <a:pt x="30480" y="9270"/>
                </a:lnTo>
                <a:lnTo>
                  <a:pt x="5080" y="0"/>
                </a:lnTo>
                <a:close/>
              </a:path>
            </a:pathLst>
          </a:custGeom>
          <a:solidFill>
            <a:srgbClr val="000000"/>
          </a:solidFill>
        </p:spPr>
        <p:txBody>
          <a:bodyPr wrap="square" lIns="0" tIns="0" rIns="0" bIns="0" rtlCol="0"/>
          <a:lstStyle/>
          <a:p>
            <a:endParaRPr/>
          </a:p>
        </p:txBody>
      </p:sp>
      <p:sp>
        <p:nvSpPr>
          <p:cNvPr id="58" name="object 58"/>
          <p:cNvSpPr/>
          <p:nvPr/>
        </p:nvSpPr>
        <p:spPr>
          <a:xfrm>
            <a:off x="11043919" y="4826000"/>
            <a:ext cx="117475" cy="355600"/>
          </a:xfrm>
          <a:custGeom>
            <a:avLst/>
            <a:gdLst/>
            <a:ahLst/>
            <a:cxnLst/>
            <a:rect l="l" t="t" r="r" b="b"/>
            <a:pathLst>
              <a:path w="117475" h="355600">
                <a:moveTo>
                  <a:pt x="112140" y="0"/>
                </a:moveTo>
                <a:lnTo>
                  <a:pt x="64261" y="22732"/>
                </a:lnTo>
                <a:lnTo>
                  <a:pt x="28955" y="62356"/>
                </a:lnTo>
                <a:lnTo>
                  <a:pt x="7238" y="115062"/>
                </a:lnTo>
                <a:lnTo>
                  <a:pt x="0" y="177800"/>
                </a:lnTo>
                <a:lnTo>
                  <a:pt x="1777" y="210438"/>
                </a:lnTo>
                <a:lnTo>
                  <a:pt x="16255" y="268224"/>
                </a:lnTo>
                <a:lnTo>
                  <a:pt x="44957" y="315087"/>
                </a:lnTo>
                <a:lnTo>
                  <a:pt x="86486" y="346201"/>
                </a:lnTo>
                <a:lnTo>
                  <a:pt x="112140" y="355473"/>
                </a:lnTo>
                <a:lnTo>
                  <a:pt x="116585" y="340994"/>
                </a:lnTo>
                <a:lnTo>
                  <a:pt x="96520" y="332105"/>
                </a:lnTo>
                <a:lnTo>
                  <a:pt x="79248" y="319531"/>
                </a:lnTo>
                <a:lnTo>
                  <a:pt x="52831" y="284099"/>
                </a:lnTo>
                <a:lnTo>
                  <a:pt x="37210" y="235712"/>
                </a:lnTo>
                <a:lnTo>
                  <a:pt x="32003" y="175894"/>
                </a:lnTo>
                <a:lnTo>
                  <a:pt x="33400" y="145669"/>
                </a:lnTo>
                <a:lnTo>
                  <a:pt x="43814" y="92963"/>
                </a:lnTo>
                <a:lnTo>
                  <a:pt x="64770" y="51562"/>
                </a:lnTo>
                <a:lnTo>
                  <a:pt x="96774" y="23368"/>
                </a:lnTo>
                <a:lnTo>
                  <a:pt x="117094" y="14477"/>
                </a:lnTo>
                <a:lnTo>
                  <a:pt x="112140" y="0"/>
                </a:lnTo>
                <a:close/>
              </a:path>
            </a:pathLst>
          </a:custGeom>
          <a:solidFill>
            <a:srgbClr val="000000"/>
          </a:solidFill>
        </p:spPr>
        <p:txBody>
          <a:bodyPr wrap="square" lIns="0" tIns="0" rIns="0" bIns="0" rtlCol="0"/>
          <a:lstStyle/>
          <a:p>
            <a:endParaRPr/>
          </a:p>
        </p:txBody>
      </p:sp>
      <p:sp>
        <p:nvSpPr>
          <p:cNvPr id="59" name="object 59"/>
          <p:cNvSpPr txBox="1"/>
          <p:nvPr/>
        </p:nvSpPr>
        <p:spPr>
          <a:xfrm>
            <a:off x="8016493" y="4704651"/>
            <a:ext cx="4039870" cy="489584"/>
          </a:xfrm>
          <a:prstGeom prst="rect">
            <a:avLst/>
          </a:prstGeom>
        </p:spPr>
        <p:txBody>
          <a:bodyPr vert="horz" wrap="square" lIns="0" tIns="11430" rIns="0" bIns="0" rtlCol="0">
            <a:spAutoFit/>
          </a:bodyPr>
          <a:lstStyle/>
          <a:p>
            <a:pPr marL="38100">
              <a:lnSpc>
                <a:spcPct val="100000"/>
              </a:lnSpc>
              <a:spcBef>
                <a:spcPts val="90"/>
              </a:spcBef>
              <a:tabLst>
                <a:tab pos="2458085" algn="l"/>
                <a:tab pos="3474720" algn="l"/>
                <a:tab pos="3841115" algn="l"/>
              </a:tabLst>
            </a:pPr>
            <a:r>
              <a:rPr sz="3050" dirty="0">
                <a:latin typeface="Cambria Math"/>
                <a:cs typeface="Cambria Math"/>
              </a:rPr>
              <a:t>+</a:t>
            </a:r>
            <a:r>
              <a:rPr sz="3050" spc="-80" dirty="0">
                <a:latin typeface="Cambria Math"/>
                <a:cs typeface="Cambria Math"/>
              </a:rPr>
              <a:t> </a:t>
            </a:r>
            <a:r>
              <a:rPr sz="3050" spc="114" dirty="0">
                <a:latin typeface="Cambria Math"/>
                <a:cs typeface="Cambria Math"/>
              </a:rPr>
              <a:t>𝐷</a:t>
            </a:r>
            <a:r>
              <a:rPr sz="3375" spc="172" baseline="-9876" dirty="0">
                <a:latin typeface="Cambria Math"/>
                <a:cs typeface="Cambria Math"/>
              </a:rPr>
              <a:t>KL</a:t>
            </a:r>
            <a:r>
              <a:rPr sz="3050" spc="114" dirty="0">
                <a:latin typeface="Cambria Math"/>
                <a:cs typeface="Cambria Math"/>
              </a:rPr>
              <a:t>(𝑞</a:t>
            </a:r>
            <a:r>
              <a:rPr sz="3050" spc="-229" dirty="0">
                <a:latin typeface="Cambria Math"/>
                <a:cs typeface="Cambria Math"/>
              </a:rPr>
              <a:t> </a:t>
            </a:r>
            <a:r>
              <a:rPr sz="3225" baseline="-10335" dirty="0">
                <a:latin typeface="Cambria Math"/>
                <a:cs typeface="Cambria Math"/>
              </a:rPr>
              <a:t>ϕ</a:t>
            </a:r>
            <a:r>
              <a:rPr sz="3225" spc="-22" baseline="-10335" dirty="0">
                <a:latin typeface="Cambria Math"/>
                <a:cs typeface="Cambria Math"/>
              </a:rPr>
              <a:t> </a:t>
            </a:r>
            <a:r>
              <a:rPr sz="3050" dirty="0">
                <a:latin typeface="Cambria Math"/>
                <a:cs typeface="Cambria Math"/>
              </a:rPr>
              <a:t>𝑧</a:t>
            </a:r>
            <a:r>
              <a:rPr sz="3050" spc="245"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10" dirty="0">
                <a:latin typeface="Cambria Math"/>
                <a:cs typeface="Cambria Math"/>
              </a:rPr>
              <a:t>,</a:t>
            </a:r>
            <a:r>
              <a:rPr sz="3050" spc="-175" dirty="0">
                <a:latin typeface="Cambria Math"/>
                <a:cs typeface="Cambria Math"/>
              </a:rPr>
              <a:t> </a:t>
            </a:r>
            <a:r>
              <a:rPr sz="3050" spc="-25" dirty="0">
                <a:latin typeface="Cambria Math"/>
                <a:cs typeface="Cambria Math"/>
              </a:rPr>
              <a:t>𝑝</a:t>
            </a:r>
            <a:r>
              <a:rPr sz="3050" spc="-204" dirty="0">
                <a:latin typeface="Cambria Math"/>
                <a:cs typeface="Cambria Math"/>
              </a:rPr>
              <a:t> </a:t>
            </a:r>
            <a:r>
              <a:rPr sz="3600" baseline="-12731" dirty="0">
                <a:latin typeface="Cambria Math"/>
                <a:cs typeface="Cambria Math"/>
              </a:rPr>
              <a:t>θ</a:t>
            </a:r>
            <a:r>
              <a:rPr sz="3600" spc="600" baseline="-12731" dirty="0">
                <a:latin typeface="Cambria Math"/>
                <a:cs typeface="Cambria Math"/>
              </a:rPr>
              <a:t> </a:t>
            </a:r>
            <a:r>
              <a:rPr sz="3050" spc="-50" dirty="0">
                <a:latin typeface="Cambria Math"/>
                <a:cs typeface="Cambria Math"/>
              </a:rPr>
              <a:t>𝑧</a:t>
            </a:r>
            <a:r>
              <a:rPr sz="3050"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50" dirty="0">
                <a:latin typeface="Cambria Math"/>
                <a:cs typeface="Cambria Math"/>
              </a:rPr>
              <a:t>)</a:t>
            </a:r>
            <a:endParaRPr sz="3050">
              <a:latin typeface="Cambria Math"/>
              <a:cs typeface="Cambria Math"/>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1811654" y="1821561"/>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4" name="object 4"/>
          <p:cNvSpPr txBox="1"/>
          <p:nvPr/>
        </p:nvSpPr>
        <p:spPr>
          <a:xfrm>
            <a:off x="835342" y="1597913"/>
            <a:ext cx="2996565" cy="575310"/>
          </a:xfrm>
          <a:prstGeom prst="rect">
            <a:avLst/>
          </a:prstGeom>
        </p:spPr>
        <p:txBody>
          <a:bodyPr vert="horz" wrap="square" lIns="0" tIns="13335" rIns="0" bIns="0" rtlCol="0">
            <a:spAutoFit/>
          </a:bodyPr>
          <a:lstStyle/>
          <a:p>
            <a:pPr marL="12700">
              <a:lnSpc>
                <a:spcPct val="100000"/>
              </a:lnSpc>
              <a:spcBef>
                <a:spcPts val="105"/>
              </a:spcBef>
              <a:tabLst>
                <a:tab pos="1151255" algn="l"/>
              </a:tabLst>
            </a:pPr>
            <a:r>
              <a:rPr sz="3600" dirty="0">
                <a:latin typeface="Cambria Math"/>
                <a:cs typeface="Cambria Math"/>
              </a:rPr>
              <a:t>log</a:t>
            </a:r>
            <a:r>
              <a:rPr sz="3600" spc="-185" dirty="0">
                <a:latin typeface="Cambria Math"/>
                <a:cs typeface="Cambria Math"/>
              </a:rPr>
              <a:t> </a:t>
            </a:r>
            <a:r>
              <a:rPr sz="3600" spc="-50" dirty="0">
                <a:latin typeface="Cambria Math"/>
                <a:cs typeface="Cambria Math"/>
              </a:rPr>
              <a:t>𝑝</a:t>
            </a:r>
            <a:r>
              <a:rPr sz="3600" dirty="0">
                <a:latin typeface="Cambria Math"/>
                <a:cs typeface="Cambria Math"/>
              </a:rPr>
              <a:t>	(𝑥)</a:t>
            </a:r>
            <a:r>
              <a:rPr sz="3600" spc="280" dirty="0">
                <a:latin typeface="Cambria Math"/>
                <a:cs typeface="Cambria Math"/>
              </a:rPr>
              <a:t> </a:t>
            </a:r>
            <a:r>
              <a:rPr sz="3600" dirty="0">
                <a:latin typeface="Cambria Math"/>
                <a:cs typeface="Cambria Math"/>
              </a:rPr>
              <a:t>=</a:t>
            </a:r>
            <a:r>
              <a:rPr sz="3600" spc="290"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5" name="object 5"/>
          <p:cNvSpPr/>
          <p:nvPr/>
        </p:nvSpPr>
        <p:spPr>
          <a:xfrm>
            <a:off x="3901440" y="1940560"/>
            <a:ext cx="2570480" cy="20320"/>
          </a:xfrm>
          <a:custGeom>
            <a:avLst/>
            <a:gdLst/>
            <a:ahLst/>
            <a:cxnLst/>
            <a:rect l="l" t="t" r="r" b="b"/>
            <a:pathLst>
              <a:path w="2570479" h="20319">
                <a:moveTo>
                  <a:pt x="2570480" y="0"/>
                </a:moveTo>
                <a:lnTo>
                  <a:pt x="0" y="0"/>
                </a:lnTo>
                <a:lnTo>
                  <a:pt x="0" y="20320"/>
                </a:lnTo>
                <a:lnTo>
                  <a:pt x="2570480" y="20320"/>
                </a:lnTo>
                <a:lnTo>
                  <a:pt x="2570480" y="0"/>
                </a:lnTo>
                <a:close/>
              </a:path>
            </a:pathLst>
          </a:custGeom>
          <a:solidFill>
            <a:srgbClr val="000000"/>
          </a:solidFill>
        </p:spPr>
        <p:txBody>
          <a:bodyPr wrap="square" lIns="0" tIns="0" rIns="0" bIns="0" rtlCol="0"/>
          <a:lstStyle/>
          <a:p>
            <a:endParaRPr/>
          </a:p>
        </p:txBody>
      </p:sp>
      <p:sp>
        <p:nvSpPr>
          <p:cNvPr id="6" name="object 6"/>
          <p:cNvSpPr/>
          <p:nvPr/>
        </p:nvSpPr>
        <p:spPr>
          <a:xfrm>
            <a:off x="4983988" y="1395818"/>
            <a:ext cx="34925" cy="408940"/>
          </a:xfrm>
          <a:custGeom>
            <a:avLst/>
            <a:gdLst/>
            <a:ahLst/>
            <a:cxnLst/>
            <a:rect l="l" t="t" r="r" b="b"/>
            <a:pathLst>
              <a:path w="34925" h="408939">
                <a:moveTo>
                  <a:pt x="34560" y="0"/>
                </a:moveTo>
                <a:lnTo>
                  <a:pt x="0" y="0"/>
                </a:lnTo>
                <a:lnTo>
                  <a:pt x="0" y="408597"/>
                </a:lnTo>
                <a:lnTo>
                  <a:pt x="34560" y="408597"/>
                </a:lnTo>
                <a:lnTo>
                  <a:pt x="34560" y="0"/>
                </a:lnTo>
                <a:close/>
              </a:path>
            </a:pathLst>
          </a:custGeom>
          <a:solidFill>
            <a:srgbClr val="000000"/>
          </a:solidFill>
        </p:spPr>
        <p:txBody>
          <a:bodyPr wrap="square" lIns="0" tIns="0" rIns="0" bIns="0" rtlCol="0"/>
          <a:lstStyle/>
          <a:p>
            <a:endParaRPr/>
          </a:p>
        </p:txBody>
      </p:sp>
      <p:sp>
        <p:nvSpPr>
          <p:cNvPr id="7" name="object 7"/>
          <p:cNvSpPr/>
          <p:nvPr/>
        </p:nvSpPr>
        <p:spPr>
          <a:xfrm>
            <a:off x="4419600" y="1391919"/>
            <a:ext cx="142240" cy="416559"/>
          </a:xfrm>
          <a:custGeom>
            <a:avLst/>
            <a:gdLst/>
            <a:ahLst/>
            <a:cxnLst/>
            <a:rect l="l" t="t" r="r" b="b"/>
            <a:pathLst>
              <a:path w="142239" h="416560">
                <a:moveTo>
                  <a:pt x="135762" y="0"/>
                </a:moveTo>
                <a:lnTo>
                  <a:pt x="77850" y="26669"/>
                </a:lnTo>
                <a:lnTo>
                  <a:pt x="35178" y="73025"/>
                </a:lnTo>
                <a:lnTo>
                  <a:pt x="8762" y="134874"/>
                </a:lnTo>
                <a:lnTo>
                  <a:pt x="0" y="208406"/>
                </a:lnTo>
                <a:lnTo>
                  <a:pt x="2159" y="246633"/>
                </a:lnTo>
                <a:lnTo>
                  <a:pt x="19685" y="314325"/>
                </a:lnTo>
                <a:lnTo>
                  <a:pt x="54483" y="369188"/>
                </a:lnTo>
                <a:lnTo>
                  <a:pt x="104775" y="405638"/>
                </a:lnTo>
                <a:lnTo>
                  <a:pt x="135762" y="416559"/>
                </a:lnTo>
                <a:lnTo>
                  <a:pt x="141224" y="399541"/>
                </a:lnTo>
                <a:lnTo>
                  <a:pt x="116966" y="389127"/>
                </a:lnTo>
                <a:lnTo>
                  <a:pt x="96012" y="374522"/>
                </a:lnTo>
                <a:lnTo>
                  <a:pt x="64135" y="332866"/>
                </a:lnTo>
                <a:lnTo>
                  <a:pt x="45085" y="276225"/>
                </a:lnTo>
                <a:lnTo>
                  <a:pt x="38862" y="206120"/>
                </a:lnTo>
                <a:lnTo>
                  <a:pt x="40386" y="170687"/>
                </a:lnTo>
                <a:lnTo>
                  <a:pt x="53086" y="108965"/>
                </a:lnTo>
                <a:lnTo>
                  <a:pt x="78359" y="60325"/>
                </a:lnTo>
                <a:lnTo>
                  <a:pt x="117348" y="27431"/>
                </a:lnTo>
                <a:lnTo>
                  <a:pt x="141859" y="16890"/>
                </a:lnTo>
                <a:lnTo>
                  <a:pt x="135762" y="0"/>
                </a:lnTo>
                <a:close/>
              </a:path>
            </a:pathLst>
          </a:custGeom>
          <a:solidFill>
            <a:srgbClr val="000000"/>
          </a:solidFill>
        </p:spPr>
        <p:txBody>
          <a:bodyPr wrap="square" lIns="0" tIns="0" rIns="0" bIns="0" rtlCol="0"/>
          <a:lstStyle/>
          <a:p>
            <a:endParaRPr/>
          </a:p>
        </p:txBody>
      </p:sp>
      <p:sp>
        <p:nvSpPr>
          <p:cNvPr id="8" name="object 8"/>
          <p:cNvSpPr txBox="1"/>
          <p:nvPr/>
        </p:nvSpPr>
        <p:spPr>
          <a:xfrm>
            <a:off x="4208779" y="1473580"/>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9" name="object 9"/>
          <p:cNvSpPr txBox="1"/>
          <p:nvPr/>
        </p:nvSpPr>
        <p:spPr>
          <a:xfrm>
            <a:off x="3893820" y="1250061"/>
            <a:ext cx="940435" cy="575310"/>
          </a:xfrm>
          <a:prstGeom prst="rect">
            <a:avLst/>
          </a:prstGeom>
        </p:spPr>
        <p:txBody>
          <a:bodyPr vert="horz" wrap="square" lIns="0" tIns="13335" rIns="0" bIns="0" rtlCol="0">
            <a:spAutoFit/>
          </a:bodyPr>
          <a:lstStyle/>
          <a:p>
            <a:pPr marL="12700">
              <a:lnSpc>
                <a:spcPct val="100000"/>
              </a:lnSpc>
              <a:spcBef>
                <a:spcPts val="105"/>
              </a:spcBef>
              <a:tabLst>
                <a:tab pos="68326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10" name="object 10"/>
          <p:cNvSpPr/>
          <p:nvPr/>
        </p:nvSpPr>
        <p:spPr>
          <a:xfrm>
            <a:off x="5390896" y="2046058"/>
            <a:ext cx="34925" cy="408940"/>
          </a:xfrm>
          <a:custGeom>
            <a:avLst/>
            <a:gdLst/>
            <a:ahLst/>
            <a:cxnLst/>
            <a:rect l="l" t="t" r="r" b="b"/>
            <a:pathLst>
              <a:path w="34925" h="408939">
                <a:moveTo>
                  <a:pt x="34456" y="0"/>
                </a:moveTo>
                <a:lnTo>
                  <a:pt x="0" y="0"/>
                </a:lnTo>
                <a:lnTo>
                  <a:pt x="0" y="408597"/>
                </a:lnTo>
                <a:lnTo>
                  <a:pt x="34456" y="408597"/>
                </a:lnTo>
                <a:lnTo>
                  <a:pt x="34456" y="0"/>
                </a:lnTo>
                <a:close/>
              </a:path>
            </a:pathLst>
          </a:custGeom>
          <a:solidFill>
            <a:srgbClr val="000000"/>
          </a:solidFill>
        </p:spPr>
        <p:txBody>
          <a:bodyPr wrap="square" lIns="0" tIns="0" rIns="0" bIns="0" rtlCol="0"/>
          <a:lstStyle/>
          <a:p>
            <a:endParaRPr/>
          </a:p>
        </p:txBody>
      </p:sp>
      <p:sp>
        <p:nvSpPr>
          <p:cNvPr id="11" name="object 11"/>
          <p:cNvSpPr/>
          <p:nvPr/>
        </p:nvSpPr>
        <p:spPr>
          <a:xfrm>
            <a:off x="4856479" y="2042160"/>
            <a:ext cx="141605" cy="416559"/>
          </a:xfrm>
          <a:custGeom>
            <a:avLst/>
            <a:gdLst/>
            <a:ahLst/>
            <a:cxnLst/>
            <a:rect l="l" t="t" r="r" b="b"/>
            <a:pathLst>
              <a:path w="141604" h="416560">
                <a:moveTo>
                  <a:pt x="135382" y="0"/>
                </a:moveTo>
                <a:lnTo>
                  <a:pt x="77597" y="26669"/>
                </a:lnTo>
                <a:lnTo>
                  <a:pt x="35052" y="73025"/>
                </a:lnTo>
                <a:lnTo>
                  <a:pt x="8762" y="134874"/>
                </a:lnTo>
                <a:lnTo>
                  <a:pt x="0" y="208406"/>
                </a:lnTo>
                <a:lnTo>
                  <a:pt x="2159" y="246634"/>
                </a:lnTo>
                <a:lnTo>
                  <a:pt x="19685" y="314325"/>
                </a:lnTo>
                <a:lnTo>
                  <a:pt x="54229" y="369188"/>
                </a:lnTo>
                <a:lnTo>
                  <a:pt x="104521" y="405638"/>
                </a:lnTo>
                <a:lnTo>
                  <a:pt x="135382" y="416560"/>
                </a:lnTo>
                <a:lnTo>
                  <a:pt x="140716" y="399541"/>
                </a:lnTo>
                <a:lnTo>
                  <a:pt x="116586" y="389127"/>
                </a:lnTo>
                <a:lnTo>
                  <a:pt x="95631" y="374523"/>
                </a:lnTo>
                <a:lnTo>
                  <a:pt x="63881" y="332866"/>
                </a:lnTo>
                <a:lnTo>
                  <a:pt x="44958" y="276225"/>
                </a:lnTo>
                <a:lnTo>
                  <a:pt x="38735" y="206120"/>
                </a:lnTo>
                <a:lnTo>
                  <a:pt x="40259" y="170687"/>
                </a:lnTo>
                <a:lnTo>
                  <a:pt x="52832" y="108965"/>
                </a:lnTo>
                <a:lnTo>
                  <a:pt x="78105" y="60325"/>
                </a:lnTo>
                <a:lnTo>
                  <a:pt x="116967" y="27431"/>
                </a:lnTo>
                <a:lnTo>
                  <a:pt x="141350" y="16890"/>
                </a:lnTo>
                <a:lnTo>
                  <a:pt x="135382" y="0"/>
                </a:lnTo>
                <a:close/>
              </a:path>
            </a:pathLst>
          </a:custGeom>
          <a:solidFill>
            <a:srgbClr val="000000"/>
          </a:solidFill>
        </p:spPr>
        <p:txBody>
          <a:bodyPr wrap="square" lIns="0" tIns="0" rIns="0" bIns="0" rtlCol="0"/>
          <a:lstStyle/>
          <a:p>
            <a:endParaRPr/>
          </a:p>
        </p:txBody>
      </p:sp>
      <p:sp>
        <p:nvSpPr>
          <p:cNvPr id="12" name="object 12"/>
          <p:cNvSpPr/>
          <p:nvPr/>
        </p:nvSpPr>
        <p:spPr>
          <a:xfrm>
            <a:off x="7721600" y="1940560"/>
            <a:ext cx="3891279" cy="20320"/>
          </a:xfrm>
          <a:custGeom>
            <a:avLst/>
            <a:gdLst/>
            <a:ahLst/>
            <a:cxnLst/>
            <a:rect l="l" t="t" r="r" b="b"/>
            <a:pathLst>
              <a:path w="3891279" h="20319">
                <a:moveTo>
                  <a:pt x="3891279" y="0"/>
                </a:moveTo>
                <a:lnTo>
                  <a:pt x="0" y="0"/>
                </a:lnTo>
                <a:lnTo>
                  <a:pt x="0" y="20320"/>
                </a:lnTo>
                <a:lnTo>
                  <a:pt x="3891279" y="20320"/>
                </a:lnTo>
                <a:lnTo>
                  <a:pt x="3891279" y="0"/>
                </a:lnTo>
                <a:close/>
              </a:path>
            </a:pathLst>
          </a:custGeom>
          <a:solidFill>
            <a:srgbClr val="000000"/>
          </a:solidFill>
        </p:spPr>
        <p:txBody>
          <a:bodyPr wrap="square" lIns="0" tIns="0" rIns="0" bIns="0" rtlCol="0"/>
          <a:lstStyle/>
          <a:p>
            <a:endParaRPr/>
          </a:p>
        </p:txBody>
      </p:sp>
      <p:sp>
        <p:nvSpPr>
          <p:cNvPr id="13" name="object 13"/>
          <p:cNvSpPr/>
          <p:nvPr/>
        </p:nvSpPr>
        <p:spPr>
          <a:xfrm>
            <a:off x="8709152" y="1375498"/>
            <a:ext cx="34290" cy="408940"/>
          </a:xfrm>
          <a:custGeom>
            <a:avLst/>
            <a:gdLst/>
            <a:ahLst/>
            <a:cxnLst/>
            <a:rect l="l" t="t" r="r" b="b"/>
            <a:pathLst>
              <a:path w="34290" h="408939">
                <a:moveTo>
                  <a:pt x="34215" y="0"/>
                </a:moveTo>
                <a:lnTo>
                  <a:pt x="0" y="0"/>
                </a:lnTo>
                <a:lnTo>
                  <a:pt x="0" y="408597"/>
                </a:lnTo>
                <a:lnTo>
                  <a:pt x="34215" y="408597"/>
                </a:lnTo>
                <a:lnTo>
                  <a:pt x="34215" y="0"/>
                </a:lnTo>
                <a:close/>
              </a:path>
            </a:pathLst>
          </a:custGeom>
          <a:solidFill>
            <a:srgbClr val="000000"/>
          </a:solidFill>
        </p:spPr>
        <p:txBody>
          <a:bodyPr wrap="square" lIns="0" tIns="0" rIns="0" bIns="0" rtlCol="0"/>
          <a:lstStyle/>
          <a:p>
            <a:endParaRPr/>
          </a:p>
        </p:txBody>
      </p:sp>
      <p:sp>
        <p:nvSpPr>
          <p:cNvPr id="14" name="object 14"/>
          <p:cNvSpPr/>
          <p:nvPr/>
        </p:nvSpPr>
        <p:spPr>
          <a:xfrm>
            <a:off x="8249919" y="1371600"/>
            <a:ext cx="140970" cy="416559"/>
          </a:xfrm>
          <a:custGeom>
            <a:avLst/>
            <a:gdLst/>
            <a:ahLst/>
            <a:cxnLst/>
            <a:rect l="l" t="t" r="r" b="b"/>
            <a:pathLst>
              <a:path w="140970" h="416560">
                <a:moveTo>
                  <a:pt x="134365" y="0"/>
                </a:moveTo>
                <a:lnTo>
                  <a:pt x="77088" y="26670"/>
                </a:lnTo>
                <a:lnTo>
                  <a:pt x="34798" y="73025"/>
                </a:lnTo>
                <a:lnTo>
                  <a:pt x="8635" y="134874"/>
                </a:lnTo>
                <a:lnTo>
                  <a:pt x="0" y="208407"/>
                </a:lnTo>
                <a:lnTo>
                  <a:pt x="2158" y="246634"/>
                </a:lnTo>
                <a:lnTo>
                  <a:pt x="19557" y="314325"/>
                </a:lnTo>
                <a:lnTo>
                  <a:pt x="53848" y="369188"/>
                </a:lnTo>
                <a:lnTo>
                  <a:pt x="103758" y="405638"/>
                </a:lnTo>
                <a:lnTo>
                  <a:pt x="134365" y="416560"/>
                </a:lnTo>
                <a:lnTo>
                  <a:pt x="139700" y="399541"/>
                </a:lnTo>
                <a:lnTo>
                  <a:pt x="115697" y="389127"/>
                </a:lnTo>
                <a:lnTo>
                  <a:pt x="94996" y="374523"/>
                </a:lnTo>
                <a:lnTo>
                  <a:pt x="63373" y="332866"/>
                </a:lnTo>
                <a:lnTo>
                  <a:pt x="44703" y="276225"/>
                </a:lnTo>
                <a:lnTo>
                  <a:pt x="38480" y="206121"/>
                </a:lnTo>
                <a:lnTo>
                  <a:pt x="40004" y="170687"/>
                </a:lnTo>
                <a:lnTo>
                  <a:pt x="52450" y="108965"/>
                </a:lnTo>
                <a:lnTo>
                  <a:pt x="77597" y="60325"/>
                </a:lnTo>
                <a:lnTo>
                  <a:pt x="116077" y="27432"/>
                </a:lnTo>
                <a:lnTo>
                  <a:pt x="140461" y="16890"/>
                </a:lnTo>
                <a:lnTo>
                  <a:pt x="134365" y="0"/>
                </a:lnTo>
                <a:close/>
              </a:path>
            </a:pathLst>
          </a:custGeom>
          <a:solidFill>
            <a:srgbClr val="000000"/>
          </a:solidFill>
        </p:spPr>
        <p:txBody>
          <a:bodyPr wrap="square" lIns="0" tIns="0" rIns="0" bIns="0" rtlCol="0"/>
          <a:lstStyle/>
          <a:p>
            <a:endParaRPr/>
          </a:p>
        </p:txBody>
      </p:sp>
      <p:sp>
        <p:nvSpPr>
          <p:cNvPr id="15" name="object 15"/>
          <p:cNvSpPr/>
          <p:nvPr/>
        </p:nvSpPr>
        <p:spPr>
          <a:xfrm>
            <a:off x="9034018" y="1371600"/>
            <a:ext cx="140970" cy="416559"/>
          </a:xfrm>
          <a:custGeom>
            <a:avLst/>
            <a:gdLst/>
            <a:ahLst/>
            <a:cxnLst/>
            <a:rect l="l" t="t" r="r" b="b"/>
            <a:pathLst>
              <a:path w="140970" h="416560">
                <a:moveTo>
                  <a:pt x="5968" y="0"/>
                </a:moveTo>
                <a:lnTo>
                  <a:pt x="0" y="16890"/>
                </a:lnTo>
                <a:lnTo>
                  <a:pt x="24383" y="27432"/>
                </a:lnTo>
                <a:lnTo>
                  <a:pt x="45465" y="41910"/>
                </a:lnTo>
                <a:lnTo>
                  <a:pt x="77088" y="82930"/>
                </a:lnTo>
                <a:lnTo>
                  <a:pt x="95757" y="138302"/>
                </a:lnTo>
                <a:lnTo>
                  <a:pt x="101980" y="206121"/>
                </a:lnTo>
                <a:lnTo>
                  <a:pt x="100456" y="242950"/>
                </a:lnTo>
                <a:lnTo>
                  <a:pt x="87883" y="306197"/>
                </a:lnTo>
                <a:lnTo>
                  <a:pt x="62864" y="355726"/>
                </a:lnTo>
                <a:lnTo>
                  <a:pt x="24764" y="389127"/>
                </a:lnTo>
                <a:lnTo>
                  <a:pt x="634" y="399541"/>
                </a:lnTo>
                <a:lnTo>
                  <a:pt x="5968" y="416560"/>
                </a:lnTo>
                <a:lnTo>
                  <a:pt x="63500" y="389889"/>
                </a:lnTo>
                <a:lnTo>
                  <a:pt x="105790" y="343662"/>
                </a:lnTo>
                <a:lnTo>
                  <a:pt x="131825" y="281939"/>
                </a:lnTo>
                <a:lnTo>
                  <a:pt x="140461" y="208407"/>
                </a:lnTo>
                <a:lnTo>
                  <a:pt x="138302" y="170179"/>
                </a:lnTo>
                <a:lnTo>
                  <a:pt x="120903" y="102488"/>
                </a:lnTo>
                <a:lnTo>
                  <a:pt x="86359" y="47371"/>
                </a:lnTo>
                <a:lnTo>
                  <a:pt x="36575" y="10922"/>
                </a:lnTo>
                <a:lnTo>
                  <a:pt x="5968" y="0"/>
                </a:lnTo>
                <a:close/>
              </a:path>
            </a:pathLst>
          </a:custGeom>
          <a:solidFill>
            <a:srgbClr val="000000"/>
          </a:solidFill>
        </p:spPr>
        <p:txBody>
          <a:bodyPr wrap="square" lIns="0" tIns="0" rIns="0" bIns="0" rtlCol="0"/>
          <a:lstStyle/>
          <a:p>
            <a:endParaRPr/>
          </a:p>
        </p:txBody>
      </p:sp>
      <p:sp>
        <p:nvSpPr>
          <p:cNvPr id="16" name="object 16"/>
          <p:cNvSpPr/>
          <p:nvPr/>
        </p:nvSpPr>
        <p:spPr>
          <a:xfrm>
            <a:off x="9906889" y="1371600"/>
            <a:ext cx="141605" cy="416559"/>
          </a:xfrm>
          <a:custGeom>
            <a:avLst/>
            <a:gdLst/>
            <a:ahLst/>
            <a:cxnLst/>
            <a:rect l="l" t="t" r="r" b="b"/>
            <a:pathLst>
              <a:path w="141604" h="416560">
                <a:moveTo>
                  <a:pt x="6095" y="0"/>
                </a:moveTo>
                <a:lnTo>
                  <a:pt x="0" y="16890"/>
                </a:lnTo>
                <a:lnTo>
                  <a:pt x="24510" y="27432"/>
                </a:lnTo>
                <a:lnTo>
                  <a:pt x="45719" y="41910"/>
                </a:lnTo>
                <a:lnTo>
                  <a:pt x="77596" y="82930"/>
                </a:lnTo>
                <a:lnTo>
                  <a:pt x="96392" y="138302"/>
                </a:lnTo>
                <a:lnTo>
                  <a:pt x="102615" y="206121"/>
                </a:lnTo>
                <a:lnTo>
                  <a:pt x="100964" y="242950"/>
                </a:lnTo>
                <a:lnTo>
                  <a:pt x="88391" y="306197"/>
                </a:lnTo>
                <a:lnTo>
                  <a:pt x="63245" y="355726"/>
                </a:lnTo>
                <a:lnTo>
                  <a:pt x="24891" y="389127"/>
                </a:lnTo>
                <a:lnTo>
                  <a:pt x="634" y="399541"/>
                </a:lnTo>
                <a:lnTo>
                  <a:pt x="6095" y="416560"/>
                </a:lnTo>
                <a:lnTo>
                  <a:pt x="63880" y="389889"/>
                </a:lnTo>
                <a:lnTo>
                  <a:pt x="106425" y="343662"/>
                </a:lnTo>
                <a:lnTo>
                  <a:pt x="132587" y="281939"/>
                </a:lnTo>
                <a:lnTo>
                  <a:pt x="141224" y="208407"/>
                </a:lnTo>
                <a:lnTo>
                  <a:pt x="139064" y="170179"/>
                </a:lnTo>
                <a:lnTo>
                  <a:pt x="121538" y="102488"/>
                </a:lnTo>
                <a:lnTo>
                  <a:pt x="86867" y="47371"/>
                </a:lnTo>
                <a:lnTo>
                  <a:pt x="36829" y="10922"/>
                </a:lnTo>
                <a:lnTo>
                  <a:pt x="6095" y="0"/>
                </a:lnTo>
                <a:close/>
              </a:path>
            </a:pathLst>
          </a:custGeom>
          <a:solidFill>
            <a:srgbClr val="000000"/>
          </a:solidFill>
        </p:spPr>
        <p:txBody>
          <a:bodyPr wrap="square" lIns="0" tIns="0" rIns="0" bIns="0" rtlCol="0"/>
          <a:lstStyle/>
          <a:p>
            <a:endParaRPr/>
          </a:p>
        </p:txBody>
      </p:sp>
      <p:sp>
        <p:nvSpPr>
          <p:cNvPr id="17" name="object 17"/>
          <p:cNvSpPr/>
          <p:nvPr/>
        </p:nvSpPr>
        <p:spPr>
          <a:xfrm>
            <a:off x="9519919" y="1371600"/>
            <a:ext cx="141605" cy="416559"/>
          </a:xfrm>
          <a:custGeom>
            <a:avLst/>
            <a:gdLst/>
            <a:ahLst/>
            <a:cxnLst/>
            <a:rect l="l" t="t" r="r" b="b"/>
            <a:pathLst>
              <a:path w="141604" h="416560">
                <a:moveTo>
                  <a:pt x="135254" y="0"/>
                </a:moveTo>
                <a:lnTo>
                  <a:pt x="77470" y="26670"/>
                </a:lnTo>
                <a:lnTo>
                  <a:pt x="34925" y="73025"/>
                </a:lnTo>
                <a:lnTo>
                  <a:pt x="8762" y="134874"/>
                </a:lnTo>
                <a:lnTo>
                  <a:pt x="0" y="208407"/>
                </a:lnTo>
                <a:lnTo>
                  <a:pt x="2158" y="246634"/>
                </a:lnTo>
                <a:lnTo>
                  <a:pt x="19557" y="314325"/>
                </a:lnTo>
                <a:lnTo>
                  <a:pt x="54228" y="369188"/>
                </a:lnTo>
                <a:lnTo>
                  <a:pt x="104394" y="405638"/>
                </a:lnTo>
                <a:lnTo>
                  <a:pt x="135254" y="416560"/>
                </a:lnTo>
                <a:lnTo>
                  <a:pt x="140588" y="399541"/>
                </a:lnTo>
                <a:lnTo>
                  <a:pt x="116458" y="389127"/>
                </a:lnTo>
                <a:lnTo>
                  <a:pt x="95630" y="374523"/>
                </a:lnTo>
                <a:lnTo>
                  <a:pt x="63753" y="332866"/>
                </a:lnTo>
                <a:lnTo>
                  <a:pt x="44957" y="276225"/>
                </a:lnTo>
                <a:lnTo>
                  <a:pt x="38607" y="206121"/>
                </a:lnTo>
                <a:lnTo>
                  <a:pt x="40258" y="170687"/>
                </a:lnTo>
                <a:lnTo>
                  <a:pt x="52831" y="108965"/>
                </a:lnTo>
                <a:lnTo>
                  <a:pt x="78104" y="60325"/>
                </a:lnTo>
                <a:lnTo>
                  <a:pt x="116839" y="27432"/>
                </a:lnTo>
                <a:lnTo>
                  <a:pt x="141224" y="16890"/>
                </a:lnTo>
                <a:lnTo>
                  <a:pt x="135254" y="0"/>
                </a:lnTo>
                <a:close/>
              </a:path>
            </a:pathLst>
          </a:custGeom>
          <a:solidFill>
            <a:srgbClr val="000000"/>
          </a:solidFill>
        </p:spPr>
        <p:txBody>
          <a:bodyPr wrap="square" lIns="0" tIns="0" rIns="0" bIns="0" rtlCol="0"/>
          <a:lstStyle/>
          <a:p>
            <a:endParaRPr/>
          </a:p>
        </p:txBody>
      </p:sp>
      <p:sp>
        <p:nvSpPr>
          <p:cNvPr id="18" name="object 18"/>
          <p:cNvSpPr txBox="1"/>
          <p:nvPr/>
        </p:nvSpPr>
        <p:spPr>
          <a:xfrm>
            <a:off x="5128895" y="1231201"/>
            <a:ext cx="6606540" cy="575310"/>
          </a:xfrm>
          <a:prstGeom prst="rect">
            <a:avLst/>
          </a:prstGeom>
        </p:spPr>
        <p:txBody>
          <a:bodyPr vert="horz" wrap="square" lIns="0" tIns="13335" rIns="0" bIns="0" rtlCol="0">
            <a:spAutoFit/>
          </a:bodyPr>
          <a:lstStyle/>
          <a:p>
            <a:pPr marL="50800">
              <a:lnSpc>
                <a:spcPct val="100000"/>
              </a:lnSpc>
              <a:spcBef>
                <a:spcPts val="105"/>
              </a:spcBef>
              <a:tabLst>
                <a:tab pos="3273425" algn="l"/>
                <a:tab pos="3680460" algn="l"/>
                <a:tab pos="4097020" algn="l"/>
                <a:tab pos="4544695" algn="l"/>
                <a:tab pos="4961890" algn="l"/>
              </a:tabLst>
            </a:pPr>
            <a:r>
              <a:rPr sz="3600" dirty="0">
                <a:latin typeface="Cambria Math"/>
                <a:cs typeface="Cambria Math"/>
              </a:rPr>
              <a:t>𝑧)𝑝(𝑧)</a:t>
            </a:r>
            <a:r>
              <a:rPr sz="3600" spc="200" dirty="0">
                <a:latin typeface="Cambria Math"/>
                <a:cs typeface="Cambria Math"/>
              </a:rPr>
              <a:t> </a:t>
            </a:r>
            <a:r>
              <a:rPr sz="5400" baseline="-36265" dirty="0">
                <a:latin typeface="Cambria Math"/>
                <a:cs typeface="Cambria Math"/>
              </a:rPr>
              <a:t>=</a:t>
            </a:r>
            <a:r>
              <a:rPr sz="5400" spc="434" baseline="-36265" dirty="0">
                <a:latin typeface="Cambria Math"/>
                <a:cs typeface="Cambria Math"/>
              </a:rPr>
              <a:t> </a:t>
            </a:r>
            <a:r>
              <a:rPr sz="5400" baseline="-36265" dirty="0">
                <a:latin typeface="Cambria Math"/>
                <a:cs typeface="Cambria Math"/>
              </a:rPr>
              <a:t>log</a:t>
            </a:r>
            <a:r>
              <a:rPr sz="5400" spc="-240" baseline="-36265" dirty="0">
                <a:latin typeface="Cambria Math"/>
                <a:cs typeface="Cambria Math"/>
              </a:rPr>
              <a:t> </a:t>
            </a:r>
            <a:r>
              <a:rPr sz="3600" dirty="0">
                <a:latin typeface="Cambria Math"/>
                <a:cs typeface="Cambria Math"/>
              </a:rPr>
              <a:t>𝑝</a:t>
            </a:r>
            <a:r>
              <a:rPr sz="3600" spc="-31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𝑞</a:t>
            </a:r>
            <a:r>
              <a:rPr sz="3600" spc="-190"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19" name="object 19"/>
          <p:cNvSpPr/>
          <p:nvPr/>
        </p:nvSpPr>
        <p:spPr>
          <a:xfrm>
            <a:off x="9112504" y="2046058"/>
            <a:ext cx="34925" cy="408940"/>
          </a:xfrm>
          <a:custGeom>
            <a:avLst/>
            <a:gdLst/>
            <a:ahLst/>
            <a:cxnLst/>
            <a:rect l="l" t="t" r="r" b="b"/>
            <a:pathLst>
              <a:path w="34925" h="408939">
                <a:moveTo>
                  <a:pt x="34589" y="0"/>
                </a:moveTo>
                <a:lnTo>
                  <a:pt x="0" y="0"/>
                </a:lnTo>
                <a:lnTo>
                  <a:pt x="0" y="408597"/>
                </a:lnTo>
                <a:lnTo>
                  <a:pt x="34589" y="408597"/>
                </a:lnTo>
                <a:lnTo>
                  <a:pt x="34589" y="0"/>
                </a:lnTo>
                <a:close/>
              </a:path>
            </a:pathLst>
          </a:custGeom>
          <a:solidFill>
            <a:srgbClr val="000000"/>
          </a:solidFill>
        </p:spPr>
        <p:txBody>
          <a:bodyPr wrap="square" lIns="0" tIns="0" rIns="0" bIns="0" rtlCol="0"/>
          <a:lstStyle/>
          <a:p>
            <a:endParaRPr/>
          </a:p>
        </p:txBody>
      </p:sp>
      <p:sp>
        <p:nvSpPr>
          <p:cNvPr id="20" name="object 20"/>
          <p:cNvSpPr/>
          <p:nvPr/>
        </p:nvSpPr>
        <p:spPr>
          <a:xfrm>
            <a:off x="9469373" y="2042160"/>
            <a:ext cx="142240" cy="416559"/>
          </a:xfrm>
          <a:custGeom>
            <a:avLst/>
            <a:gdLst/>
            <a:ahLst/>
            <a:cxnLst/>
            <a:rect l="l" t="t" r="r" b="b"/>
            <a:pathLst>
              <a:path w="142240" h="416560">
                <a:moveTo>
                  <a:pt x="6096" y="0"/>
                </a:moveTo>
                <a:lnTo>
                  <a:pt x="0" y="16890"/>
                </a:lnTo>
                <a:lnTo>
                  <a:pt x="24637" y="27431"/>
                </a:lnTo>
                <a:lnTo>
                  <a:pt x="45847" y="41910"/>
                </a:lnTo>
                <a:lnTo>
                  <a:pt x="77977" y="82930"/>
                </a:lnTo>
                <a:lnTo>
                  <a:pt x="96774" y="138302"/>
                </a:lnTo>
                <a:lnTo>
                  <a:pt x="103124" y="206120"/>
                </a:lnTo>
                <a:lnTo>
                  <a:pt x="101473" y="242950"/>
                </a:lnTo>
                <a:lnTo>
                  <a:pt x="88900" y="306197"/>
                </a:lnTo>
                <a:lnTo>
                  <a:pt x="63500" y="355726"/>
                </a:lnTo>
                <a:lnTo>
                  <a:pt x="25019" y="389127"/>
                </a:lnTo>
                <a:lnTo>
                  <a:pt x="634" y="399541"/>
                </a:lnTo>
                <a:lnTo>
                  <a:pt x="6096" y="416560"/>
                </a:lnTo>
                <a:lnTo>
                  <a:pt x="64134" y="389889"/>
                </a:lnTo>
                <a:lnTo>
                  <a:pt x="106933" y="343662"/>
                </a:lnTo>
                <a:lnTo>
                  <a:pt x="133223" y="281939"/>
                </a:lnTo>
                <a:lnTo>
                  <a:pt x="141985" y="208406"/>
                </a:lnTo>
                <a:lnTo>
                  <a:pt x="139826" y="170179"/>
                </a:lnTo>
                <a:lnTo>
                  <a:pt x="122174" y="102488"/>
                </a:lnTo>
                <a:lnTo>
                  <a:pt x="87375" y="47370"/>
                </a:lnTo>
                <a:lnTo>
                  <a:pt x="36956" y="10922"/>
                </a:lnTo>
                <a:lnTo>
                  <a:pt x="6096" y="0"/>
                </a:lnTo>
                <a:close/>
              </a:path>
            </a:pathLst>
          </a:custGeom>
          <a:solidFill>
            <a:srgbClr val="000000"/>
          </a:solidFill>
        </p:spPr>
        <p:txBody>
          <a:bodyPr wrap="square" lIns="0" tIns="0" rIns="0" bIns="0" rtlCol="0"/>
          <a:lstStyle/>
          <a:p>
            <a:endParaRPr/>
          </a:p>
        </p:txBody>
      </p:sp>
      <p:sp>
        <p:nvSpPr>
          <p:cNvPr id="21" name="object 21"/>
          <p:cNvSpPr/>
          <p:nvPr/>
        </p:nvSpPr>
        <p:spPr>
          <a:xfrm>
            <a:off x="8676640" y="2042160"/>
            <a:ext cx="142240" cy="416559"/>
          </a:xfrm>
          <a:custGeom>
            <a:avLst/>
            <a:gdLst/>
            <a:ahLst/>
            <a:cxnLst/>
            <a:rect l="l" t="t" r="r" b="b"/>
            <a:pathLst>
              <a:path w="142240" h="416560">
                <a:moveTo>
                  <a:pt x="135889" y="0"/>
                </a:moveTo>
                <a:lnTo>
                  <a:pt x="77850" y="26669"/>
                </a:lnTo>
                <a:lnTo>
                  <a:pt x="35178" y="73025"/>
                </a:lnTo>
                <a:lnTo>
                  <a:pt x="8762" y="134874"/>
                </a:lnTo>
                <a:lnTo>
                  <a:pt x="0" y="208406"/>
                </a:lnTo>
                <a:lnTo>
                  <a:pt x="2158" y="246634"/>
                </a:lnTo>
                <a:lnTo>
                  <a:pt x="19684" y="314325"/>
                </a:lnTo>
                <a:lnTo>
                  <a:pt x="54482" y="369188"/>
                </a:lnTo>
                <a:lnTo>
                  <a:pt x="104901" y="405638"/>
                </a:lnTo>
                <a:lnTo>
                  <a:pt x="135889" y="416560"/>
                </a:lnTo>
                <a:lnTo>
                  <a:pt x="141224" y="399541"/>
                </a:lnTo>
                <a:lnTo>
                  <a:pt x="116966" y="389127"/>
                </a:lnTo>
                <a:lnTo>
                  <a:pt x="96011" y="374523"/>
                </a:lnTo>
                <a:lnTo>
                  <a:pt x="64134" y="332866"/>
                </a:lnTo>
                <a:lnTo>
                  <a:pt x="45211" y="276225"/>
                </a:lnTo>
                <a:lnTo>
                  <a:pt x="38861" y="206120"/>
                </a:lnTo>
                <a:lnTo>
                  <a:pt x="40385" y="170687"/>
                </a:lnTo>
                <a:lnTo>
                  <a:pt x="53085" y="108965"/>
                </a:lnTo>
                <a:lnTo>
                  <a:pt x="78485" y="60325"/>
                </a:lnTo>
                <a:lnTo>
                  <a:pt x="117348" y="27431"/>
                </a:lnTo>
                <a:lnTo>
                  <a:pt x="141985" y="16890"/>
                </a:lnTo>
                <a:lnTo>
                  <a:pt x="135889" y="0"/>
                </a:lnTo>
                <a:close/>
              </a:path>
            </a:pathLst>
          </a:custGeom>
          <a:solidFill>
            <a:srgbClr val="000000"/>
          </a:solidFill>
        </p:spPr>
        <p:txBody>
          <a:bodyPr wrap="square" lIns="0" tIns="0" rIns="0" bIns="0" rtlCol="0"/>
          <a:lstStyle/>
          <a:p>
            <a:endParaRPr/>
          </a:p>
        </p:txBody>
      </p:sp>
      <p:sp>
        <p:nvSpPr>
          <p:cNvPr id="22" name="object 22"/>
          <p:cNvSpPr txBox="1"/>
          <p:nvPr/>
        </p:nvSpPr>
        <p:spPr>
          <a:xfrm>
            <a:off x="4639690"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3" name="object 23"/>
          <p:cNvSpPr txBox="1"/>
          <p:nvPr/>
        </p:nvSpPr>
        <p:spPr>
          <a:xfrm>
            <a:off x="4324350" y="1903349"/>
            <a:ext cx="1710689" cy="575310"/>
          </a:xfrm>
          <a:prstGeom prst="rect">
            <a:avLst/>
          </a:prstGeom>
        </p:spPr>
        <p:txBody>
          <a:bodyPr vert="horz" wrap="square" lIns="0" tIns="13335" rIns="0" bIns="0" rtlCol="0">
            <a:spAutoFit/>
          </a:bodyPr>
          <a:lstStyle/>
          <a:p>
            <a:pPr marL="12700">
              <a:lnSpc>
                <a:spcPct val="100000"/>
              </a:lnSpc>
              <a:spcBef>
                <a:spcPts val="105"/>
              </a:spcBef>
              <a:tabLst>
                <a:tab pos="683260" algn="l"/>
                <a:tab pos="1263015"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25" dirty="0">
                <a:latin typeface="Cambria Math"/>
                <a:cs typeface="Cambria Math"/>
              </a:rPr>
              <a:t>𝑥)</a:t>
            </a:r>
            <a:endParaRPr sz="3600">
              <a:latin typeface="Cambria Math"/>
              <a:cs typeface="Cambria Math"/>
            </a:endParaRPr>
          </a:p>
        </p:txBody>
      </p:sp>
      <p:sp>
        <p:nvSpPr>
          <p:cNvPr id="24" name="object 24"/>
          <p:cNvSpPr txBox="1"/>
          <p:nvPr/>
        </p:nvSpPr>
        <p:spPr>
          <a:xfrm>
            <a:off x="8473185"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5" name="object 25"/>
          <p:cNvSpPr txBox="1"/>
          <p:nvPr/>
        </p:nvSpPr>
        <p:spPr>
          <a:xfrm>
            <a:off x="9967976" y="2096706"/>
            <a:ext cx="262890" cy="428625"/>
          </a:xfrm>
          <a:prstGeom prst="rect">
            <a:avLst/>
          </a:prstGeom>
        </p:spPr>
        <p:txBody>
          <a:bodyPr vert="horz" wrap="square" lIns="0" tIns="11430" rIns="0" bIns="0" rtlCol="0">
            <a:spAutoFit/>
          </a:bodyPr>
          <a:lstStyle/>
          <a:p>
            <a:pPr marL="12700">
              <a:lnSpc>
                <a:spcPct val="100000"/>
              </a:lnSpc>
              <a:spcBef>
                <a:spcPts val="90"/>
              </a:spcBef>
            </a:pPr>
            <a:r>
              <a:rPr sz="2650" spc="-10" dirty="0">
                <a:latin typeface="Cambria Math"/>
                <a:cs typeface="Cambria Math"/>
              </a:rPr>
              <a:t>ϕ</a:t>
            </a:r>
            <a:endParaRPr sz="2650">
              <a:latin typeface="Cambria Math"/>
              <a:cs typeface="Cambria Math"/>
            </a:endParaRPr>
          </a:p>
        </p:txBody>
      </p:sp>
      <p:sp>
        <p:nvSpPr>
          <p:cNvPr id="26" name="object 26"/>
          <p:cNvSpPr txBox="1"/>
          <p:nvPr/>
        </p:nvSpPr>
        <p:spPr>
          <a:xfrm>
            <a:off x="8157844" y="1903349"/>
            <a:ext cx="3103245" cy="575310"/>
          </a:xfrm>
          <a:prstGeom prst="rect">
            <a:avLst/>
          </a:prstGeom>
        </p:spPr>
        <p:txBody>
          <a:bodyPr vert="horz" wrap="square" lIns="0" tIns="13335" rIns="0" bIns="0" rtlCol="0">
            <a:spAutoFit/>
          </a:bodyPr>
          <a:lstStyle/>
          <a:p>
            <a:pPr marL="12700">
              <a:lnSpc>
                <a:spcPct val="100000"/>
              </a:lnSpc>
              <a:spcBef>
                <a:spcPts val="105"/>
              </a:spcBef>
              <a:tabLst>
                <a:tab pos="683260" algn="l"/>
                <a:tab pos="1496695" algn="l"/>
                <a:tab pos="2056130" algn="l"/>
              </a:tabLst>
            </a:pPr>
            <a:r>
              <a:rPr sz="3600" spc="-50" dirty="0">
                <a:latin typeface="Cambria Math"/>
                <a:cs typeface="Cambria Math"/>
              </a:rPr>
              <a:t>𝑝</a:t>
            </a:r>
            <a:r>
              <a:rPr sz="3600" dirty="0">
                <a:latin typeface="Cambria Math"/>
                <a:cs typeface="Cambria Math"/>
              </a:rPr>
              <a:t>	𝑧</a:t>
            </a:r>
            <a:r>
              <a:rPr sz="3600" spc="345"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𝑞</a:t>
            </a:r>
            <a:r>
              <a:rPr sz="3600" dirty="0">
                <a:latin typeface="Cambria Math"/>
                <a:cs typeface="Cambria Math"/>
              </a:rPr>
              <a:t>	</a:t>
            </a:r>
            <a:r>
              <a:rPr sz="3600" spc="45" dirty="0">
                <a:latin typeface="Cambria Math"/>
                <a:cs typeface="Cambria Math"/>
              </a:rPr>
              <a:t>(𝑧|𝑥)</a:t>
            </a:r>
            <a:endParaRPr sz="3600">
              <a:latin typeface="Cambria Math"/>
              <a:cs typeface="Cambria Math"/>
            </a:endParaRPr>
          </a:p>
        </p:txBody>
      </p:sp>
      <p:sp>
        <p:nvSpPr>
          <p:cNvPr id="27" name="object 27"/>
          <p:cNvSpPr txBox="1"/>
          <p:nvPr/>
        </p:nvSpPr>
        <p:spPr>
          <a:xfrm>
            <a:off x="421957" y="3301365"/>
            <a:ext cx="446913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a:t>
            </a:r>
            <a:r>
              <a:rPr sz="3600" spc="260" dirty="0">
                <a:latin typeface="Cambria Math"/>
                <a:cs typeface="Cambria Math"/>
              </a:rPr>
              <a:t> </a:t>
            </a:r>
            <a:r>
              <a:rPr sz="3600" dirty="0">
                <a:latin typeface="Cambria Math"/>
                <a:cs typeface="Cambria Math"/>
              </a:rPr>
              <a:t>𝐸</a:t>
            </a:r>
            <a:r>
              <a:rPr sz="3975" baseline="-11530" dirty="0">
                <a:latin typeface="Cambria Math"/>
                <a:cs typeface="Cambria Math"/>
              </a:rPr>
              <a:t>z</a:t>
            </a:r>
            <a:r>
              <a:rPr sz="3600" dirty="0">
                <a:latin typeface="Cambria Math"/>
                <a:cs typeface="Cambria Math"/>
              </a:rPr>
              <a:t>[log</a:t>
            </a:r>
            <a:r>
              <a:rPr sz="3600" spc="-90" dirty="0">
                <a:latin typeface="Cambria Math"/>
                <a:cs typeface="Cambria Math"/>
              </a:rPr>
              <a:t> </a:t>
            </a:r>
            <a:r>
              <a:rPr sz="3600" dirty="0">
                <a:latin typeface="Cambria Math"/>
                <a:cs typeface="Cambria Math"/>
              </a:rPr>
              <a:t>𝑝</a:t>
            </a:r>
            <a:r>
              <a:rPr sz="3600" spc="-325" dirty="0">
                <a:latin typeface="Cambria Math"/>
                <a:cs typeface="Cambria Math"/>
              </a:rPr>
              <a:t> </a:t>
            </a:r>
            <a:r>
              <a:rPr sz="3600" baseline="-12731" dirty="0">
                <a:latin typeface="Cambria Math"/>
                <a:cs typeface="Cambria Math"/>
              </a:rPr>
              <a:t>θ</a:t>
            </a:r>
            <a:r>
              <a:rPr sz="3600" dirty="0">
                <a:latin typeface="Cambria Math"/>
                <a:cs typeface="Cambria Math"/>
              </a:rPr>
              <a:t>(𝑥|𝑧)]</a:t>
            </a:r>
            <a:r>
              <a:rPr sz="3600" spc="95" dirty="0">
                <a:latin typeface="Cambria Math"/>
                <a:cs typeface="Cambria Math"/>
              </a:rPr>
              <a:t> </a:t>
            </a:r>
            <a:r>
              <a:rPr sz="3600" dirty="0">
                <a:latin typeface="Cambria Math"/>
                <a:cs typeface="Cambria Math"/>
              </a:rPr>
              <a:t>−</a:t>
            </a:r>
            <a:r>
              <a:rPr sz="3600" spc="30" dirty="0">
                <a:latin typeface="Cambria Math"/>
                <a:cs typeface="Cambria Math"/>
              </a:rPr>
              <a:t> </a:t>
            </a:r>
            <a:r>
              <a:rPr sz="3600" spc="-25" dirty="0">
                <a:latin typeface="Cambria Math"/>
                <a:cs typeface="Cambria Math"/>
              </a:rPr>
              <a:t>𝐸</a:t>
            </a:r>
            <a:r>
              <a:rPr sz="3975" spc="-37" baseline="-11530" dirty="0">
                <a:latin typeface="Cambria Math"/>
                <a:cs typeface="Cambria Math"/>
              </a:rPr>
              <a:t>z</a:t>
            </a:r>
            <a:endParaRPr sz="3975" baseline="-11530">
              <a:latin typeface="Cambria Math"/>
              <a:cs typeface="Cambria Math"/>
            </a:endParaRPr>
          </a:p>
        </p:txBody>
      </p:sp>
      <p:sp>
        <p:nvSpPr>
          <p:cNvPr id="28" name="object 28"/>
          <p:cNvSpPr/>
          <p:nvPr/>
        </p:nvSpPr>
        <p:spPr>
          <a:xfrm>
            <a:off x="6353683" y="3068320"/>
            <a:ext cx="140970" cy="425450"/>
          </a:xfrm>
          <a:custGeom>
            <a:avLst/>
            <a:gdLst/>
            <a:ahLst/>
            <a:cxnLst/>
            <a:rect l="l" t="t" r="r" b="b"/>
            <a:pathLst>
              <a:path w="140970" h="425450">
                <a:moveTo>
                  <a:pt x="135000" y="0"/>
                </a:moveTo>
                <a:lnTo>
                  <a:pt x="77342" y="27304"/>
                </a:lnTo>
                <a:lnTo>
                  <a:pt x="34925" y="74421"/>
                </a:lnTo>
                <a:lnTo>
                  <a:pt x="8636" y="137667"/>
                </a:lnTo>
                <a:lnTo>
                  <a:pt x="0" y="212597"/>
                </a:lnTo>
                <a:lnTo>
                  <a:pt x="2158" y="251587"/>
                </a:lnTo>
                <a:lnTo>
                  <a:pt x="19557" y="320675"/>
                </a:lnTo>
                <a:lnTo>
                  <a:pt x="54101" y="376681"/>
                </a:lnTo>
                <a:lnTo>
                  <a:pt x="104139" y="413765"/>
                </a:lnTo>
                <a:lnTo>
                  <a:pt x="135000" y="424941"/>
                </a:lnTo>
                <a:lnTo>
                  <a:pt x="140334" y="407669"/>
                </a:lnTo>
                <a:lnTo>
                  <a:pt x="116204" y="397001"/>
                </a:lnTo>
                <a:lnTo>
                  <a:pt x="95376" y="382015"/>
                </a:lnTo>
                <a:lnTo>
                  <a:pt x="63626" y="339597"/>
                </a:lnTo>
                <a:lnTo>
                  <a:pt x="44830" y="281813"/>
                </a:lnTo>
                <a:lnTo>
                  <a:pt x="38607" y="210312"/>
                </a:lnTo>
                <a:lnTo>
                  <a:pt x="40131" y="174116"/>
                </a:lnTo>
                <a:lnTo>
                  <a:pt x="52704" y="111251"/>
                </a:lnTo>
                <a:lnTo>
                  <a:pt x="77977" y="61594"/>
                </a:lnTo>
                <a:lnTo>
                  <a:pt x="116586" y="27939"/>
                </a:lnTo>
                <a:lnTo>
                  <a:pt x="140969" y="17271"/>
                </a:lnTo>
                <a:lnTo>
                  <a:pt x="135000" y="0"/>
                </a:lnTo>
                <a:close/>
              </a:path>
            </a:pathLst>
          </a:custGeom>
          <a:solidFill>
            <a:srgbClr val="000000"/>
          </a:solidFill>
        </p:spPr>
        <p:txBody>
          <a:bodyPr wrap="square" lIns="0" tIns="0" rIns="0" bIns="0" rtlCol="0"/>
          <a:lstStyle/>
          <a:p>
            <a:endParaRPr/>
          </a:p>
        </p:txBody>
      </p:sp>
      <p:sp>
        <p:nvSpPr>
          <p:cNvPr id="29" name="object 29"/>
          <p:cNvSpPr/>
          <p:nvPr/>
        </p:nvSpPr>
        <p:spPr>
          <a:xfrm>
            <a:off x="6425438" y="3742944"/>
            <a:ext cx="141605" cy="425450"/>
          </a:xfrm>
          <a:custGeom>
            <a:avLst/>
            <a:gdLst/>
            <a:ahLst/>
            <a:cxnLst/>
            <a:rect l="l" t="t" r="r" b="b"/>
            <a:pathLst>
              <a:path w="141604" h="425450">
                <a:moveTo>
                  <a:pt x="135001" y="0"/>
                </a:moveTo>
                <a:lnTo>
                  <a:pt x="77469" y="27304"/>
                </a:lnTo>
                <a:lnTo>
                  <a:pt x="34925" y="74548"/>
                </a:lnTo>
                <a:lnTo>
                  <a:pt x="8762" y="137667"/>
                </a:lnTo>
                <a:lnTo>
                  <a:pt x="0" y="212597"/>
                </a:lnTo>
                <a:lnTo>
                  <a:pt x="2159" y="251713"/>
                </a:lnTo>
                <a:lnTo>
                  <a:pt x="19558" y="320674"/>
                </a:lnTo>
                <a:lnTo>
                  <a:pt x="54101" y="376681"/>
                </a:lnTo>
                <a:lnTo>
                  <a:pt x="104266" y="413892"/>
                </a:lnTo>
                <a:lnTo>
                  <a:pt x="135001" y="424941"/>
                </a:lnTo>
                <a:lnTo>
                  <a:pt x="140335" y="407669"/>
                </a:lnTo>
                <a:lnTo>
                  <a:pt x="116205" y="397001"/>
                </a:lnTo>
                <a:lnTo>
                  <a:pt x="95377" y="382015"/>
                </a:lnTo>
                <a:lnTo>
                  <a:pt x="63753" y="339597"/>
                </a:lnTo>
                <a:lnTo>
                  <a:pt x="44831" y="281939"/>
                </a:lnTo>
                <a:lnTo>
                  <a:pt x="38608" y="210311"/>
                </a:lnTo>
                <a:lnTo>
                  <a:pt x="40132" y="174116"/>
                </a:lnTo>
                <a:lnTo>
                  <a:pt x="52704" y="111251"/>
                </a:lnTo>
                <a:lnTo>
                  <a:pt x="77978" y="61594"/>
                </a:lnTo>
                <a:lnTo>
                  <a:pt x="116586" y="27939"/>
                </a:lnTo>
                <a:lnTo>
                  <a:pt x="141096" y="17271"/>
                </a:lnTo>
                <a:lnTo>
                  <a:pt x="135001" y="0"/>
                </a:lnTo>
                <a:close/>
              </a:path>
            </a:pathLst>
          </a:custGeom>
          <a:solidFill>
            <a:srgbClr val="000000"/>
          </a:solidFill>
        </p:spPr>
        <p:txBody>
          <a:bodyPr wrap="square" lIns="0" tIns="0" rIns="0" bIns="0" rtlCol="0"/>
          <a:lstStyle/>
          <a:p>
            <a:endParaRPr/>
          </a:p>
        </p:txBody>
      </p:sp>
      <p:sp>
        <p:nvSpPr>
          <p:cNvPr id="30" name="object 30"/>
          <p:cNvSpPr/>
          <p:nvPr/>
        </p:nvSpPr>
        <p:spPr>
          <a:xfrm>
            <a:off x="6786626" y="3072345"/>
            <a:ext cx="34925" cy="417195"/>
          </a:xfrm>
          <a:custGeom>
            <a:avLst/>
            <a:gdLst/>
            <a:ahLst/>
            <a:cxnLst/>
            <a:rect l="l" t="t" r="r" b="b"/>
            <a:pathLst>
              <a:path w="34925" h="417195">
                <a:moveTo>
                  <a:pt x="34366" y="0"/>
                </a:moveTo>
                <a:lnTo>
                  <a:pt x="0" y="0"/>
                </a:lnTo>
                <a:lnTo>
                  <a:pt x="0" y="416852"/>
                </a:lnTo>
                <a:lnTo>
                  <a:pt x="34366" y="416852"/>
                </a:lnTo>
                <a:lnTo>
                  <a:pt x="34366" y="0"/>
                </a:lnTo>
                <a:close/>
              </a:path>
            </a:pathLst>
          </a:custGeom>
          <a:solidFill>
            <a:srgbClr val="000000"/>
          </a:solidFill>
        </p:spPr>
        <p:txBody>
          <a:bodyPr wrap="square" lIns="0" tIns="0" rIns="0" bIns="0" rtlCol="0"/>
          <a:lstStyle/>
          <a:p>
            <a:endParaRPr/>
          </a:p>
        </p:txBody>
      </p:sp>
      <p:sp>
        <p:nvSpPr>
          <p:cNvPr id="31" name="object 31"/>
          <p:cNvSpPr/>
          <p:nvPr/>
        </p:nvSpPr>
        <p:spPr>
          <a:xfrm>
            <a:off x="6811771" y="3742944"/>
            <a:ext cx="141605" cy="425450"/>
          </a:xfrm>
          <a:custGeom>
            <a:avLst/>
            <a:gdLst/>
            <a:ahLst/>
            <a:cxnLst/>
            <a:rect l="l" t="t" r="r" b="b"/>
            <a:pathLst>
              <a:path w="141604" h="425450">
                <a:moveTo>
                  <a:pt x="6096" y="0"/>
                </a:moveTo>
                <a:lnTo>
                  <a:pt x="0" y="17271"/>
                </a:lnTo>
                <a:lnTo>
                  <a:pt x="24510" y="27939"/>
                </a:lnTo>
                <a:lnTo>
                  <a:pt x="45593" y="42798"/>
                </a:lnTo>
                <a:lnTo>
                  <a:pt x="77470" y="84581"/>
                </a:lnTo>
                <a:lnTo>
                  <a:pt x="96266" y="141096"/>
                </a:lnTo>
                <a:lnTo>
                  <a:pt x="102488" y="210311"/>
                </a:lnTo>
                <a:lnTo>
                  <a:pt x="100837" y="247903"/>
                </a:lnTo>
                <a:lnTo>
                  <a:pt x="88392" y="312419"/>
                </a:lnTo>
                <a:lnTo>
                  <a:pt x="63119" y="362965"/>
                </a:lnTo>
                <a:lnTo>
                  <a:pt x="24764" y="397001"/>
                </a:lnTo>
                <a:lnTo>
                  <a:pt x="761" y="407669"/>
                </a:lnTo>
                <a:lnTo>
                  <a:pt x="6096" y="424941"/>
                </a:lnTo>
                <a:lnTo>
                  <a:pt x="63753" y="397763"/>
                </a:lnTo>
                <a:lnTo>
                  <a:pt x="106299" y="350646"/>
                </a:lnTo>
                <a:lnTo>
                  <a:pt x="132333" y="287654"/>
                </a:lnTo>
                <a:lnTo>
                  <a:pt x="141097" y="212597"/>
                </a:lnTo>
                <a:lnTo>
                  <a:pt x="138937" y="173608"/>
                </a:lnTo>
                <a:lnTo>
                  <a:pt x="121411" y="104647"/>
                </a:lnTo>
                <a:lnTo>
                  <a:pt x="86741" y="48386"/>
                </a:lnTo>
                <a:lnTo>
                  <a:pt x="36702" y="11175"/>
                </a:lnTo>
                <a:lnTo>
                  <a:pt x="6096" y="0"/>
                </a:lnTo>
                <a:close/>
              </a:path>
            </a:pathLst>
          </a:custGeom>
          <a:solidFill>
            <a:srgbClr val="000000"/>
          </a:solidFill>
        </p:spPr>
        <p:txBody>
          <a:bodyPr wrap="square" lIns="0" tIns="0" rIns="0" bIns="0" rtlCol="0"/>
          <a:lstStyle/>
          <a:p>
            <a:endParaRPr/>
          </a:p>
        </p:txBody>
      </p:sp>
      <p:sp>
        <p:nvSpPr>
          <p:cNvPr id="32" name="object 32"/>
          <p:cNvSpPr/>
          <p:nvPr/>
        </p:nvSpPr>
        <p:spPr>
          <a:xfrm>
            <a:off x="7141209" y="3068320"/>
            <a:ext cx="141605" cy="425450"/>
          </a:xfrm>
          <a:custGeom>
            <a:avLst/>
            <a:gdLst/>
            <a:ahLst/>
            <a:cxnLst/>
            <a:rect l="l" t="t" r="r" b="b"/>
            <a:pathLst>
              <a:path w="141604" h="425450">
                <a:moveTo>
                  <a:pt x="6096" y="0"/>
                </a:moveTo>
                <a:lnTo>
                  <a:pt x="0" y="17271"/>
                </a:lnTo>
                <a:lnTo>
                  <a:pt x="24511" y="27939"/>
                </a:lnTo>
                <a:lnTo>
                  <a:pt x="45593" y="42671"/>
                </a:lnTo>
                <a:lnTo>
                  <a:pt x="77470" y="84581"/>
                </a:lnTo>
                <a:lnTo>
                  <a:pt x="96266" y="141096"/>
                </a:lnTo>
                <a:lnTo>
                  <a:pt x="102489" y="210312"/>
                </a:lnTo>
                <a:lnTo>
                  <a:pt x="100838" y="247776"/>
                </a:lnTo>
                <a:lnTo>
                  <a:pt x="88392" y="312419"/>
                </a:lnTo>
                <a:lnTo>
                  <a:pt x="63119" y="362838"/>
                </a:lnTo>
                <a:lnTo>
                  <a:pt x="24765" y="397001"/>
                </a:lnTo>
                <a:lnTo>
                  <a:pt x="762" y="407669"/>
                </a:lnTo>
                <a:lnTo>
                  <a:pt x="6096" y="424941"/>
                </a:lnTo>
                <a:lnTo>
                  <a:pt x="63754" y="397763"/>
                </a:lnTo>
                <a:lnTo>
                  <a:pt x="106299" y="350646"/>
                </a:lnTo>
                <a:lnTo>
                  <a:pt x="132334" y="287654"/>
                </a:lnTo>
                <a:lnTo>
                  <a:pt x="141097" y="212597"/>
                </a:lnTo>
                <a:lnTo>
                  <a:pt x="138938" y="173608"/>
                </a:lnTo>
                <a:lnTo>
                  <a:pt x="121412" y="104520"/>
                </a:lnTo>
                <a:lnTo>
                  <a:pt x="86741" y="48387"/>
                </a:lnTo>
                <a:lnTo>
                  <a:pt x="36703" y="11175"/>
                </a:lnTo>
                <a:lnTo>
                  <a:pt x="6096" y="0"/>
                </a:lnTo>
                <a:close/>
              </a:path>
            </a:pathLst>
          </a:custGeom>
          <a:solidFill>
            <a:srgbClr val="000000"/>
          </a:solidFill>
        </p:spPr>
        <p:txBody>
          <a:bodyPr wrap="square" lIns="0" tIns="0" rIns="0" bIns="0" rtlCol="0"/>
          <a:lstStyle/>
          <a:p>
            <a:endParaRPr/>
          </a:p>
        </p:txBody>
      </p:sp>
      <p:sp>
        <p:nvSpPr>
          <p:cNvPr id="33" name="object 33"/>
          <p:cNvSpPr/>
          <p:nvPr/>
        </p:nvSpPr>
        <p:spPr>
          <a:xfrm>
            <a:off x="5791200" y="3639480"/>
            <a:ext cx="1523365" cy="26034"/>
          </a:xfrm>
          <a:custGeom>
            <a:avLst/>
            <a:gdLst/>
            <a:ahLst/>
            <a:cxnLst/>
            <a:rect l="l" t="t" r="r" b="b"/>
            <a:pathLst>
              <a:path w="1523365" h="26035">
                <a:moveTo>
                  <a:pt x="1523365" y="0"/>
                </a:moveTo>
                <a:lnTo>
                  <a:pt x="0" y="0"/>
                </a:lnTo>
                <a:lnTo>
                  <a:pt x="0" y="25485"/>
                </a:lnTo>
                <a:lnTo>
                  <a:pt x="1523365" y="25485"/>
                </a:lnTo>
                <a:lnTo>
                  <a:pt x="1523365" y="0"/>
                </a:lnTo>
                <a:close/>
              </a:path>
            </a:pathLst>
          </a:custGeom>
          <a:solidFill>
            <a:srgbClr val="000000"/>
          </a:solidFill>
        </p:spPr>
        <p:txBody>
          <a:bodyPr wrap="square" lIns="0" tIns="0" rIns="0" bIns="0" rtlCol="0"/>
          <a:lstStyle/>
          <a:p>
            <a:endParaRPr/>
          </a:p>
        </p:txBody>
      </p:sp>
      <p:sp>
        <p:nvSpPr>
          <p:cNvPr id="34" name="object 34"/>
          <p:cNvSpPr/>
          <p:nvPr/>
        </p:nvSpPr>
        <p:spPr>
          <a:xfrm>
            <a:off x="7332472" y="3069589"/>
            <a:ext cx="114935" cy="1136650"/>
          </a:xfrm>
          <a:custGeom>
            <a:avLst/>
            <a:gdLst/>
            <a:ahLst/>
            <a:cxnLst/>
            <a:rect l="l" t="t" r="r" b="b"/>
            <a:pathLst>
              <a:path w="114934" h="1136650">
                <a:moveTo>
                  <a:pt x="114681" y="0"/>
                </a:moveTo>
                <a:lnTo>
                  <a:pt x="0" y="0"/>
                </a:lnTo>
                <a:lnTo>
                  <a:pt x="0" y="21590"/>
                </a:lnTo>
                <a:lnTo>
                  <a:pt x="71247" y="21590"/>
                </a:lnTo>
                <a:lnTo>
                  <a:pt x="71247" y="1136650"/>
                </a:lnTo>
                <a:lnTo>
                  <a:pt x="114681" y="1136650"/>
                </a:lnTo>
                <a:lnTo>
                  <a:pt x="114681" y="21590"/>
                </a:lnTo>
                <a:lnTo>
                  <a:pt x="114681" y="0"/>
                </a:lnTo>
                <a:close/>
              </a:path>
            </a:pathLst>
          </a:custGeom>
          <a:solidFill>
            <a:srgbClr val="000000"/>
          </a:solidFill>
        </p:spPr>
        <p:txBody>
          <a:bodyPr wrap="square" lIns="0" tIns="0" rIns="0" bIns="0" rtlCol="0"/>
          <a:lstStyle/>
          <a:p>
            <a:endParaRPr/>
          </a:p>
        </p:txBody>
      </p:sp>
      <p:sp>
        <p:nvSpPr>
          <p:cNvPr id="35" name="object 35"/>
          <p:cNvSpPr/>
          <p:nvPr/>
        </p:nvSpPr>
        <p:spPr>
          <a:xfrm>
            <a:off x="5008880" y="3068319"/>
            <a:ext cx="111760" cy="1158240"/>
          </a:xfrm>
          <a:custGeom>
            <a:avLst/>
            <a:gdLst/>
            <a:ahLst/>
            <a:cxnLst/>
            <a:rect l="l" t="t" r="r" b="b"/>
            <a:pathLst>
              <a:path w="111760"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36" name="object 36"/>
          <p:cNvSpPr txBox="1"/>
          <p:nvPr/>
        </p:nvSpPr>
        <p:spPr>
          <a:xfrm>
            <a:off x="5766689" y="2944494"/>
            <a:ext cx="1398270" cy="575310"/>
          </a:xfrm>
          <a:prstGeom prst="rect">
            <a:avLst/>
          </a:prstGeom>
        </p:spPr>
        <p:txBody>
          <a:bodyPr vert="horz" wrap="square" lIns="0" tIns="13335" rIns="0" bIns="0" rtlCol="0">
            <a:spAutoFit/>
          </a:bodyPr>
          <a:lstStyle/>
          <a:p>
            <a:pPr marL="38100">
              <a:lnSpc>
                <a:spcPct val="100000"/>
              </a:lnSpc>
              <a:spcBef>
                <a:spcPts val="105"/>
              </a:spcBef>
              <a:tabLst>
                <a:tab pos="749935" algn="l"/>
              </a:tabLst>
            </a:pPr>
            <a:r>
              <a:rPr sz="3600" dirty="0">
                <a:latin typeface="Cambria Math"/>
                <a:cs typeface="Cambria Math"/>
              </a:rPr>
              <a:t>𝑞</a:t>
            </a:r>
            <a:r>
              <a:rPr sz="3600" spc="-175" dirty="0">
                <a:latin typeface="Cambria Math"/>
                <a:cs typeface="Cambria Math"/>
              </a:rPr>
              <a:t> </a:t>
            </a:r>
            <a:r>
              <a:rPr sz="3975" spc="-75" baseline="-11530" dirty="0">
                <a:latin typeface="Cambria Math"/>
                <a:cs typeface="Cambria Math"/>
              </a:rPr>
              <a:t>ϕ</a:t>
            </a:r>
            <a:r>
              <a:rPr sz="3975" baseline="-11530" dirty="0">
                <a:latin typeface="Cambria Math"/>
                <a:cs typeface="Cambria Math"/>
              </a:rPr>
              <a:t>	</a:t>
            </a:r>
            <a:r>
              <a:rPr sz="3600" dirty="0">
                <a:latin typeface="Cambria Math"/>
                <a:cs typeface="Cambria Math"/>
              </a:rPr>
              <a:t>𝑧</a:t>
            </a:r>
            <a:r>
              <a:rPr sz="3600" spc="345"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37" name="object 37"/>
          <p:cNvSpPr txBox="1"/>
          <p:nvPr/>
        </p:nvSpPr>
        <p:spPr>
          <a:xfrm>
            <a:off x="5121275" y="3310890"/>
            <a:ext cx="617220" cy="575310"/>
          </a:xfrm>
          <a:prstGeom prst="rect">
            <a:avLst/>
          </a:prstGeom>
        </p:spPr>
        <p:txBody>
          <a:bodyPr vert="horz" wrap="square" lIns="0" tIns="13335" rIns="0" bIns="0" rtlCol="0">
            <a:spAutoFit/>
          </a:bodyPr>
          <a:lstStyle/>
          <a:p>
            <a:pPr marL="12700">
              <a:lnSpc>
                <a:spcPct val="100000"/>
              </a:lnSpc>
              <a:spcBef>
                <a:spcPts val="105"/>
              </a:spcBef>
            </a:pPr>
            <a:r>
              <a:rPr sz="3600" spc="-25" dirty="0">
                <a:latin typeface="Cambria Math"/>
                <a:cs typeface="Cambria Math"/>
              </a:rPr>
              <a:t>log</a:t>
            </a:r>
            <a:endParaRPr sz="3600">
              <a:latin typeface="Cambria Math"/>
              <a:cs typeface="Cambria Math"/>
            </a:endParaRPr>
          </a:p>
        </p:txBody>
      </p:sp>
      <p:sp>
        <p:nvSpPr>
          <p:cNvPr id="38" name="object 38"/>
          <p:cNvSpPr txBox="1"/>
          <p:nvPr/>
        </p:nvSpPr>
        <p:spPr>
          <a:xfrm>
            <a:off x="6117590" y="3555110"/>
            <a:ext cx="704850" cy="575310"/>
          </a:xfrm>
          <a:prstGeom prst="rect">
            <a:avLst/>
          </a:prstGeom>
        </p:spPr>
        <p:txBody>
          <a:bodyPr vert="horz" wrap="square" lIns="0" tIns="13335" rIns="0" bIns="0" rtlCol="0">
            <a:spAutoFit/>
          </a:bodyPr>
          <a:lstStyle/>
          <a:p>
            <a:pPr marL="12700">
              <a:lnSpc>
                <a:spcPct val="100000"/>
              </a:lnSpc>
              <a:spcBef>
                <a:spcPts val="105"/>
              </a:spcBef>
              <a:tabLst>
                <a:tab pos="46990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endParaRPr sz="3600">
              <a:latin typeface="Cambria Math"/>
              <a:cs typeface="Cambria Math"/>
            </a:endParaRPr>
          </a:p>
        </p:txBody>
      </p:sp>
      <p:sp>
        <p:nvSpPr>
          <p:cNvPr id="39" name="object 39"/>
          <p:cNvSpPr txBox="1"/>
          <p:nvPr/>
        </p:nvSpPr>
        <p:spPr>
          <a:xfrm>
            <a:off x="7574026" y="3301365"/>
            <a:ext cx="928369"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a:t>
            </a:r>
            <a:r>
              <a:rPr sz="3600" spc="-45" dirty="0">
                <a:latin typeface="Cambria Math"/>
                <a:cs typeface="Cambria Math"/>
              </a:rPr>
              <a:t> </a:t>
            </a:r>
            <a:r>
              <a:rPr sz="3600" spc="-35" dirty="0">
                <a:latin typeface="Cambria Math"/>
                <a:cs typeface="Cambria Math"/>
              </a:rPr>
              <a:t>𝐸</a:t>
            </a:r>
            <a:r>
              <a:rPr sz="3975" spc="-52" baseline="-16771" dirty="0">
                <a:latin typeface="Cambria Math"/>
                <a:cs typeface="Cambria Math"/>
              </a:rPr>
              <a:t>z</a:t>
            </a:r>
            <a:endParaRPr sz="3975" baseline="-16771">
              <a:latin typeface="Cambria Math"/>
              <a:cs typeface="Cambria Math"/>
            </a:endParaRPr>
          </a:p>
        </p:txBody>
      </p:sp>
      <p:sp>
        <p:nvSpPr>
          <p:cNvPr id="40" name="object 40"/>
          <p:cNvSpPr/>
          <p:nvPr/>
        </p:nvSpPr>
        <p:spPr>
          <a:xfrm>
            <a:off x="8636000" y="3068319"/>
            <a:ext cx="111760" cy="1158240"/>
          </a:xfrm>
          <a:custGeom>
            <a:avLst/>
            <a:gdLst/>
            <a:ahLst/>
            <a:cxnLst/>
            <a:rect l="l" t="t" r="r" b="b"/>
            <a:pathLst>
              <a:path w="111759"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41" name="object 41"/>
          <p:cNvSpPr/>
          <p:nvPr/>
        </p:nvSpPr>
        <p:spPr>
          <a:xfrm>
            <a:off x="9428480" y="3639070"/>
            <a:ext cx="1522730" cy="26034"/>
          </a:xfrm>
          <a:custGeom>
            <a:avLst/>
            <a:gdLst/>
            <a:ahLst/>
            <a:cxnLst/>
            <a:rect l="l" t="t" r="r" b="b"/>
            <a:pathLst>
              <a:path w="1522729" h="26035">
                <a:moveTo>
                  <a:pt x="1522222" y="0"/>
                </a:moveTo>
                <a:lnTo>
                  <a:pt x="0" y="0"/>
                </a:lnTo>
                <a:lnTo>
                  <a:pt x="0" y="25514"/>
                </a:lnTo>
                <a:lnTo>
                  <a:pt x="1522222" y="25514"/>
                </a:lnTo>
                <a:lnTo>
                  <a:pt x="1522222" y="0"/>
                </a:lnTo>
                <a:close/>
              </a:path>
            </a:pathLst>
          </a:custGeom>
          <a:solidFill>
            <a:srgbClr val="000000"/>
          </a:solidFill>
        </p:spPr>
        <p:txBody>
          <a:bodyPr wrap="square" lIns="0" tIns="0" rIns="0" bIns="0" rtlCol="0"/>
          <a:lstStyle/>
          <a:p>
            <a:endParaRPr/>
          </a:p>
        </p:txBody>
      </p:sp>
      <p:sp>
        <p:nvSpPr>
          <p:cNvPr id="42" name="object 42"/>
          <p:cNvSpPr/>
          <p:nvPr/>
        </p:nvSpPr>
        <p:spPr>
          <a:xfrm>
            <a:off x="10969498" y="3068319"/>
            <a:ext cx="114935" cy="1137920"/>
          </a:xfrm>
          <a:custGeom>
            <a:avLst/>
            <a:gdLst/>
            <a:ahLst/>
            <a:cxnLst/>
            <a:rect l="l" t="t" r="r" b="b"/>
            <a:pathLst>
              <a:path w="114934" h="1137920">
                <a:moveTo>
                  <a:pt x="114681" y="0"/>
                </a:moveTo>
                <a:lnTo>
                  <a:pt x="0" y="0"/>
                </a:lnTo>
                <a:lnTo>
                  <a:pt x="0" y="21590"/>
                </a:lnTo>
                <a:lnTo>
                  <a:pt x="71120" y="21590"/>
                </a:lnTo>
                <a:lnTo>
                  <a:pt x="71120" y="1137920"/>
                </a:lnTo>
                <a:lnTo>
                  <a:pt x="114681" y="1137920"/>
                </a:lnTo>
                <a:lnTo>
                  <a:pt x="114681" y="21590"/>
                </a:lnTo>
                <a:lnTo>
                  <a:pt x="114681" y="0"/>
                </a:lnTo>
                <a:close/>
              </a:path>
            </a:pathLst>
          </a:custGeom>
          <a:solidFill>
            <a:srgbClr val="000000"/>
          </a:solidFill>
        </p:spPr>
        <p:txBody>
          <a:bodyPr wrap="square" lIns="0" tIns="0" rIns="0" bIns="0" rtlCol="0"/>
          <a:lstStyle/>
          <a:p>
            <a:endParaRPr/>
          </a:p>
        </p:txBody>
      </p:sp>
      <p:sp>
        <p:nvSpPr>
          <p:cNvPr id="43" name="object 43"/>
          <p:cNvSpPr txBox="1"/>
          <p:nvPr/>
        </p:nvSpPr>
        <p:spPr>
          <a:xfrm>
            <a:off x="9404350" y="2843530"/>
            <a:ext cx="167005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𝑞</a:t>
            </a:r>
            <a:r>
              <a:rPr sz="3600" spc="-17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44" name="object 44"/>
          <p:cNvSpPr txBox="1"/>
          <p:nvPr/>
        </p:nvSpPr>
        <p:spPr>
          <a:xfrm>
            <a:off x="9761601" y="3833431"/>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45" name="object 45"/>
          <p:cNvSpPr txBox="1"/>
          <p:nvPr/>
        </p:nvSpPr>
        <p:spPr>
          <a:xfrm>
            <a:off x="8758555" y="3301365"/>
            <a:ext cx="2256155" cy="883285"/>
          </a:xfrm>
          <a:prstGeom prst="rect">
            <a:avLst/>
          </a:prstGeom>
        </p:spPr>
        <p:txBody>
          <a:bodyPr vert="horz" wrap="square" lIns="0" tIns="13335" rIns="0" bIns="0" rtlCol="0">
            <a:spAutoFit/>
          </a:bodyPr>
          <a:lstStyle/>
          <a:p>
            <a:pPr marL="12700">
              <a:lnSpc>
                <a:spcPts val="3375"/>
              </a:lnSpc>
              <a:spcBef>
                <a:spcPts val="105"/>
              </a:spcBef>
            </a:pPr>
            <a:r>
              <a:rPr sz="3600" spc="-25" dirty="0">
                <a:latin typeface="Cambria Math"/>
                <a:cs typeface="Cambria Math"/>
              </a:rPr>
              <a:t>log</a:t>
            </a:r>
            <a:endParaRPr sz="3600">
              <a:latin typeface="Cambria Math"/>
              <a:cs typeface="Cambria Math"/>
            </a:endParaRPr>
          </a:p>
          <a:p>
            <a:pPr marL="699770">
              <a:lnSpc>
                <a:spcPts val="3375"/>
              </a:lnSpc>
              <a:tabLst>
                <a:tab pos="1208405" algn="l"/>
              </a:tabLst>
            </a:pPr>
            <a:r>
              <a:rPr sz="3600" spc="-50" dirty="0">
                <a:latin typeface="Cambria Math"/>
                <a:cs typeface="Cambria Math"/>
              </a:rPr>
              <a:t>𝑝</a:t>
            </a:r>
            <a:r>
              <a:rPr sz="3600" dirty="0">
                <a:latin typeface="Cambria Math"/>
                <a:cs typeface="Cambria Math"/>
              </a:rPr>
              <a:t>	</a:t>
            </a:r>
            <a:r>
              <a:rPr sz="3600" spc="55" dirty="0">
                <a:latin typeface="Cambria Math"/>
                <a:cs typeface="Cambria Math"/>
              </a:rPr>
              <a:t>(𝑧|𝑥)</a:t>
            </a:r>
            <a:endParaRPr sz="3600">
              <a:latin typeface="Cambria Math"/>
              <a:cs typeface="Cambria Math"/>
            </a:endParaRPr>
          </a:p>
        </p:txBody>
      </p:sp>
      <p:sp>
        <p:nvSpPr>
          <p:cNvPr id="46" name="object 46"/>
          <p:cNvSpPr/>
          <p:nvPr/>
        </p:nvSpPr>
        <p:spPr>
          <a:xfrm>
            <a:off x="5476240" y="4698619"/>
            <a:ext cx="142240" cy="615315"/>
          </a:xfrm>
          <a:custGeom>
            <a:avLst/>
            <a:gdLst/>
            <a:ahLst/>
            <a:cxnLst/>
            <a:rect l="l" t="t" r="r" b="b"/>
            <a:pathLst>
              <a:path w="142239" h="615314">
                <a:moveTo>
                  <a:pt x="141732" y="0"/>
                </a:moveTo>
                <a:lnTo>
                  <a:pt x="79883" y="30098"/>
                </a:lnTo>
                <a:lnTo>
                  <a:pt x="56769" y="62483"/>
                </a:lnTo>
                <a:lnTo>
                  <a:pt x="36702" y="101472"/>
                </a:lnTo>
                <a:lnTo>
                  <a:pt x="20700" y="145541"/>
                </a:lnTo>
                <a:lnTo>
                  <a:pt x="9144" y="193420"/>
                </a:lnTo>
                <a:lnTo>
                  <a:pt x="2286" y="244728"/>
                </a:lnTo>
                <a:lnTo>
                  <a:pt x="0" y="299846"/>
                </a:lnTo>
                <a:lnTo>
                  <a:pt x="2286" y="354583"/>
                </a:lnTo>
                <a:lnTo>
                  <a:pt x="9144" y="405891"/>
                </a:lnTo>
                <a:lnTo>
                  <a:pt x="20700" y="453770"/>
                </a:lnTo>
                <a:lnTo>
                  <a:pt x="36702" y="498093"/>
                </a:lnTo>
                <a:lnTo>
                  <a:pt x="56769" y="537463"/>
                </a:lnTo>
                <a:lnTo>
                  <a:pt x="79883" y="569975"/>
                </a:lnTo>
                <a:lnTo>
                  <a:pt x="135636" y="614806"/>
                </a:lnTo>
                <a:lnTo>
                  <a:pt x="141732" y="599947"/>
                </a:lnTo>
                <a:lnTo>
                  <a:pt x="118110" y="580770"/>
                </a:lnTo>
                <a:lnTo>
                  <a:pt x="97155" y="555878"/>
                </a:lnTo>
                <a:lnTo>
                  <a:pt x="63626" y="488441"/>
                </a:lnTo>
                <a:lnTo>
                  <a:pt x="51308" y="447039"/>
                </a:lnTo>
                <a:lnTo>
                  <a:pt x="42545" y="401827"/>
                </a:lnTo>
                <a:lnTo>
                  <a:pt x="37337" y="352932"/>
                </a:lnTo>
                <a:lnTo>
                  <a:pt x="35560" y="300100"/>
                </a:lnTo>
                <a:lnTo>
                  <a:pt x="37337" y="246633"/>
                </a:lnTo>
                <a:lnTo>
                  <a:pt x="42672" y="197103"/>
                </a:lnTo>
                <a:lnTo>
                  <a:pt x="51435" y="151891"/>
                </a:lnTo>
                <a:lnTo>
                  <a:pt x="63881" y="110616"/>
                </a:lnTo>
                <a:lnTo>
                  <a:pt x="79375" y="74421"/>
                </a:lnTo>
                <a:lnTo>
                  <a:pt x="118363" y="19176"/>
                </a:lnTo>
                <a:lnTo>
                  <a:pt x="141732" y="0"/>
                </a:lnTo>
                <a:close/>
              </a:path>
            </a:pathLst>
          </a:custGeom>
          <a:solidFill>
            <a:srgbClr val="000000"/>
          </a:solidFill>
        </p:spPr>
        <p:txBody>
          <a:bodyPr wrap="square" lIns="0" tIns="0" rIns="0" bIns="0" rtlCol="0"/>
          <a:lstStyle/>
          <a:p>
            <a:endParaRPr/>
          </a:p>
        </p:txBody>
      </p:sp>
      <p:sp>
        <p:nvSpPr>
          <p:cNvPr id="47" name="object 47"/>
          <p:cNvSpPr/>
          <p:nvPr/>
        </p:nvSpPr>
        <p:spPr>
          <a:xfrm>
            <a:off x="6095746" y="4821682"/>
            <a:ext cx="118110" cy="353695"/>
          </a:xfrm>
          <a:custGeom>
            <a:avLst/>
            <a:gdLst/>
            <a:ahLst/>
            <a:cxnLst/>
            <a:rect l="l" t="t" r="r" b="b"/>
            <a:pathLst>
              <a:path w="118110" h="353695">
                <a:moveTo>
                  <a:pt x="112521" y="0"/>
                </a:moveTo>
                <a:lnTo>
                  <a:pt x="64515" y="22733"/>
                </a:lnTo>
                <a:lnTo>
                  <a:pt x="29082" y="61976"/>
                </a:lnTo>
                <a:lnTo>
                  <a:pt x="7238" y="114554"/>
                </a:lnTo>
                <a:lnTo>
                  <a:pt x="0" y="176911"/>
                </a:lnTo>
                <a:lnTo>
                  <a:pt x="1777" y="209423"/>
                </a:lnTo>
                <a:lnTo>
                  <a:pt x="16382" y="266954"/>
                </a:lnTo>
                <a:lnTo>
                  <a:pt x="45084" y="313563"/>
                </a:lnTo>
                <a:lnTo>
                  <a:pt x="86867" y="344424"/>
                </a:lnTo>
                <a:lnTo>
                  <a:pt x="112521" y="353695"/>
                </a:lnTo>
                <a:lnTo>
                  <a:pt x="117093" y="339344"/>
                </a:lnTo>
                <a:lnTo>
                  <a:pt x="96900" y="330454"/>
                </a:lnTo>
                <a:lnTo>
                  <a:pt x="79628" y="318008"/>
                </a:lnTo>
                <a:lnTo>
                  <a:pt x="53086" y="282702"/>
                </a:lnTo>
                <a:lnTo>
                  <a:pt x="37464" y="234569"/>
                </a:lnTo>
                <a:lnTo>
                  <a:pt x="32257" y="175133"/>
                </a:lnTo>
                <a:lnTo>
                  <a:pt x="33527" y="144907"/>
                </a:lnTo>
                <a:lnTo>
                  <a:pt x="43941" y="92583"/>
                </a:lnTo>
                <a:lnTo>
                  <a:pt x="65024" y="51308"/>
                </a:lnTo>
                <a:lnTo>
                  <a:pt x="97281" y="23241"/>
                </a:lnTo>
                <a:lnTo>
                  <a:pt x="117601" y="14478"/>
                </a:lnTo>
                <a:lnTo>
                  <a:pt x="112521" y="0"/>
                </a:lnTo>
                <a:close/>
              </a:path>
            </a:pathLst>
          </a:custGeom>
          <a:solidFill>
            <a:srgbClr val="000000"/>
          </a:solidFill>
        </p:spPr>
        <p:txBody>
          <a:bodyPr wrap="square" lIns="0" tIns="0" rIns="0" bIns="0" rtlCol="0"/>
          <a:lstStyle/>
          <a:p>
            <a:endParaRPr/>
          </a:p>
        </p:txBody>
      </p:sp>
      <p:sp>
        <p:nvSpPr>
          <p:cNvPr id="48" name="object 48"/>
          <p:cNvSpPr/>
          <p:nvPr/>
        </p:nvSpPr>
        <p:spPr>
          <a:xfrm>
            <a:off x="6457060" y="4825161"/>
            <a:ext cx="29209" cy="347345"/>
          </a:xfrm>
          <a:custGeom>
            <a:avLst/>
            <a:gdLst/>
            <a:ahLst/>
            <a:cxnLst/>
            <a:rect l="l" t="t" r="r" b="b"/>
            <a:pathLst>
              <a:path w="29210" h="347345">
                <a:moveTo>
                  <a:pt x="28646" y="0"/>
                </a:moveTo>
                <a:lnTo>
                  <a:pt x="0" y="0"/>
                </a:lnTo>
                <a:lnTo>
                  <a:pt x="0" y="346913"/>
                </a:lnTo>
                <a:lnTo>
                  <a:pt x="28646" y="346913"/>
                </a:lnTo>
                <a:lnTo>
                  <a:pt x="28646" y="0"/>
                </a:lnTo>
                <a:close/>
              </a:path>
            </a:pathLst>
          </a:custGeom>
          <a:solidFill>
            <a:srgbClr val="000000"/>
          </a:solidFill>
        </p:spPr>
        <p:txBody>
          <a:bodyPr wrap="square" lIns="0" tIns="0" rIns="0" bIns="0" rtlCol="0"/>
          <a:lstStyle/>
          <a:p>
            <a:endParaRPr/>
          </a:p>
        </p:txBody>
      </p:sp>
      <p:sp>
        <p:nvSpPr>
          <p:cNvPr id="49" name="object 49"/>
          <p:cNvSpPr/>
          <p:nvPr/>
        </p:nvSpPr>
        <p:spPr>
          <a:xfrm>
            <a:off x="6753606" y="4821682"/>
            <a:ext cx="118110" cy="353695"/>
          </a:xfrm>
          <a:custGeom>
            <a:avLst/>
            <a:gdLst/>
            <a:ahLst/>
            <a:cxnLst/>
            <a:rect l="l" t="t" r="r" b="b"/>
            <a:pathLst>
              <a:path w="118109" h="353695">
                <a:moveTo>
                  <a:pt x="5079" y="0"/>
                </a:moveTo>
                <a:lnTo>
                  <a:pt x="0" y="14478"/>
                </a:lnTo>
                <a:lnTo>
                  <a:pt x="20447" y="23241"/>
                </a:lnTo>
                <a:lnTo>
                  <a:pt x="37973" y="35560"/>
                </a:lnTo>
                <a:lnTo>
                  <a:pt x="64516" y="70485"/>
                </a:lnTo>
                <a:lnTo>
                  <a:pt x="80137" y="117475"/>
                </a:lnTo>
                <a:lnTo>
                  <a:pt x="85344" y="175133"/>
                </a:lnTo>
                <a:lnTo>
                  <a:pt x="84074" y="206248"/>
                </a:lnTo>
                <a:lnTo>
                  <a:pt x="73660" y="260096"/>
                </a:lnTo>
                <a:lnTo>
                  <a:pt x="52577" y="302006"/>
                </a:lnTo>
                <a:lnTo>
                  <a:pt x="20700" y="330454"/>
                </a:lnTo>
                <a:lnTo>
                  <a:pt x="508" y="339344"/>
                </a:lnTo>
                <a:lnTo>
                  <a:pt x="5079" y="353695"/>
                </a:lnTo>
                <a:lnTo>
                  <a:pt x="53213" y="331089"/>
                </a:lnTo>
                <a:lnTo>
                  <a:pt x="88519" y="291846"/>
                </a:lnTo>
                <a:lnTo>
                  <a:pt x="110363" y="239395"/>
                </a:lnTo>
                <a:lnTo>
                  <a:pt x="117601" y="176911"/>
                </a:lnTo>
                <a:lnTo>
                  <a:pt x="110363" y="114554"/>
                </a:lnTo>
                <a:lnTo>
                  <a:pt x="88519" y="61976"/>
                </a:lnTo>
                <a:lnTo>
                  <a:pt x="53086" y="22733"/>
                </a:lnTo>
                <a:lnTo>
                  <a:pt x="5079" y="0"/>
                </a:lnTo>
                <a:close/>
              </a:path>
            </a:pathLst>
          </a:custGeom>
          <a:solidFill>
            <a:srgbClr val="000000"/>
          </a:solidFill>
        </p:spPr>
        <p:txBody>
          <a:bodyPr wrap="square" lIns="0" tIns="0" rIns="0" bIns="0" rtlCol="0"/>
          <a:lstStyle/>
          <a:p>
            <a:endParaRPr/>
          </a:p>
        </p:txBody>
      </p:sp>
      <p:sp>
        <p:nvSpPr>
          <p:cNvPr id="50" name="object 50"/>
          <p:cNvSpPr/>
          <p:nvPr/>
        </p:nvSpPr>
        <p:spPr>
          <a:xfrm>
            <a:off x="7296911" y="4821682"/>
            <a:ext cx="118110" cy="353695"/>
          </a:xfrm>
          <a:custGeom>
            <a:avLst/>
            <a:gdLst/>
            <a:ahLst/>
            <a:cxnLst/>
            <a:rect l="l" t="t" r="r" b="b"/>
            <a:pathLst>
              <a:path w="118109" h="353695">
                <a:moveTo>
                  <a:pt x="112522" y="0"/>
                </a:moveTo>
                <a:lnTo>
                  <a:pt x="64516" y="22733"/>
                </a:lnTo>
                <a:lnTo>
                  <a:pt x="29083" y="61976"/>
                </a:lnTo>
                <a:lnTo>
                  <a:pt x="7239" y="114554"/>
                </a:lnTo>
                <a:lnTo>
                  <a:pt x="0" y="176911"/>
                </a:lnTo>
                <a:lnTo>
                  <a:pt x="1778" y="209423"/>
                </a:lnTo>
                <a:lnTo>
                  <a:pt x="16383" y="266954"/>
                </a:lnTo>
                <a:lnTo>
                  <a:pt x="45085" y="313563"/>
                </a:lnTo>
                <a:lnTo>
                  <a:pt x="86868" y="344424"/>
                </a:lnTo>
                <a:lnTo>
                  <a:pt x="112522" y="353695"/>
                </a:lnTo>
                <a:lnTo>
                  <a:pt x="117094" y="339344"/>
                </a:lnTo>
                <a:lnTo>
                  <a:pt x="96901" y="330454"/>
                </a:lnTo>
                <a:lnTo>
                  <a:pt x="79629" y="318008"/>
                </a:lnTo>
                <a:lnTo>
                  <a:pt x="53086" y="282702"/>
                </a:lnTo>
                <a:lnTo>
                  <a:pt x="37465" y="234569"/>
                </a:lnTo>
                <a:lnTo>
                  <a:pt x="32131" y="175133"/>
                </a:lnTo>
                <a:lnTo>
                  <a:pt x="33528" y="144907"/>
                </a:lnTo>
                <a:lnTo>
                  <a:pt x="43942" y="92583"/>
                </a:lnTo>
                <a:lnTo>
                  <a:pt x="65024" y="51308"/>
                </a:lnTo>
                <a:lnTo>
                  <a:pt x="97282" y="23241"/>
                </a:lnTo>
                <a:lnTo>
                  <a:pt x="117602" y="14478"/>
                </a:lnTo>
                <a:lnTo>
                  <a:pt x="112522" y="0"/>
                </a:lnTo>
                <a:close/>
              </a:path>
            </a:pathLst>
          </a:custGeom>
          <a:solidFill>
            <a:srgbClr val="000000"/>
          </a:solidFill>
        </p:spPr>
        <p:txBody>
          <a:bodyPr wrap="square" lIns="0" tIns="0" rIns="0" bIns="0" rtlCol="0"/>
          <a:lstStyle/>
          <a:p>
            <a:endParaRPr/>
          </a:p>
        </p:txBody>
      </p:sp>
      <p:sp>
        <p:nvSpPr>
          <p:cNvPr id="51" name="object 51"/>
          <p:cNvSpPr/>
          <p:nvPr/>
        </p:nvSpPr>
        <p:spPr>
          <a:xfrm>
            <a:off x="7619365" y="4821682"/>
            <a:ext cx="118110" cy="353695"/>
          </a:xfrm>
          <a:custGeom>
            <a:avLst/>
            <a:gdLst/>
            <a:ahLst/>
            <a:cxnLst/>
            <a:rect l="l" t="t" r="r" b="b"/>
            <a:pathLst>
              <a:path w="118109" h="353695">
                <a:moveTo>
                  <a:pt x="5079" y="0"/>
                </a:moveTo>
                <a:lnTo>
                  <a:pt x="0" y="14478"/>
                </a:lnTo>
                <a:lnTo>
                  <a:pt x="20446" y="23241"/>
                </a:lnTo>
                <a:lnTo>
                  <a:pt x="37973" y="35560"/>
                </a:lnTo>
                <a:lnTo>
                  <a:pt x="64642" y="70485"/>
                </a:lnTo>
                <a:lnTo>
                  <a:pt x="80263" y="117475"/>
                </a:lnTo>
                <a:lnTo>
                  <a:pt x="85470" y="175133"/>
                </a:lnTo>
                <a:lnTo>
                  <a:pt x="84074" y="206248"/>
                </a:lnTo>
                <a:lnTo>
                  <a:pt x="73659" y="260096"/>
                </a:lnTo>
                <a:lnTo>
                  <a:pt x="52704" y="302006"/>
                </a:lnTo>
                <a:lnTo>
                  <a:pt x="20700" y="330454"/>
                </a:lnTo>
                <a:lnTo>
                  <a:pt x="634" y="339344"/>
                </a:lnTo>
                <a:lnTo>
                  <a:pt x="5079" y="353695"/>
                </a:lnTo>
                <a:lnTo>
                  <a:pt x="53212" y="331089"/>
                </a:lnTo>
                <a:lnTo>
                  <a:pt x="88645" y="291846"/>
                </a:lnTo>
                <a:lnTo>
                  <a:pt x="110362" y="239395"/>
                </a:lnTo>
                <a:lnTo>
                  <a:pt x="117601" y="176911"/>
                </a:lnTo>
                <a:lnTo>
                  <a:pt x="110362" y="114554"/>
                </a:lnTo>
                <a:lnTo>
                  <a:pt x="88518" y="61976"/>
                </a:lnTo>
                <a:lnTo>
                  <a:pt x="53085" y="22733"/>
                </a:lnTo>
                <a:lnTo>
                  <a:pt x="5079" y="0"/>
                </a:lnTo>
                <a:close/>
              </a:path>
            </a:pathLst>
          </a:custGeom>
          <a:solidFill>
            <a:srgbClr val="000000"/>
          </a:solidFill>
        </p:spPr>
        <p:txBody>
          <a:bodyPr wrap="square" lIns="0" tIns="0" rIns="0" bIns="0" rtlCol="0"/>
          <a:lstStyle/>
          <a:p>
            <a:endParaRPr/>
          </a:p>
        </p:txBody>
      </p:sp>
      <p:sp>
        <p:nvSpPr>
          <p:cNvPr id="52" name="object 52"/>
          <p:cNvSpPr txBox="1"/>
          <p:nvPr/>
        </p:nvSpPr>
        <p:spPr>
          <a:xfrm>
            <a:off x="139382" y="4704651"/>
            <a:ext cx="7517130" cy="489584"/>
          </a:xfrm>
          <a:prstGeom prst="rect">
            <a:avLst/>
          </a:prstGeom>
        </p:spPr>
        <p:txBody>
          <a:bodyPr vert="horz" wrap="square" lIns="0" tIns="11430" rIns="0" bIns="0" rtlCol="0">
            <a:spAutoFit/>
          </a:bodyPr>
          <a:lstStyle/>
          <a:p>
            <a:pPr marL="38100">
              <a:lnSpc>
                <a:spcPct val="100000"/>
              </a:lnSpc>
              <a:spcBef>
                <a:spcPts val="90"/>
              </a:spcBef>
              <a:tabLst>
                <a:tab pos="5502275" algn="l"/>
                <a:tab pos="6091555" algn="l"/>
                <a:tab pos="6772909" algn="l"/>
                <a:tab pos="7291705" algn="l"/>
              </a:tabLst>
            </a:pPr>
            <a:r>
              <a:rPr sz="3050" dirty="0">
                <a:latin typeface="Cambria Math"/>
                <a:cs typeface="Cambria Math"/>
              </a:rPr>
              <a:t>=</a:t>
            </a:r>
            <a:r>
              <a:rPr sz="3050" spc="245" dirty="0">
                <a:latin typeface="Cambria Math"/>
                <a:cs typeface="Cambria Math"/>
              </a:rPr>
              <a:t> </a:t>
            </a:r>
            <a:r>
              <a:rPr sz="3050" dirty="0">
                <a:latin typeface="Cambria Math"/>
                <a:cs typeface="Cambria Math"/>
              </a:rPr>
              <a:t>𝐸</a:t>
            </a:r>
            <a:r>
              <a:rPr sz="3050" spc="40" dirty="0">
                <a:latin typeface="Cambria Math"/>
                <a:cs typeface="Cambria Math"/>
              </a:rPr>
              <a:t> </a:t>
            </a:r>
            <a:r>
              <a:rPr sz="3600" spc="75" baseline="-11574" dirty="0">
                <a:latin typeface="Cambria Math"/>
                <a:cs typeface="Cambria Math"/>
              </a:rPr>
              <a:t>z~q</a:t>
            </a:r>
            <a:r>
              <a:rPr sz="3600" spc="-60" baseline="-11574" dirty="0">
                <a:latin typeface="Cambria Math"/>
                <a:cs typeface="Cambria Math"/>
              </a:rPr>
              <a:t> </a:t>
            </a:r>
            <a:r>
              <a:rPr sz="1425" baseline="-8771" dirty="0">
                <a:latin typeface="Cambria Math"/>
                <a:cs typeface="Cambria Math"/>
              </a:rPr>
              <a:t>ϕ</a:t>
            </a:r>
            <a:r>
              <a:rPr sz="3600" baseline="-11574" dirty="0">
                <a:latin typeface="Cambria Math"/>
                <a:cs typeface="Cambria Math"/>
              </a:rPr>
              <a:t>(z|x)</a:t>
            </a:r>
            <a:r>
              <a:rPr sz="3050" dirty="0">
                <a:latin typeface="Cambria Math"/>
                <a:cs typeface="Cambria Math"/>
              </a:rPr>
              <a:t>[log</a:t>
            </a:r>
            <a:r>
              <a:rPr sz="3050" spc="-120" dirty="0">
                <a:latin typeface="Cambria Math"/>
                <a:cs typeface="Cambria Math"/>
              </a:rPr>
              <a:t> </a:t>
            </a:r>
            <a:r>
              <a:rPr sz="3050" spc="-25" dirty="0">
                <a:latin typeface="Cambria Math"/>
                <a:cs typeface="Cambria Math"/>
              </a:rPr>
              <a:t>𝑝</a:t>
            </a:r>
            <a:r>
              <a:rPr sz="3050" spc="-170" dirty="0">
                <a:latin typeface="Cambria Math"/>
                <a:cs typeface="Cambria Math"/>
              </a:rPr>
              <a:t> </a:t>
            </a:r>
            <a:r>
              <a:rPr sz="3600" spc="-15" baseline="-12731" dirty="0">
                <a:latin typeface="Cambria Math"/>
                <a:cs typeface="Cambria Math"/>
              </a:rPr>
              <a:t>θ</a:t>
            </a:r>
            <a:r>
              <a:rPr sz="3050" spc="-10" dirty="0">
                <a:latin typeface="Cambria Math"/>
                <a:cs typeface="Cambria Math"/>
              </a:rPr>
              <a:t>(𝑥|𝑧)]</a:t>
            </a:r>
            <a:r>
              <a:rPr sz="3050" spc="5" dirty="0">
                <a:latin typeface="Cambria Math"/>
                <a:cs typeface="Cambria Math"/>
              </a:rPr>
              <a:t> </a:t>
            </a:r>
            <a:r>
              <a:rPr sz="3050" dirty="0">
                <a:latin typeface="Cambria Math"/>
                <a:cs typeface="Cambria Math"/>
              </a:rPr>
              <a:t>−</a:t>
            </a:r>
            <a:r>
              <a:rPr sz="3050" spc="75" dirty="0">
                <a:latin typeface="Cambria Math"/>
                <a:cs typeface="Cambria Math"/>
              </a:rPr>
              <a:t> </a:t>
            </a:r>
            <a:r>
              <a:rPr sz="3050" spc="65" dirty="0">
                <a:latin typeface="Cambria Math"/>
                <a:cs typeface="Cambria Math"/>
              </a:rPr>
              <a:t>𝐷</a:t>
            </a:r>
            <a:r>
              <a:rPr sz="3375" spc="97" baseline="-9876" dirty="0">
                <a:latin typeface="Cambria Math"/>
                <a:cs typeface="Cambria Math"/>
              </a:rPr>
              <a:t>KL</a:t>
            </a:r>
            <a:r>
              <a:rPr sz="3375" baseline="-9876" dirty="0">
                <a:latin typeface="Cambria Math"/>
                <a:cs typeface="Cambria Math"/>
              </a:rPr>
              <a:t>	</a:t>
            </a:r>
            <a:r>
              <a:rPr sz="3050" spc="-25" dirty="0">
                <a:latin typeface="Cambria Math"/>
                <a:cs typeface="Cambria Math"/>
              </a:rPr>
              <a:t>𝑞</a:t>
            </a:r>
            <a:r>
              <a:rPr sz="3050" spc="-229" dirty="0">
                <a:latin typeface="Cambria Math"/>
                <a:cs typeface="Cambria Math"/>
              </a:rPr>
              <a:t> </a:t>
            </a:r>
            <a:r>
              <a:rPr sz="3225" spc="-75" baseline="-10335" dirty="0">
                <a:latin typeface="Cambria Math"/>
                <a:cs typeface="Cambria Math"/>
              </a:rPr>
              <a:t>ϕ</a:t>
            </a:r>
            <a:r>
              <a:rPr sz="3225" baseline="-10335" dirty="0">
                <a:latin typeface="Cambria Math"/>
                <a:cs typeface="Cambria Math"/>
              </a:rPr>
              <a:t>	</a:t>
            </a:r>
            <a:r>
              <a:rPr sz="3050" dirty="0">
                <a:latin typeface="Cambria Math"/>
                <a:cs typeface="Cambria Math"/>
              </a:rPr>
              <a:t>𝑧</a:t>
            </a:r>
            <a:r>
              <a:rPr sz="3050" spc="240"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10" dirty="0">
                <a:latin typeface="Cambria Math"/>
                <a:cs typeface="Cambria Math"/>
              </a:rPr>
              <a:t>,</a:t>
            </a:r>
            <a:r>
              <a:rPr sz="3050" spc="-180" dirty="0">
                <a:latin typeface="Cambria Math"/>
                <a:cs typeface="Cambria Math"/>
              </a:rPr>
              <a:t> </a:t>
            </a:r>
            <a:r>
              <a:rPr sz="3050" spc="-50" dirty="0">
                <a:latin typeface="Cambria Math"/>
                <a:cs typeface="Cambria Math"/>
              </a:rPr>
              <a:t>𝑝</a:t>
            </a:r>
            <a:r>
              <a:rPr sz="3050" dirty="0">
                <a:latin typeface="Cambria Math"/>
                <a:cs typeface="Cambria Math"/>
              </a:rPr>
              <a:t>	</a:t>
            </a:r>
            <a:r>
              <a:rPr sz="3050" spc="-50" dirty="0">
                <a:latin typeface="Cambria Math"/>
                <a:cs typeface="Cambria Math"/>
              </a:rPr>
              <a:t>𝑧</a:t>
            </a:r>
            <a:endParaRPr sz="3050">
              <a:latin typeface="Cambria Math"/>
              <a:cs typeface="Cambria Math"/>
            </a:endParaRPr>
          </a:p>
        </p:txBody>
      </p:sp>
      <p:sp>
        <p:nvSpPr>
          <p:cNvPr id="53" name="object 53"/>
          <p:cNvSpPr/>
          <p:nvPr/>
        </p:nvSpPr>
        <p:spPr>
          <a:xfrm>
            <a:off x="7782814" y="4683759"/>
            <a:ext cx="142240" cy="629920"/>
          </a:xfrm>
          <a:custGeom>
            <a:avLst/>
            <a:gdLst/>
            <a:ahLst/>
            <a:cxnLst/>
            <a:rect l="l" t="t" r="r" b="b"/>
            <a:pathLst>
              <a:path w="142240" h="629920">
                <a:moveTo>
                  <a:pt x="5841" y="0"/>
                </a:moveTo>
                <a:lnTo>
                  <a:pt x="0" y="14858"/>
                </a:lnTo>
                <a:lnTo>
                  <a:pt x="23367" y="34035"/>
                </a:lnTo>
                <a:lnTo>
                  <a:pt x="44195" y="58800"/>
                </a:lnTo>
                <a:lnTo>
                  <a:pt x="77850" y="125475"/>
                </a:lnTo>
                <a:lnTo>
                  <a:pt x="90169" y="166750"/>
                </a:lnTo>
                <a:lnTo>
                  <a:pt x="99059" y="211962"/>
                </a:lnTo>
                <a:lnTo>
                  <a:pt x="104393" y="261492"/>
                </a:lnTo>
                <a:lnTo>
                  <a:pt x="106171" y="314959"/>
                </a:lnTo>
                <a:lnTo>
                  <a:pt x="104393" y="367791"/>
                </a:lnTo>
                <a:lnTo>
                  <a:pt x="99186" y="416687"/>
                </a:lnTo>
                <a:lnTo>
                  <a:pt x="90296" y="461898"/>
                </a:lnTo>
                <a:lnTo>
                  <a:pt x="77977" y="503300"/>
                </a:lnTo>
                <a:lnTo>
                  <a:pt x="62610" y="539876"/>
                </a:lnTo>
                <a:lnTo>
                  <a:pt x="23494" y="595629"/>
                </a:lnTo>
                <a:lnTo>
                  <a:pt x="0" y="614806"/>
                </a:lnTo>
                <a:lnTo>
                  <a:pt x="5841" y="629665"/>
                </a:lnTo>
                <a:lnTo>
                  <a:pt x="61849" y="584834"/>
                </a:lnTo>
                <a:lnTo>
                  <a:pt x="84962" y="552322"/>
                </a:lnTo>
                <a:lnTo>
                  <a:pt x="105028" y="512952"/>
                </a:lnTo>
                <a:lnTo>
                  <a:pt x="121030" y="468629"/>
                </a:lnTo>
                <a:lnTo>
                  <a:pt x="132587" y="420750"/>
                </a:lnTo>
                <a:lnTo>
                  <a:pt x="139445" y="369442"/>
                </a:lnTo>
                <a:lnTo>
                  <a:pt x="141731" y="314706"/>
                </a:lnTo>
                <a:lnTo>
                  <a:pt x="139445" y="259587"/>
                </a:lnTo>
                <a:lnTo>
                  <a:pt x="132587" y="208279"/>
                </a:lnTo>
                <a:lnTo>
                  <a:pt x="121030" y="160400"/>
                </a:lnTo>
                <a:lnTo>
                  <a:pt x="105028" y="116331"/>
                </a:lnTo>
                <a:lnTo>
                  <a:pt x="84962" y="77342"/>
                </a:lnTo>
                <a:lnTo>
                  <a:pt x="61849" y="44957"/>
                </a:lnTo>
                <a:lnTo>
                  <a:pt x="5841" y="0"/>
                </a:lnTo>
                <a:close/>
              </a:path>
            </a:pathLst>
          </a:custGeom>
          <a:solidFill>
            <a:srgbClr val="000000"/>
          </a:solidFill>
        </p:spPr>
        <p:txBody>
          <a:bodyPr wrap="square" lIns="0" tIns="0" rIns="0" bIns="0" rtlCol="0"/>
          <a:lstStyle/>
          <a:p>
            <a:endParaRPr/>
          </a:p>
        </p:txBody>
      </p:sp>
      <p:sp>
        <p:nvSpPr>
          <p:cNvPr id="54" name="object 54"/>
          <p:cNvSpPr/>
          <p:nvPr/>
        </p:nvSpPr>
        <p:spPr>
          <a:xfrm>
            <a:off x="10016490" y="4829340"/>
            <a:ext cx="29209" cy="349250"/>
          </a:xfrm>
          <a:custGeom>
            <a:avLst/>
            <a:gdLst/>
            <a:ahLst/>
            <a:cxnLst/>
            <a:rect l="l" t="t" r="r" b="b"/>
            <a:pathLst>
              <a:path w="29209" h="349250">
                <a:moveTo>
                  <a:pt x="28906" y="0"/>
                </a:moveTo>
                <a:lnTo>
                  <a:pt x="0" y="0"/>
                </a:lnTo>
                <a:lnTo>
                  <a:pt x="0" y="348703"/>
                </a:lnTo>
                <a:lnTo>
                  <a:pt x="28906" y="348703"/>
                </a:lnTo>
                <a:lnTo>
                  <a:pt x="28906" y="0"/>
                </a:lnTo>
                <a:close/>
              </a:path>
            </a:pathLst>
          </a:custGeom>
          <a:solidFill>
            <a:srgbClr val="000000"/>
          </a:solidFill>
        </p:spPr>
        <p:txBody>
          <a:bodyPr wrap="square" lIns="0" tIns="0" rIns="0" bIns="0" rtlCol="0"/>
          <a:lstStyle/>
          <a:p>
            <a:endParaRPr/>
          </a:p>
        </p:txBody>
      </p:sp>
      <p:sp>
        <p:nvSpPr>
          <p:cNvPr id="55" name="object 55"/>
          <p:cNvSpPr/>
          <p:nvPr/>
        </p:nvSpPr>
        <p:spPr>
          <a:xfrm>
            <a:off x="10315575" y="4826000"/>
            <a:ext cx="118745" cy="355600"/>
          </a:xfrm>
          <a:custGeom>
            <a:avLst/>
            <a:gdLst/>
            <a:ahLst/>
            <a:cxnLst/>
            <a:rect l="l" t="t" r="r" b="b"/>
            <a:pathLst>
              <a:path w="118745" h="355600">
                <a:moveTo>
                  <a:pt x="5079" y="0"/>
                </a:moveTo>
                <a:lnTo>
                  <a:pt x="0" y="14477"/>
                </a:lnTo>
                <a:lnTo>
                  <a:pt x="20574" y="23368"/>
                </a:lnTo>
                <a:lnTo>
                  <a:pt x="38353" y="35687"/>
                </a:lnTo>
                <a:lnTo>
                  <a:pt x="65150" y="70738"/>
                </a:lnTo>
                <a:lnTo>
                  <a:pt x="80899" y="117982"/>
                </a:lnTo>
                <a:lnTo>
                  <a:pt x="86232" y="175894"/>
                </a:lnTo>
                <a:lnTo>
                  <a:pt x="84835" y="207263"/>
                </a:lnTo>
                <a:lnTo>
                  <a:pt x="74295" y="261366"/>
                </a:lnTo>
                <a:lnTo>
                  <a:pt x="53085" y="303530"/>
                </a:lnTo>
                <a:lnTo>
                  <a:pt x="20827" y="332105"/>
                </a:lnTo>
                <a:lnTo>
                  <a:pt x="634" y="340994"/>
                </a:lnTo>
                <a:lnTo>
                  <a:pt x="5079" y="355473"/>
                </a:lnTo>
                <a:lnTo>
                  <a:pt x="53594" y="332739"/>
                </a:lnTo>
                <a:lnTo>
                  <a:pt x="89407" y="293369"/>
                </a:lnTo>
                <a:lnTo>
                  <a:pt x="111378" y="240664"/>
                </a:lnTo>
                <a:lnTo>
                  <a:pt x="118618" y="177800"/>
                </a:lnTo>
                <a:lnTo>
                  <a:pt x="116840" y="145287"/>
                </a:lnTo>
                <a:lnTo>
                  <a:pt x="102107" y="87502"/>
                </a:lnTo>
                <a:lnTo>
                  <a:pt x="73025" y="40512"/>
                </a:lnTo>
                <a:lnTo>
                  <a:pt x="30860" y="9270"/>
                </a:lnTo>
                <a:lnTo>
                  <a:pt x="5079" y="0"/>
                </a:lnTo>
                <a:close/>
              </a:path>
            </a:pathLst>
          </a:custGeom>
          <a:solidFill>
            <a:srgbClr val="000000"/>
          </a:solidFill>
        </p:spPr>
        <p:txBody>
          <a:bodyPr wrap="square" lIns="0" tIns="0" rIns="0" bIns="0" rtlCol="0"/>
          <a:lstStyle/>
          <a:p>
            <a:endParaRPr/>
          </a:p>
        </p:txBody>
      </p:sp>
      <p:sp>
        <p:nvSpPr>
          <p:cNvPr id="56" name="object 56"/>
          <p:cNvSpPr/>
          <p:nvPr/>
        </p:nvSpPr>
        <p:spPr>
          <a:xfrm>
            <a:off x="9652000" y="4826000"/>
            <a:ext cx="118745" cy="355600"/>
          </a:xfrm>
          <a:custGeom>
            <a:avLst/>
            <a:gdLst/>
            <a:ahLst/>
            <a:cxnLst/>
            <a:rect l="l" t="t" r="r" b="b"/>
            <a:pathLst>
              <a:path w="118745" h="355600">
                <a:moveTo>
                  <a:pt x="113538" y="0"/>
                </a:moveTo>
                <a:lnTo>
                  <a:pt x="65150" y="22732"/>
                </a:lnTo>
                <a:lnTo>
                  <a:pt x="29336" y="62356"/>
                </a:lnTo>
                <a:lnTo>
                  <a:pt x="7366" y="115062"/>
                </a:lnTo>
                <a:lnTo>
                  <a:pt x="0" y="177800"/>
                </a:lnTo>
                <a:lnTo>
                  <a:pt x="1777" y="210438"/>
                </a:lnTo>
                <a:lnTo>
                  <a:pt x="16509" y="268224"/>
                </a:lnTo>
                <a:lnTo>
                  <a:pt x="45593" y="315087"/>
                </a:lnTo>
                <a:lnTo>
                  <a:pt x="87629" y="346201"/>
                </a:lnTo>
                <a:lnTo>
                  <a:pt x="113538" y="355473"/>
                </a:lnTo>
                <a:lnTo>
                  <a:pt x="118109" y="340994"/>
                </a:lnTo>
                <a:lnTo>
                  <a:pt x="97790" y="332105"/>
                </a:lnTo>
                <a:lnTo>
                  <a:pt x="80264" y="319531"/>
                </a:lnTo>
                <a:lnTo>
                  <a:pt x="53594" y="284099"/>
                </a:lnTo>
                <a:lnTo>
                  <a:pt x="37719" y="235712"/>
                </a:lnTo>
                <a:lnTo>
                  <a:pt x="32511" y="175894"/>
                </a:lnTo>
                <a:lnTo>
                  <a:pt x="33781" y="145669"/>
                </a:lnTo>
                <a:lnTo>
                  <a:pt x="44323" y="92963"/>
                </a:lnTo>
                <a:lnTo>
                  <a:pt x="65531" y="51562"/>
                </a:lnTo>
                <a:lnTo>
                  <a:pt x="98044" y="23368"/>
                </a:lnTo>
                <a:lnTo>
                  <a:pt x="118618" y="14477"/>
                </a:lnTo>
                <a:lnTo>
                  <a:pt x="113538" y="0"/>
                </a:lnTo>
                <a:close/>
              </a:path>
            </a:pathLst>
          </a:custGeom>
          <a:solidFill>
            <a:srgbClr val="000000"/>
          </a:solidFill>
        </p:spPr>
        <p:txBody>
          <a:bodyPr wrap="square" lIns="0" tIns="0" rIns="0" bIns="0" rtlCol="0"/>
          <a:lstStyle/>
          <a:p>
            <a:endParaRPr/>
          </a:p>
        </p:txBody>
      </p:sp>
      <p:sp>
        <p:nvSpPr>
          <p:cNvPr id="57" name="object 57"/>
          <p:cNvSpPr/>
          <p:nvPr/>
        </p:nvSpPr>
        <p:spPr>
          <a:xfrm>
            <a:off x="11403710" y="4829340"/>
            <a:ext cx="28575" cy="349250"/>
          </a:xfrm>
          <a:custGeom>
            <a:avLst/>
            <a:gdLst/>
            <a:ahLst/>
            <a:cxnLst/>
            <a:rect l="l" t="t" r="r" b="b"/>
            <a:pathLst>
              <a:path w="28575" h="349250">
                <a:moveTo>
                  <a:pt x="28530" y="0"/>
                </a:moveTo>
                <a:lnTo>
                  <a:pt x="0" y="0"/>
                </a:lnTo>
                <a:lnTo>
                  <a:pt x="0" y="348703"/>
                </a:lnTo>
                <a:lnTo>
                  <a:pt x="28530" y="348703"/>
                </a:lnTo>
                <a:lnTo>
                  <a:pt x="28530" y="0"/>
                </a:lnTo>
                <a:close/>
              </a:path>
            </a:pathLst>
          </a:custGeom>
          <a:solidFill>
            <a:srgbClr val="000000"/>
          </a:solidFill>
        </p:spPr>
        <p:txBody>
          <a:bodyPr wrap="square" lIns="0" tIns="0" rIns="0" bIns="0" rtlCol="0"/>
          <a:lstStyle/>
          <a:p>
            <a:endParaRPr/>
          </a:p>
        </p:txBody>
      </p:sp>
      <p:sp>
        <p:nvSpPr>
          <p:cNvPr id="58" name="object 58"/>
          <p:cNvSpPr/>
          <p:nvPr/>
        </p:nvSpPr>
        <p:spPr>
          <a:xfrm>
            <a:off x="11698858" y="4826000"/>
            <a:ext cx="117475" cy="355600"/>
          </a:xfrm>
          <a:custGeom>
            <a:avLst/>
            <a:gdLst/>
            <a:ahLst/>
            <a:cxnLst/>
            <a:rect l="l" t="t" r="r" b="b"/>
            <a:pathLst>
              <a:path w="117475" h="355600">
                <a:moveTo>
                  <a:pt x="5080" y="0"/>
                </a:moveTo>
                <a:lnTo>
                  <a:pt x="0" y="14477"/>
                </a:lnTo>
                <a:lnTo>
                  <a:pt x="20320" y="23368"/>
                </a:lnTo>
                <a:lnTo>
                  <a:pt x="37846" y="35687"/>
                </a:lnTo>
                <a:lnTo>
                  <a:pt x="64389" y="70738"/>
                </a:lnTo>
                <a:lnTo>
                  <a:pt x="79883" y="117982"/>
                </a:lnTo>
                <a:lnTo>
                  <a:pt x="85090" y="175894"/>
                </a:lnTo>
                <a:lnTo>
                  <a:pt x="83820" y="207263"/>
                </a:lnTo>
                <a:lnTo>
                  <a:pt x="73406" y="261366"/>
                </a:lnTo>
                <a:lnTo>
                  <a:pt x="52450" y="303530"/>
                </a:lnTo>
                <a:lnTo>
                  <a:pt x="20574" y="332105"/>
                </a:lnTo>
                <a:lnTo>
                  <a:pt x="635" y="340994"/>
                </a:lnTo>
                <a:lnTo>
                  <a:pt x="5080" y="355473"/>
                </a:lnTo>
                <a:lnTo>
                  <a:pt x="52959" y="332739"/>
                </a:lnTo>
                <a:lnTo>
                  <a:pt x="88265" y="293369"/>
                </a:lnTo>
                <a:lnTo>
                  <a:pt x="109855" y="240664"/>
                </a:lnTo>
                <a:lnTo>
                  <a:pt x="117094" y="177800"/>
                </a:lnTo>
                <a:lnTo>
                  <a:pt x="115316" y="145287"/>
                </a:lnTo>
                <a:lnTo>
                  <a:pt x="100838" y="87502"/>
                </a:lnTo>
                <a:lnTo>
                  <a:pt x="72009" y="40512"/>
                </a:lnTo>
                <a:lnTo>
                  <a:pt x="30480" y="9270"/>
                </a:lnTo>
                <a:lnTo>
                  <a:pt x="5080" y="0"/>
                </a:lnTo>
                <a:close/>
              </a:path>
            </a:pathLst>
          </a:custGeom>
          <a:solidFill>
            <a:srgbClr val="000000"/>
          </a:solidFill>
        </p:spPr>
        <p:txBody>
          <a:bodyPr wrap="square" lIns="0" tIns="0" rIns="0" bIns="0" rtlCol="0"/>
          <a:lstStyle/>
          <a:p>
            <a:endParaRPr/>
          </a:p>
        </p:txBody>
      </p:sp>
      <p:sp>
        <p:nvSpPr>
          <p:cNvPr id="59" name="object 59"/>
          <p:cNvSpPr/>
          <p:nvPr/>
        </p:nvSpPr>
        <p:spPr>
          <a:xfrm>
            <a:off x="11043919" y="4826000"/>
            <a:ext cx="117475" cy="355600"/>
          </a:xfrm>
          <a:custGeom>
            <a:avLst/>
            <a:gdLst/>
            <a:ahLst/>
            <a:cxnLst/>
            <a:rect l="l" t="t" r="r" b="b"/>
            <a:pathLst>
              <a:path w="117475" h="355600">
                <a:moveTo>
                  <a:pt x="112140" y="0"/>
                </a:moveTo>
                <a:lnTo>
                  <a:pt x="64261" y="22732"/>
                </a:lnTo>
                <a:lnTo>
                  <a:pt x="28955" y="62356"/>
                </a:lnTo>
                <a:lnTo>
                  <a:pt x="7238" y="115062"/>
                </a:lnTo>
                <a:lnTo>
                  <a:pt x="0" y="177800"/>
                </a:lnTo>
                <a:lnTo>
                  <a:pt x="1777" y="210438"/>
                </a:lnTo>
                <a:lnTo>
                  <a:pt x="16255" y="268224"/>
                </a:lnTo>
                <a:lnTo>
                  <a:pt x="44957" y="315087"/>
                </a:lnTo>
                <a:lnTo>
                  <a:pt x="86486" y="346201"/>
                </a:lnTo>
                <a:lnTo>
                  <a:pt x="112140" y="355473"/>
                </a:lnTo>
                <a:lnTo>
                  <a:pt x="116585" y="340994"/>
                </a:lnTo>
                <a:lnTo>
                  <a:pt x="96520" y="332105"/>
                </a:lnTo>
                <a:lnTo>
                  <a:pt x="79248" y="319531"/>
                </a:lnTo>
                <a:lnTo>
                  <a:pt x="52831" y="284099"/>
                </a:lnTo>
                <a:lnTo>
                  <a:pt x="37210" y="235712"/>
                </a:lnTo>
                <a:lnTo>
                  <a:pt x="32003" y="175894"/>
                </a:lnTo>
                <a:lnTo>
                  <a:pt x="33400" y="145669"/>
                </a:lnTo>
                <a:lnTo>
                  <a:pt x="43814" y="92963"/>
                </a:lnTo>
                <a:lnTo>
                  <a:pt x="64770" y="51562"/>
                </a:lnTo>
                <a:lnTo>
                  <a:pt x="96774" y="23368"/>
                </a:lnTo>
                <a:lnTo>
                  <a:pt x="117094" y="14477"/>
                </a:lnTo>
                <a:lnTo>
                  <a:pt x="112140" y="0"/>
                </a:lnTo>
                <a:close/>
              </a:path>
            </a:pathLst>
          </a:custGeom>
          <a:solidFill>
            <a:srgbClr val="000000"/>
          </a:solidFill>
        </p:spPr>
        <p:txBody>
          <a:bodyPr wrap="square" lIns="0" tIns="0" rIns="0" bIns="0" rtlCol="0"/>
          <a:lstStyle/>
          <a:p>
            <a:endParaRPr/>
          </a:p>
        </p:txBody>
      </p:sp>
      <p:sp>
        <p:nvSpPr>
          <p:cNvPr id="60" name="object 60"/>
          <p:cNvSpPr txBox="1"/>
          <p:nvPr/>
        </p:nvSpPr>
        <p:spPr>
          <a:xfrm>
            <a:off x="8016493" y="4704651"/>
            <a:ext cx="4039870" cy="489584"/>
          </a:xfrm>
          <a:prstGeom prst="rect">
            <a:avLst/>
          </a:prstGeom>
        </p:spPr>
        <p:txBody>
          <a:bodyPr vert="horz" wrap="square" lIns="0" tIns="11430" rIns="0" bIns="0" rtlCol="0">
            <a:spAutoFit/>
          </a:bodyPr>
          <a:lstStyle/>
          <a:p>
            <a:pPr marL="38100">
              <a:lnSpc>
                <a:spcPct val="100000"/>
              </a:lnSpc>
              <a:spcBef>
                <a:spcPts val="90"/>
              </a:spcBef>
              <a:tabLst>
                <a:tab pos="2458085" algn="l"/>
                <a:tab pos="3474720" algn="l"/>
                <a:tab pos="3841115" algn="l"/>
              </a:tabLst>
            </a:pPr>
            <a:r>
              <a:rPr sz="3050" dirty="0">
                <a:latin typeface="Cambria Math"/>
                <a:cs typeface="Cambria Math"/>
              </a:rPr>
              <a:t>+</a:t>
            </a:r>
            <a:r>
              <a:rPr sz="3050" spc="-80" dirty="0">
                <a:latin typeface="Cambria Math"/>
                <a:cs typeface="Cambria Math"/>
              </a:rPr>
              <a:t> </a:t>
            </a:r>
            <a:r>
              <a:rPr sz="3050" spc="114" dirty="0">
                <a:latin typeface="Cambria Math"/>
                <a:cs typeface="Cambria Math"/>
              </a:rPr>
              <a:t>𝐷</a:t>
            </a:r>
            <a:r>
              <a:rPr sz="3375" spc="172" baseline="-9876" dirty="0">
                <a:latin typeface="Cambria Math"/>
                <a:cs typeface="Cambria Math"/>
              </a:rPr>
              <a:t>KL</a:t>
            </a:r>
            <a:r>
              <a:rPr sz="3050" spc="114" dirty="0">
                <a:latin typeface="Cambria Math"/>
                <a:cs typeface="Cambria Math"/>
              </a:rPr>
              <a:t>(𝑞</a:t>
            </a:r>
            <a:r>
              <a:rPr sz="3050" spc="-229" dirty="0">
                <a:latin typeface="Cambria Math"/>
                <a:cs typeface="Cambria Math"/>
              </a:rPr>
              <a:t> </a:t>
            </a:r>
            <a:r>
              <a:rPr sz="3225" baseline="-10335" dirty="0">
                <a:latin typeface="Cambria Math"/>
                <a:cs typeface="Cambria Math"/>
              </a:rPr>
              <a:t>ϕ</a:t>
            </a:r>
            <a:r>
              <a:rPr sz="3225" spc="-22" baseline="-10335" dirty="0">
                <a:latin typeface="Cambria Math"/>
                <a:cs typeface="Cambria Math"/>
              </a:rPr>
              <a:t> </a:t>
            </a:r>
            <a:r>
              <a:rPr sz="3050" dirty="0">
                <a:latin typeface="Cambria Math"/>
                <a:cs typeface="Cambria Math"/>
              </a:rPr>
              <a:t>𝑧</a:t>
            </a:r>
            <a:r>
              <a:rPr sz="3050" spc="245"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10" dirty="0">
                <a:latin typeface="Cambria Math"/>
                <a:cs typeface="Cambria Math"/>
              </a:rPr>
              <a:t>,</a:t>
            </a:r>
            <a:r>
              <a:rPr sz="3050" spc="-175" dirty="0">
                <a:latin typeface="Cambria Math"/>
                <a:cs typeface="Cambria Math"/>
              </a:rPr>
              <a:t> </a:t>
            </a:r>
            <a:r>
              <a:rPr sz="3050" spc="-25" dirty="0">
                <a:latin typeface="Cambria Math"/>
                <a:cs typeface="Cambria Math"/>
              </a:rPr>
              <a:t>𝑝</a:t>
            </a:r>
            <a:r>
              <a:rPr sz="3050" spc="-204" dirty="0">
                <a:latin typeface="Cambria Math"/>
                <a:cs typeface="Cambria Math"/>
              </a:rPr>
              <a:t> </a:t>
            </a:r>
            <a:r>
              <a:rPr sz="3600" baseline="-12731" dirty="0">
                <a:latin typeface="Cambria Math"/>
                <a:cs typeface="Cambria Math"/>
              </a:rPr>
              <a:t>θ</a:t>
            </a:r>
            <a:r>
              <a:rPr sz="3600" spc="600" baseline="-12731" dirty="0">
                <a:latin typeface="Cambria Math"/>
                <a:cs typeface="Cambria Math"/>
              </a:rPr>
              <a:t> </a:t>
            </a:r>
            <a:r>
              <a:rPr sz="3050" spc="-50" dirty="0">
                <a:latin typeface="Cambria Math"/>
                <a:cs typeface="Cambria Math"/>
              </a:rPr>
              <a:t>𝑧</a:t>
            </a:r>
            <a:r>
              <a:rPr sz="3050"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50" dirty="0">
                <a:latin typeface="Cambria Math"/>
                <a:cs typeface="Cambria Math"/>
              </a:rPr>
              <a:t>)</a:t>
            </a:r>
            <a:endParaRPr sz="3050">
              <a:latin typeface="Cambria Math"/>
              <a:cs typeface="Cambria Math"/>
            </a:endParaRPr>
          </a:p>
        </p:txBody>
      </p:sp>
      <p:pic>
        <p:nvPicPr>
          <p:cNvPr id="61" name="object 61"/>
          <p:cNvPicPr/>
          <p:nvPr/>
        </p:nvPicPr>
        <p:blipFill>
          <a:blip r:embed="rId3" cstate="print"/>
          <a:stretch>
            <a:fillRect/>
          </a:stretch>
        </p:blipFill>
        <p:spPr>
          <a:xfrm>
            <a:off x="4061790" y="5513970"/>
            <a:ext cx="4724977" cy="693691"/>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1811654" y="1821561"/>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4" name="object 4"/>
          <p:cNvSpPr txBox="1"/>
          <p:nvPr/>
        </p:nvSpPr>
        <p:spPr>
          <a:xfrm>
            <a:off x="835342" y="1597913"/>
            <a:ext cx="2996565" cy="575310"/>
          </a:xfrm>
          <a:prstGeom prst="rect">
            <a:avLst/>
          </a:prstGeom>
        </p:spPr>
        <p:txBody>
          <a:bodyPr vert="horz" wrap="square" lIns="0" tIns="13335" rIns="0" bIns="0" rtlCol="0">
            <a:spAutoFit/>
          </a:bodyPr>
          <a:lstStyle/>
          <a:p>
            <a:pPr marL="12700">
              <a:lnSpc>
                <a:spcPct val="100000"/>
              </a:lnSpc>
              <a:spcBef>
                <a:spcPts val="105"/>
              </a:spcBef>
              <a:tabLst>
                <a:tab pos="1151255" algn="l"/>
              </a:tabLst>
            </a:pPr>
            <a:r>
              <a:rPr sz="3600" dirty="0">
                <a:latin typeface="Cambria Math"/>
                <a:cs typeface="Cambria Math"/>
              </a:rPr>
              <a:t>log</a:t>
            </a:r>
            <a:r>
              <a:rPr sz="3600" spc="-185" dirty="0">
                <a:latin typeface="Cambria Math"/>
                <a:cs typeface="Cambria Math"/>
              </a:rPr>
              <a:t> </a:t>
            </a:r>
            <a:r>
              <a:rPr sz="3600" spc="-50" dirty="0">
                <a:latin typeface="Cambria Math"/>
                <a:cs typeface="Cambria Math"/>
              </a:rPr>
              <a:t>𝑝</a:t>
            </a:r>
            <a:r>
              <a:rPr sz="3600" dirty="0">
                <a:latin typeface="Cambria Math"/>
                <a:cs typeface="Cambria Math"/>
              </a:rPr>
              <a:t>	(𝑥)</a:t>
            </a:r>
            <a:r>
              <a:rPr sz="3600" spc="280" dirty="0">
                <a:latin typeface="Cambria Math"/>
                <a:cs typeface="Cambria Math"/>
              </a:rPr>
              <a:t> </a:t>
            </a:r>
            <a:r>
              <a:rPr sz="3600" dirty="0">
                <a:latin typeface="Cambria Math"/>
                <a:cs typeface="Cambria Math"/>
              </a:rPr>
              <a:t>=</a:t>
            </a:r>
            <a:r>
              <a:rPr sz="3600" spc="290"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5" name="object 5"/>
          <p:cNvSpPr/>
          <p:nvPr/>
        </p:nvSpPr>
        <p:spPr>
          <a:xfrm>
            <a:off x="3901440" y="1940560"/>
            <a:ext cx="2570480" cy="20320"/>
          </a:xfrm>
          <a:custGeom>
            <a:avLst/>
            <a:gdLst/>
            <a:ahLst/>
            <a:cxnLst/>
            <a:rect l="l" t="t" r="r" b="b"/>
            <a:pathLst>
              <a:path w="2570479" h="20319">
                <a:moveTo>
                  <a:pt x="2570480" y="0"/>
                </a:moveTo>
                <a:lnTo>
                  <a:pt x="0" y="0"/>
                </a:lnTo>
                <a:lnTo>
                  <a:pt x="0" y="20320"/>
                </a:lnTo>
                <a:lnTo>
                  <a:pt x="2570480" y="20320"/>
                </a:lnTo>
                <a:lnTo>
                  <a:pt x="2570480" y="0"/>
                </a:lnTo>
                <a:close/>
              </a:path>
            </a:pathLst>
          </a:custGeom>
          <a:solidFill>
            <a:srgbClr val="000000"/>
          </a:solidFill>
        </p:spPr>
        <p:txBody>
          <a:bodyPr wrap="square" lIns="0" tIns="0" rIns="0" bIns="0" rtlCol="0"/>
          <a:lstStyle/>
          <a:p>
            <a:endParaRPr/>
          </a:p>
        </p:txBody>
      </p:sp>
      <p:sp>
        <p:nvSpPr>
          <p:cNvPr id="6" name="object 6"/>
          <p:cNvSpPr/>
          <p:nvPr/>
        </p:nvSpPr>
        <p:spPr>
          <a:xfrm>
            <a:off x="4983988" y="1395818"/>
            <a:ext cx="34925" cy="408940"/>
          </a:xfrm>
          <a:custGeom>
            <a:avLst/>
            <a:gdLst/>
            <a:ahLst/>
            <a:cxnLst/>
            <a:rect l="l" t="t" r="r" b="b"/>
            <a:pathLst>
              <a:path w="34925" h="408939">
                <a:moveTo>
                  <a:pt x="34560" y="0"/>
                </a:moveTo>
                <a:lnTo>
                  <a:pt x="0" y="0"/>
                </a:lnTo>
                <a:lnTo>
                  <a:pt x="0" y="408597"/>
                </a:lnTo>
                <a:lnTo>
                  <a:pt x="34560" y="408597"/>
                </a:lnTo>
                <a:lnTo>
                  <a:pt x="34560" y="0"/>
                </a:lnTo>
                <a:close/>
              </a:path>
            </a:pathLst>
          </a:custGeom>
          <a:solidFill>
            <a:srgbClr val="000000"/>
          </a:solidFill>
        </p:spPr>
        <p:txBody>
          <a:bodyPr wrap="square" lIns="0" tIns="0" rIns="0" bIns="0" rtlCol="0"/>
          <a:lstStyle/>
          <a:p>
            <a:endParaRPr/>
          </a:p>
        </p:txBody>
      </p:sp>
      <p:sp>
        <p:nvSpPr>
          <p:cNvPr id="7" name="object 7"/>
          <p:cNvSpPr/>
          <p:nvPr/>
        </p:nvSpPr>
        <p:spPr>
          <a:xfrm>
            <a:off x="4419600" y="1391919"/>
            <a:ext cx="142240" cy="416559"/>
          </a:xfrm>
          <a:custGeom>
            <a:avLst/>
            <a:gdLst/>
            <a:ahLst/>
            <a:cxnLst/>
            <a:rect l="l" t="t" r="r" b="b"/>
            <a:pathLst>
              <a:path w="142239" h="416560">
                <a:moveTo>
                  <a:pt x="135762" y="0"/>
                </a:moveTo>
                <a:lnTo>
                  <a:pt x="77850" y="26669"/>
                </a:lnTo>
                <a:lnTo>
                  <a:pt x="35178" y="73025"/>
                </a:lnTo>
                <a:lnTo>
                  <a:pt x="8762" y="134874"/>
                </a:lnTo>
                <a:lnTo>
                  <a:pt x="0" y="208406"/>
                </a:lnTo>
                <a:lnTo>
                  <a:pt x="2159" y="246633"/>
                </a:lnTo>
                <a:lnTo>
                  <a:pt x="19685" y="314325"/>
                </a:lnTo>
                <a:lnTo>
                  <a:pt x="54483" y="369188"/>
                </a:lnTo>
                <a:lnTo>
                  <a:pt x="104775" y="405638"/>
                </a:lnTo>
                <a:lnTo>
                  <a:pt x="135762" y="416559"/>
                </a:lnTo>
                <a:lnTo>
                  <a:pt x="141224" y="399541"/>
                </a:lnTo>
                <a:lnTo>
                  <a:pt x="116966" y="389127"/>
                </a:lnTo>
                <a:lnTo>
                  <a:pt x="96012" y="374522"/>
                </a:lnTo>
                <a:lnTo>
                  <a:pt x="64135" y="332866"/>
                </a:lnTo>
                <a:lnTo>
                  <a:pt x="45085" y="276225"/>
                </a:lnTo>
                <a:lnTo>
                  <a:pt x="38862" y="206120"/>
                </a:lnTo>
                <a:lnTo>
                  <a:pt x="40386" y="170687"/>
                </a:lnTo>
                <a:lnTo>
                  <a:pt x="53086" y="108965"/>
                </a:lnTo>
                <a:lnTo>
                  <a:pt x="78359" y="60325"/>
                </a:lnTo>
                <a:lnTo>
                  <a:pt x="117348" y="27431"/>
                </a:lnTo>
                <a:lnTo>
                  <a:pt x="141859" y="16890"/>
                </a:lnTo>
                <a:lnTo>
                  <a:pt x="135762" y="0"/>
                </a:lnTo>
                <a:close/>
              </a:path>
            </a:pathLst>
          </a:custGeom>
          <a:solidFill>
            <a:srgbClr val="000000"/>
          </a:solidFill>
        </p:spPr>
        <p:txBody>
          <a:bodyPr wrap="square" lIns="0" tIns="0" rIns="0" bIns="0" rtlCol="0"/>
          <a:lstStyle/>
          <a:p>
            <a:endParaRPr/>
          </a:p>
        </p:txBody>
      </p:sp>
      <p:sp>
        <p:nvSpPr>
          <p:cNvPr id="8" name="object 8"/>
          <p:cNvSpPr txBox="1"/>
          <p:nvPr/>
        </p:nvSpPr>
        <p:spPr>
          <a:xfrm>
            <a:off x="4208779" y="1473580"/>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9" name="object 9"/>
          <p:cNvSpPr txBox="1"/>
          <p:nvPr/>
        </p:nvSpPr>
        <p:spPr>
          <a:xfrm>
            <a:off x="3893820" y="1250061"/>
            <a:ext cx="940435" cy="575310"/>
          </a:xfrm>
          <a:prstGeom prst="rect">
            <a:avLst/>
          </a:prstGeom>
        </p:spPr>
        <p:txBody>
          <a:bodyPr vert="horz" wrap="square" lIns="0" tIns="13335" rIns="0" bIns="0" rtlCol="0">
            <a:spAutoFit/>
          </a:bodyPr>
          <a:lstStyle/>
          <a:p>
            <a:pPr marL="12700">
              <a:lnSpc>
                <a:spcPct val="100000"/>
              </a:lnSpc>
              <a:spcBef>
                <a:spcPts val="105"/>
              </a:spcBef>
              <a:tabLst>
                <a:tab pos="68326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10" name="object 10"/>
          <p:cNvSpPr/>
          <p:nvPr/>
        </p:nvSpPr>
        <p:spPr>
          <a:xfrm>
            <a:off x="5390896" y="2046058"/>
            <a:ext cx="34925" cy="408940"/>
          </a:xfrm>
          <a:custGeom>
            <a:avLst/>
            <a:gdLst/>
            <a:ahLst/>
            <a:cxnLst/>
            <a:rect l="l" t="t" r="r" b="b"/>
            <a:pathLst>
              <a:path w="34925" h="408939">
                <a:moveTo>
                  <a:pt x="34456" y="0"/>
                </a:moveTo>
                <a:lnTo>
                  <a:pt x="0" y="0"/>
                </a:lnTo>
                <a:lnTo>
                  <a:pt x="0" y="408597"/>
                </a:lnTo>
                <a:lnTo>
                  <a:pt x="34456" y="408597"/>
                </a:lnTo>
                <a:lnTo>
                  <a:pt x="34456" y="0"/>
                </a:lnTo>
                <a:close/>
              </a:path>
            </a:pathLst>
          </a:custGeom>
          <a:solidFill>
            <a:srgbClr val="000000"/>
          </a:solidFill>
        </p:spPr>
        <p:txBody>
          <a:bodyPr wrap="square" lIns="0" tIns="0" rIns="0" bIns="0" rtlCol="0"/>
          <a:lstStyle/>
          <a:p>
            <a:endParaRPr/>
          </a:p>
        </p:txBody>
      </p:sp>
      <p:sp>
        <p:nvSpPr>
          <p:cNvPr id="11" name="object 11"/>
          <p:cNvSpPr/>
          <p:nvPr/>
        </p:nvSpPr>
        <p:spPr>
          <a:xfrm>
            <a:off x="4856479" y="2042160"/>
            <a:ext cx="141605" cy="416559"/>
          </a:xfrm>
          <a:custGeom>
            <a:avLst/>
            <a:gdLst/>
            <a:ahLst/>
            <a:cxnLst/>
            <a:rect l="l" t="t" r="r" b="b"/>
            <a:pathLst>
              <a:path w="141604" h="416560">
                <a:moveTo>
                  <a:pt x="135382" y="0"/>
                </a:moveTo>
                <a:lnTo>
                  <a:pt x="77597" y="26669"/>
                </a:lnTo>
                <a:lnTo>
                  <a:pt x="35052" y="73025"/>
                </a:lnTo>
                <a:lnTo>
                  <a:pt x="8762" y="134874"/>
                </a:lnTo>
                <a:lnTo>
                  <a:pt x="0" y="208406"/>
                </a:lnTo>
                <a:lnTo>
                  <a:pt x="2159" y="246634"/>
                </a:lnTo>
                <a:lnTo>
                  <a:pt x="19685" y="314325"/>
                </a:lnTo>
                <a:lnTo>
                  <a:pt x="54229" y="369188"/>
                </a:lnTo>
                <a:lnTo>
                  <a:pt x="104521" y="405638"/>
                </a:lnTo>
                <a:lnTo>
                  <a:pt x="135382" y="416560"/>
                </a:lnTo>
                <a:lnTo>
                  <a:pt x="140716" y="399541"/>
                </a:lnTo>
                <a:lnTo>
                  <a:pt x="116586" y="389127"/>
                </a:lnTo>
                <a:lnTo>
                  <a:pt x="95631" y="374523"/>
                </a:lnTo>
                <a:lnTo>
                  <a:pt x="63881" y="332866"/>
                </a:lnTo>
                <a:lnTo>
                  <a:pt x="44958" y="276225"/>
                </a:lnTo>
                <a:lnTo>
                  <a:pt x="38735" y="206120"/>
                </a:lnTo>
                <a:lnTo>
                  <a:pt x="40259" y="170687"/>
                </a:lnTo>
                <a:lnTo>
                  <a:pt x="52832" y="108965"/>
                </a:lnTo>
                <a:lnTo>
                  <a:pt x="78105" y="60325"/>
                </a:lnTo>
                <a:lnTo>
                  <a:pt x="116967" y="27431"/>
                </a:lnTo>
                <a:lnTo>
                  <a:pt x="141350" y="16890"/>
                </a:lnTo>
                <a:lnTo>
                  <a:pt x="135382" y="0"/>
                </a:lnTo>
                <a:close/>
              </a:path>
            </a:pathLst>
          </a:custGeom>
          <a:solidFill>
            <a:srgbClr val="000000"/>
          </a:solidFill>
        </p:spPr>
        <p:txBody>
          <a:bodyPr wrap="square" lIns="0" tIns="0" rIns="0" bIns="0" rtlCol="0"/>
          <a:lstStyle/>
          <a:p>
            <a:endParaRPr/>
          </a:p>
        </p:txBody>
      </p:sp>
      <p:sp>
        <p:nvSpPr>
          <p:cNvPr id="12" name="object 12"/>
          <p:cNvSpPr/>
          <p:nvPr/>
        </p:nvSpPr>
        <p:spPr>
          <a:xfrm>
            <a:off x="7721600" y="1940560"/>
            <a:ext cx="3891279" cy="20320"/>
          </a:xfrm>
          <a:custGeom>
            <a:avLst/>
            <a:gdLst/>
            <a:ahLst/>
            <a:cxnLst/>
            <a:rect l="l" t="t" r="r" b="b"/>
            <a:pathLst>
              <a:path w="3891279" h="20319">
                <a:moveTo>
                  <a:pt x="3891279" y="0"/>
                </a:moveTo>
                <a:lnTo>
                  <a:pt x="0" y="0"/>
                </a:lnTo>
                <a:lnTo>
                  <a:pt x="0" y="20320"/>
                </a:lnTo>
                <a:lnTo>
                  <a:pt x="3891279" y="20320"/>
                </a:lnTo>
                <a:lnTo>
                  <a:pt x="3891279" y="0"/>
                </a:lnTo>
                <a:close/>
              </a:path>
            </a:pathLst>
          </a:custGeom>
          <a:solidFill>
            <a:srgbClr val="000000"/>
          </a:solidFill>
        </p:spPr>
        <p:txBody>
          <a:bodyPr wrap="square" lIns="0" tIns="0" rIns="0" bIns="0" rtlCol="0"/>
          <a:lstStyle/>
          <a:p>
            <a:endParaRPr/>
          </a:p>
        </p:txBody>
      </p:sp>
      <p:sp>
        <p:nvSpPr>
          <p:cNvPr id="13" name="object 13"/>
          <p:cNvSpPr/>
          <p:nvPr/>
        </p:nvSpPr>
        <p:spPr>
          <a:xfrm>
            <a:off x="8709152" y="1375498"/>
            <a:ext cx="34290" cy="408940"/>
          </a:xfrm>
          <a:custGeom>
            <a:avLst/>
            <a:gdLst/>
            <a:ahLst/>
            <a:cxnLst/>
            <a:rect l="l" t="t" r="r" b="b"/>
            <a:pathLst>
              <a:path w="34290" h="408939">
                <a:moveTo>
                  <a:pt x="34215" y="0"/>
                </a:moveTo>
                <a:lnTo>
                  <a:pt x="0" y="0"/>
                </a:lnTo>
                <a:lnTo>
                  <a:pt x="0" y="408597"/>
                </a:lnTo>
                <a:lnTo>
                  <a:pt x="34215" y="408597"/>
                </a:lnTo>
                <a:lnTo>
                  <a:pt x="34215" y="0"/>
                </a:lnTo>
                <a:close/>
              </a:path>
            </a:pathLst>
          </a:custGeom>
          <a:solidFill>
            <a:srgbClr val="000000"/>
          </a:solidFill>
        </p:spPr>
        <p:txBody>
          <a:bodyPr wrap="square" lIns="0" tIns="0" rIns="0" bIns="0" rtlCol="0"/>
          <a:lstStyle/>
          <a:p>
            <a:endParaRPr/>
          </a:p>
        </p:txBody>
      </p:sp>
      <p:sp>
        <p:nvSpPr>
          <p:cNvPr id="14" name="object 14"/>
          <p:cNvSpPr/>
          <p:nvPr/>
        </p:nvSpPr>
        <p:spPr>
          <a:xfrm>
            <a:off x="8249919" y="1371600"/>
            <a:ext cx="140970" cy="416559"/>
          </a:xfrm>
          <a:custGeom>
            <a:avLst/>
            <a:gdLst/>
            <a:ahLst/>
            <a:cxnLst/>
            <a:rect l="l" t="t" r="r" b="b"/>
            <a:pathLst>
              <a:path w="140970" h="416560">
                <a:moveTo>
                  <a:pt x="134365" y="0"/>
                </a:moveTo>
                <a:lnTo>
                  <a:pt x="77088" y="26670"/>
                </a:lnTo>
                <a:lnTo>
                  <a:pt x="34798" y="73025"/>
                </a:lnTo>
                <a:lnTo>
                  <a:pt x="8635" y="134874"/>
                </a:lnTo>
                <a:lnTo>
                  <a:pt x="0" y="208407"/>
                </a:lnTo>
                <a:lnTo>
                  <a:pt x="2158" y="246634"/>
                </a:lnTo>
                <a:lnTo>
                  <a:pt x="19557" y="314325"/>
                </a:lnTo>
                <a:lnTo>
                  <a:pt x="53848" y="369188"/>
                </a:lnTo>
                <a:lnTo>
                  <a:pt x="103758" y="405638"/>
                </a:lnTo>
                <a:lnTo>
                  <a:pt x="134365" y="416560"/>
                </a:lnTo>
                <a:lnTo>
                  <a:pt x="139700" y="399541"/>
                </a:lnTo>
                <a:lnTo>
                  <a:pt x="115697" y="389127"/>
                </a:lnTo>
                <a:lnTo>
                  <a:pt x="94996" y="374523"/>
                </a:lnTo>
                <a:lnTo>
                  <a:pt x="63373" y="332866"/>
                </a:lnTo>
                <a:lnTo>
                  <a:pt x="44703" y="276225"/>
                </a:lnTo>
                <a:lnTo>
                  <a:pt x="38480" y="206121"/>
                </a:lnTo>
                <a:lnTo>
                  <a:pt x="40004" y="170687"/>
                </a:lnTo>
                <a:lnTo>
                  <a:pt x="52450" y="108965"/>
                </a:lnTo>
                <a:lnTo>
                  <a:pt x="77597" y="60325"/>
                </a:lnTo>
                <a:lnTo>
                  <a:pt x="116077" y="27432"/>
                </a:lnTo>
                <a:lnTo>
                  <a:pt x="140461" y="16890"/>
                </a:lnTo>
                <a:lnTo>
                  <a:pt x="134365" y="0"/>
                </a:lnTo>
                <a:close/>
              </a:path>
            </a:pathLst>
          </a:custGeom>
          <a:solidFill>
            <a:srgbClr val="000000"/>
          </a:solidFill>
        </p:spPr>
        <p:txBody>
          <a:bodyPr wrap="square" lIns="0" tIns="0" rIns="0" bIns="0" rtlCol="0"/>
          <a:lstStyle/>
          <a:p>
            <a:endParaRPr/>
          </a:p>
        </p:txBody>
      </p:sp>
      <p:sp>
        <p:nvSpPr>
          <p:cNvPr id="15" name="object 15"/>
          <p:cNvSpPr/>
          <p:nvPr/>
        </p:nvSpPr>
        <p:spPr>
          <a:xfrm>
            <a:off x="9034018" y="1371600"/>
            <a:ext cx="140970" cy="416559"/>
          </a:xfrm>
          <a:custGeom>
            <a:avLst/>
            <a:gdLst/>
            <a:ahLst/>
            <a:cxnLst/>
            <a:rect l="l" t="t" r="r" b="b"/>
            <a:pathLst>
              <a:path w="140970" h="416560">
                <a:moveTo>
                  <a:pt x="5968" y="0"/>
                </a:moveTo>
                <a:lnTo>
                  <a:pt x="0" y="16890"/>
                </a:lnTo>
                <a:lnTo>
                  <a:pt x="24383" y="27432"/>
                </a:lnTo>
                <a:lnTo>
                  <a:pt x="45465" y="41910"/>
                </a:lnTo>
                <a:lnTo>
                  <a:pt x="77088" y="82930"/>
                </a:lnTo>
                <a:lnTo>
                  <a:pt x="95757" y="138302"/>
                </a:lnTo>
                <a:lnTo>
                  <a:pt x="101980" y="206121"/>
                </a:lnTo>
                <a:lnTo>
                  <a:pt x="100456" y="242950"/>
                </a:lnTo>
                <a:lnTo>
                  <a:pt x="87883" y="306197"/>
                </a:lnTo>
                <a:lnTo>
                  <a:pt x="62864" y="355726"/>
                </a:lnTo>
                <a:lnTo>
                  <a:pt x="24764" y="389127"/>
                </a:lnTo>
                <a:lnTo>
                  <a:pt x="634" y="399541"/>
                </a:lnTo>
                <a:lnTo>
                  <a:pt x="5968" y="416560"/>
                </a:lnTo>
                <a:lnTo>
                  <a:pt x="63500" y="389889"/>
                </a:lnTo>
                <a:lnTo>
                  <a:pt x="105790" y="343662"/>
                </a:lnTo>
                <a:lnTo>
                  <a:pt x="131825" y="281939"/>
                </a:lnTo>
                <a:lnTo>
                  <a:pt x="140461" y="208407"/>
                </a:lnTo>
                <a:lnTo>
                  <a:pt x="138302" y="170179"/>
                </a:lnTo>
                <a:lnTo>
                  <a:pt x="120903" y="102488"/>
                </a:lnTo>
                <a:lnTo>
                  <a:pt x="86359" y="47371"/>
                </a:lnTo>
                <a:lnTo>
                  <a:pt x="36575" y="10922"/>
                </a:lnTo>
                <a:lnTo>
                  <a:pt x="5968" y="0"/>
                </a:lnTo>
                <a:close/>
              </a:path>
            </a:pathLst>
          </a:custGeom>
          <a:solidFill>
            <a:srgbClr val="000000"/>
          </a:solidFill>
        </p:spPr>
        <p:txBody>
          <a:bodyPr wrap="square" lIns="0" tIns="0" rIns="0" bIns="0" rtlCol="0"/>
          <a:lstStyle/>
          <a:p>
            <a:endParaRPr/>
          </a:p>
        </p:txBody>
      </p:sp>
      <p:sp>
        <p:nvSpPr>
          <p:cNvPr id="16" name="object 16"/>
          <p:cNvSpPr/>
          <p:nvPr/>
        </p:nvSpPr>
        <p:spPr>
          <a:xfrm>
            <a:off x="9906889" y="1371600"/>
            <a:ext cx="141605" cy="416559"/>
          </a:xfrm>
          <a:custGeom>
            <a:avLst/>
            <a:gdLst/>
            <a:ahLst/>
            <a:cxnLst/>
            <a:rect l="l" t="t" r="r" b="b"/>
            <a:pathLst>
              <a:path w="141604" h="416560">
                <a:moveTo>
                  <a:pt x="6095" y="0"/>
                </a:moveTo>
                <a:lnTo>
                  <a:pt x="0" y="16890"/>
                </a:lnTo>
                <a:lnTo>
                  <a:pt x="24510" y="27432"/>
                </a:lnTo>
                <a:lnTo>
                  <a:pt x="45719" y="41910"/>
                </a:lnTo>
                <a:lnTo>
                  <a:pt x="77596" y="82930"/>
                </a:lnTo>
                <a:lnTo>
                  <a:pt x="96392" y="138302"/>
                </a:lnTo>
                <a:lnTo>
                  <a:pt x="102615" y="206121"/>
                </a:lnTo>
                <a:lnTo>
                  <a:pt x="100964" y="242950"/>
                </a:lnTo>
                <a:lnTo>
                  <a:pt x="88391" y="306197"/>
                </a:lnTo>
                <a:lnTo>
                  <a:pt x="63245" y="355726"/>
                </a:lnTo>
                <a:lnTo>
                  <a:pt x="24891" y="389127"/>
                </a:lnTo>
                <a:lnTo>
                  <a:pt x="634" y="399541"/>
                </a:lnTo>
                <a:lnTo>
                  <a:pt x="6095" y="416560"/>
                </a:lnTo>
                <a:lnTo>
                  <a:pt x="63880" y="389889"/>
                </a:lnTo>
                <a:lnTo>
                  <a:pt x="106425" y="343662"/>
                </a:lnTo>
                <a:lnTo>
                  <a:pt x="132587" y="281939"/>
                </a:lnTo>
                <a:lnTo>
                  <a:pt x="141224" y="208407"/>
                </a:lnTo>
                <a:lnTo>
                  <a:pt x="139064" y="170179"/>
                </a:lnTo>
                <a:lnTo>
                  <a:pt x="121538" y="102488"/>
                </a:lnTo>
                <a:lnTo>
                  <a:pt x="86867" y="47371"/>
                </a:lnTo>
                <a:lnTo>
                  <a:pt x="36829" y="10922"/>
                </a:lnTo>
                <a:lnTo>
                  <a:pt x="6095" y="0"/>
                </a:lnTo>
                <a:close/>
              </a:path>
            </a:pathLst>
          </a:custGeom>
          <a:solidFill>
            <a:srgbClr val="000000"/>
          </a:solidFill>
        </p:spPr>
        <p:txBody>
          <a:bodyPr wrap="square" lIns="0" tIns="0" rIns="0" bIns="0" rtlCol="0"/>
          <a:lstStyle/>
          <a:p>
            <a:endParaRPr/>
          </a:p>
        </p:txBody>
      </p:sp>
      <p:sp>
        <p:nvSpPr>
          <p:cNvPr id="17" name="object 17"/>
          <p:cNvSpPr/>
          <p:nvPr/>
        </p:nvSpPr>
        <p:spPr>
          <a:xfrm>
            <a:off x="9519919" y="1371600"/>
            <a:ext cx="141605" cy="416559"/>
          </a:xfrm>
          <a:custGeom>
            <a:avLst/>
            <a:gdLst/>
            <a:ahLst/>
            <a:cxnLst/>
            <a:rect l="l" t="t" r="r" b="b"/>
            <a:pathLst>
              <a:path w="141604" h="416560">
                <a:moveTo>
                  <a:pt x="135254" y="0"/>
                </a:moveTo>
                <a:lnTo>
                  <a:pt x="77470" y="26670"/>
                </a:lnTo>
                <a:lnTo>
                  <a:pt x="34925" y="73025"/>
                </a:lnTo>
                <a:lnTo>
                  <a:pt x="8762" y="134874"/>
                </a:lnTo>
                <a:lnTo>
                  <a:pt x="0" y="208407"/>
                </a:lnTo>
                <a:lnTo>
                  <a:pt x="2158" y="246634"/>
                </a:lnTo>
                <a:lnTo>
                  <a:pt x="19557" y="314325"/>
                </a:lnTo>
                <a:lnTo>
                  <a:pt x="54228" y="369188"/>
                </a:lnTo>
                <a:lnTo>
                  <a:pt x="104394" y="405638"/>
                </a:lnTo>
                <a:lnTo>
                  <a:pt x="135254" y="416560"/>
                </a:lnTo>
                <a:lnTo>
                  <a:pt x="140588" y="399541"/>
                </a:lnTo>
                <a:lnTo>
                  <a:pt x="116458" y="389127"/>
                </a:lnTo>
                <a:lnTo>
                  <a:pt x="95630" y="374523"/>
                </a:lnTo>
                <a:lnTo>
                  <a:pt x="63753" y="332866"/>
                </a:lnTo>
                <a:lnTo>
                  <a:pt x="44957" y="276225"/>
                </a:lnTo>
                <a:lnTo>
                  <a:pt x="38607" y="206121"/>
                </a:lnTo>
                <a:lnTo>
                  <a:pt x="40258" y="170687"/>
                </a:lnTo>
                <a:lnTo>
                  <a:pt x="52831" y="108965"/>
                </a:lnTo>
                <a:lnTo>
                  <a:pt x="78104" y="60325"/>
                </a:lnTo>
                <a:lnTo>
                  <a:pt x="116839" y="27432"/>
                </a:lnTo>
                <a:lnTo>
                  <a:pt x="141224" y="16890"/>
                </a:lnTo>
                <a:lnTo>
                  <a:pt x="135254" y="0"/>
                </a:lnTo>
                <a:close/>
              </a:path>
            </a:pathLst>
          </a:custGeom>
          <a:solidFill>
            <a:srgbClr val="000000"/>
          </a:solidFill>
        </p:spPr>
        <p:txBody>
          <a:bodyPr wrap="square" lIns="0" tIns="0" rIns="0" bIns="0" rtlCol="0"/>
          <a:lstStyle/>
          <a:p>
            <a:endParaRPr/>
          </a:p>
        </p:txBody>
      </p:sp>
      <p:sp>
        <p:nvSpPr>
          <p:cNvPr id="18" name="object 18"/>
          <p:cNvSpPr txBox="1"/>
          <p:nvPr/>
        </p:nvSpPr>
        <p:spPr>
          <a:xfrm>
            <a:off x="5128895" y="1231201"/>
            <a:ext cx="6606540" cy="575310"/>
          </a:xfrm>
          <a:prstGeom prst="rect">
            <a:avLst/>
          </a:prstGeom>
        </p:spPr>
        <p:txBody>
          <a:bodyPr vert="horz" wrap="square" lIns="0" tIns="13335" rIns="0" bIns="0" rtlCol="0">
            <a:spAutoFit/>
          </a:bodyPr>
          <a:lstStyle/>
          <a:p>
            <a:pPr marL="50800">
              <a:lnSpc>
                <a:spcPct val="100000"/>
              </a:lnSpc>
              <a:spcBef>
                <a:spcPts val="105"/>
              </a:spcBef>
              <a:tabLst>
                <a:tab pos="3273425" algn="l"/>
                <a:tab pos="3680460" algn="l"/>
                <a:tab pos="4097020" algn="l"/>
                <a:tab pos="4544695" algn="l"/>
                <a:tab pos="4961890" algn="l"/>
              </a:tabLst>
            </a:pPr>
            <a:r>
              <a:rPr sz="3600" dirty="0">
                <a:latin typeface="Cambria Math"/>
                <a:cs typeface="Cambria Math"/>
              </a:rPr>
              <a:t>𝑧)𝑝(𝑧)</a:t>
            </a:r>
            <a:r>
              <a:rPr sz="3600" spc="200" dirty="0">
                <a:latin typeface="Cambria Math"/>
                <a:cs typeface="Cambria Math"/>
              </a:rPr>
              <a:t> </a:t>
            </a:r>
            <a:r>
              <a:rPr sz="5400" baseline="-36265" dirty="0">
                <a:latin typeface="Cambria Math"/>
                <a:cs typeface="Cambria Math"/>
              </a:rPr>
              <a:t>=</a:t>
            </a:r>
            <a:r>
              <a:rPr sz="5400" spc="434" baseline="-36265" dirty="0">
                <a:latin typeface="Cambria Math"/>
                <a:cs typeface="Cambria Math"/>
              </a:rPr>
              <a:t> </a:t>
            </a:r>
            <a:r>
              <a:rPr sz="5400" baseline="-36265" dirty="0">
                <a:latin typeface="Cambria Math"/>
                <a:cs typeface="Cambria Math"/>
              </a:rPr>
              <a:t>log</a:t>
            </a:r>
            <a:r>
              <a:rPr sz="5400" spc="-240" baseline="-36265" dirty="0">
                <a:latin typeface="Cambria Math"/>
                <a:cs typeface="Cambria Math"/>
              </a:rPr>
              <a:t> </a:t>
            </a:r>
            <a:r>
              <a:rPr sz="3600" dirty="0">
                <a:latin typeface="Cambria Math"/>
                <a:cs typeface="Cambria Math"/>
              </a:rPr>
              <a:t>𝑝</a:t>
            </a:r>
            <a:r>
              <a:rPr sz="3600" spc="-31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𝑞</a:t>
            </a:r>
            <a:r>
              <a:rPr sz="3600" spc="-190"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19" name="object 19"/>
          <p:cNvSpPr/>
          <p:nvPr/>
        </p:nvSpPr>
        <p:spPr>
          <a:xfrm>
            <a:off x="9112504" y="2046058"/>
            <a:ext cx="34925" cy="408940"/>
          </a:xfrm>
          <a:custGeom>
            <a:avLst/>
            <a:gdLst/>
            <a:ahLst/>
            <a:cxnLst/>
            <a:rect l="l" t="t" r="r" b="b"/>
            <a:pathLst>
              <a:path w="34925" h="408939">
                <a:moveTo>
                  <a:pt x="34589" y="0"/>
                </a:moveTo>
                <a:lnTo>
                  <a:pt x="0" y="0"/>
                </a:lnTo>
                <a:lnTo>
                  <a:pt x="0" y="408597"/>
                </a:lnTo>
                <a:lnTo>
                  <a:pt x="34589" y="408597"/>
                </a:lnTo>
                <a:lnTo>
                  <a:pt x="34589" y="0"/>
                </a:lnTo>
                <a:close/>
              </a:path>
            </a:pathLst>
          </a:custGeom>
          <a:solidFill>
            <a:srgbClr val="000000"/>
          </a:solidFill>
        </p:spPr>
        <p:txBody>
          <a:bodyPr wrap="square" lIns="0" tIns="0" rIns="0" bIns="0" rtlCol="0"/>
          <a:lstStyle/>
          <a:p>
            <a:endParaRPr/>
          </a:p>
        </p:txBody>
      </p:sp>
      <p:sp>
        <p:nvSpPr>
          <p:cNvPr id="20" name="object 20"/>
          <p:cNvSpPr/>
          <p:nvPr/>
        </p:nvSpPr>
        <p:spPr>
          <a:xfrm>
            <a:off x="9469373" y="2042160"/>
            <a:ext cx="142240" cy="416559"/>
          </a:xfrm>
          <a:custGeom>
            <a:avLst/>
            <a:gdLst/>
            <a:ahLst/>
            <a:cxnLst/>
            <a:rect l="l" t="t" r="r" b="b"/>
            <a:pathLst>
              <a:path w="142240" h="416560">
                <a:moveTo>
                  <a:pt x="6096" y="0"/>
                </a:moveTo>
                <a:lnTo>
                  <a:pt x="0" y="16890"/>
                </a:lnTo>
                <a:lnTo>
                  <a:pt x="24637" y="27431"/>
                </a:lnTo>
                <a:lnTo>
                  <a:pt x="45847" y="41910"/>
                </a:lnTo>
                <a:lnTo>
                  <a:pt x="77977" y="82930"/>
                </a:lnTo>
                <a:lnTo>
                  <a:pt x="96774" y="138302"/>
                </a:lnTo>
                <a:lnTo>
                  <a:pt x="103124" y="206120"/>
                </a:lnTo>
                <a:lnTo>
                  <a:pt x="101473" y="242950"/>
                </a:lnTo>
                <a:lnTo>
                  <a:pt x="88900" y="306197"/>
                </a:lnTo>
                <a:lnTo>
                  <a:pt x="63500" y="355726"/>
                </a:lnTo>
                <a:lnTo>
                  <a:pt x="25019" y="389127"/>
                </a:lnTo>
                <a:lnTo>
                  <a:pt x="634" y="399541"/>
                </a:lnTo>
                <a:lnTo>
                  <a:pt x="6096" y="416560"/>
                </a:lnTo>
                <a:lnTo>
                  <a:pt x="64134" y="389889"/>
                </a:lnTo>
                <a:lnTo>
                  <a:pt x="106933" y="343662"/>
                </a:lnTo>
                <a:lnTo>
                  <a:pt x="133223" y="281939"/>
                </a:lnTo>
                <a:lnTo>
                  <a:pt x="141985" y="208406"/>
                </a:lnTo>
                <a:lnTo>
                  <a:pt x="139826" y="170179"/>
                </a:lnTo>
                <a:lnTo>
                  <a:pt x="122174" y="102488"/>
                </a:lnTo>
                <a:lnTo>
                  <a:pt x="87375" y="47370"/>
                </a:lnTo>
                <a:lnTo>
                  <a:pt x="36956" y="10922"/>
                </a:lnTo>
                <a:lnTo>
                  <a:pt x="6096" y="0"/>
                </a:lnTo>
                <a:close/>
              </a:path>
            </a:pathLst>
          </a:custGeom>
          <a:solidFill>
            <a:srgbClr val="000000"/>
          </a:solidFill>
        </p:spPr>
        <p:txBody>
          <a:bodyPr wrap="square" lIns="0" tIns="0" rIns="0" bIns="0" rtlCol="0"/>
          <a:lstStyle/>
          <a:p>
            <a:endParaRPr/>
          </a:p>
        </p:txBody>
      </p:sp>
      <p:sp>
        <p:nvSpPr>
          <p:cNvPr id="21" name="object 21"/>
          <p:cNvSpPr/>
          <p:nvPr/>
        </p:nvSpPr>
        <p:spPr>
          <a:xfrm>
            <a:off x="8676640" y="2042160"/>
            <a:ext cx="142240" cy="416559"/>
          </a:xfrm>
          <a:custGeom>
            <a:avLst/>
            <a:gdLst/>
            <a:ahLst/>
            <a:cxnLst/>
            <a:rect l="l" t="t" r="r" b="b"/>
            <a:pathLst>
              <a:path w="142240" h="416560">
                <a:moveTo>
                  <a:pt x="135889" y="0"/>
                </a:moveTo>
                <a:lnTo>
                  <a:pt x="77850" y="26669"/>
                </a:lnTo>
                <a:lnTo>
                  <a:pt x="35178" y="73025"/>
                </a:lnTo>
                <a:lnTo>
                  <a:pt x="8762" y="134874"/>
                </a:lnTo>
                <a:lnTo>
                  <a:pt x="0" y="208406"/>
                </a:lnTo>
                <a:lnTo>
                  <a:pt x="2158" y="246634"/>
                </a:lnTo>
                <a:lnTo>
                  <a:pt x="19684" y="314325"/>
                </a:lnTo>
                <a:lnTo>
                  <a:pt x="54482" y="369188"/>
                </a:lnTo>
                <a:lnTo>
                  <a:pt x="104901" y="405638"/>
                </a:lnTo>
                <a:lnTo>
                  <a:pt x="135889" y="416560"/>
                </a:lnTo>
                <a:lnTo>
                  <a:pt x="141224" y="399541"/>
                </a:lnTo>
                <a:lnTo>
                  <a:pt x="116966" y="389127"/>
                </a:lnTo>
                <a:lnTo>
                  <a:pt x="96011" y="374523"/>
                </a:lnTo>
                <a:lnTo>
                  <a:pt x="64134" y="332866"/>
                </a:lnTo>
                <a:lnTo>
                  <a:pt x="45211" y="276225"/>
                </a:lnTo>
                <a:lnTo>
                  <a:pt x="38861" y="206120"/>
                </a:lnTo>
                <a:lnTo>
                  <a:pt x="40385" y="170687"/>
                </a:lnTo>
                <a:lnTo>
                  <a:pt x="53085" y="108965"/>
                </a:lnTo>
                <a:lnTo>
                  <a:pt x="78485" y="60325"/>
                </a:lnTo>
                <a:lnTo>
                  <a:pt x="117348" y="27431"/>
                </a:lnTo>
                <a:lnTo>
                  <a:pt x="141985" y="16890"/>
                </a:lnTo>
                <a:lnTo>
                  <a:pt x="135889" y="0"/>
                </a:lnTo>
                <a:close/>
              </a:path>
            </a:pathLst>
          </a:custGeom>
          <a:solidFill>
            <a:srgbClr val="000000"/>
          </a:solidFill>
        </p:spPr>
        <p:txBody>
          <a:bodyPr wrap="square" lIns="0" tIns="0" rIns="0" bIns="0" rtlCol="0"/>
          <a:lstStyle/>
          <a:p>
            <a:endParaRPr/>
          </a:p>
        </p:txBody>
      </p:sp>
      <p:sp>
        <p:nvSpPr>
          <p:cNvPr id="22" name="object 22"/>
          <p:cNvSpPr txBox="1"/>
          <p:nvPr/>
        </p:nvSpPr>
        <p:spPr>
          <a:xfrm>
            <a:off x="4639690"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3" name="object 23"/>
          <p:cNvSpPr txBox="1"/>
          <p:nvPr/>
        </p:nvSpPr>
        <p:spPr>
          <a:xfrm>
            <a:off x="4324350" y="1903349"/>
            <a:ext cx="1710689" cy="575310"/>
          </a:xfrm>
          <a:prstGeom prst="rect">
            <a:avLst/>
          </a:prstGeom>
        </p:spPr>
        <p:txBody>
          <a:bodyPr vert="horz" wrap="square" lIns="0" tIns="13335" rIns="0" bIns="0" rtlCol="0">
            <a:spAutoFit/>
          </a:bodyPr>
          <a:lstStyle/>
          <a:p>
            <a:pPr marL="12700">
              <a:lnSpc>
                <a:spcPct val="100000"/>
              </a:lnSpc>
              <a:spcBef>
                <a:spcPts val="105"/>
              </a:spcBef>
              <a:tabLst>
                <a:tab pos="683260" algn="l"/>
                <a:tab pos="1263015"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25" dirty="0">
                <a:latin typeface="Cambria Math"/>
                <a:cs typeface="Cambria Math"/>
              </a:rPr>
              <a:t>𝑥)</a:t>
            </a:r>
            <a:endParaRPr sz="3600">
              <a:latin typeface="Cambria Math"/>
              <a:cs typeface="Cambria Math"/>
            </a:endParaRPr>
          </a:p>
        </p:txBody>
      </p:sp>
      <p:sp>
        <p:nvSpPr>
          <p:cNvPr id="24" name="object 24"/>
          <p:cNvSpPr txBox="1"/>
          <p:nvPr/>
        </p:nvSpPr>
        <p:spPr>
          <a:xfrm>
            <a:off x="8473185"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5" name="object 25"/>
          <p:cNvSpPr txBox="1"/>
          <p:nvPr/>
        </p:nvSpPr>
        <p:spPr>
          <a:xfrm>
            <a:off x="9967976" y="2096706"/>
            <a:ext cx="262890" cy="428625"/>
          </a:xfrm>
          <a:prstGeom prst="rect">
            <a:avLst/>
          </a:prstGeom>
        </p:spPr>
        <p:txBody>
          <a:bodyPr vert="horz" wrap="square" lIns="0" tIns="11430" rIns="0" bIns="0" rtlCol="0">
            <a:spAutoFit/>
          </a:bodyPr>
          <a:lstStyle/>
          <a:p>
            <a:pPr marL="12700">
              <a:lnSpc>
                <a:spcPct val="100000"/>
              </a:lnSpc>
              <a:spcBef>
                <a:spcPts val="90"/>
              </a:spcBef>
            </a:pPr>
            <a:r>
              <a:rPr sz="2650" spc="-10" dirty="0">
                <a:latin typeface="Cambria Math"/>
                <a:cs typeface="Cambria Math"/>
              </a:rPr>
              <a:t>ϕ</a:t>
            </a:r>
            <a:endParaRPr sz="2650">
              <a:latin typeface="Cambria Math"/>
              <a:cs typeface="Cambria Math"/>
            </a:endParaRPr>
          </a:p>
        </p:txBody>
      </p:sp>
      <p:sp>
        <p:nvSpPr>
          <p:cNvPr id="26" name="object 26"/>
          <p:cNvSpPr txBox="1"/>
          <p:nvPr/>
        </p:nvSpPr>
        <p:spPr>
          <a:xfrm>
            <a:off x="8157844" y="1903349"/>
            <a:ext cx="3103245" cy="575310"/>
          </a:xfrm>
          <a:prstGeom prst="rect">
            <a:avLst/>
          </a:prstGeom>
        </p:spPr>
        <p:txBody>
          <a:bodyPr vert="horz" wrap="square" lIns="0" tIns="13335" rIns="0" bIns="0" rtlCol="0">
            <a:spAutoFit/>
          </a:bodyPr>
          <a:lstStyle/>
          <a:p>
            <a:pPr marL="12700">
              <a:lnSpc>
                <a:spcPct val="100000"/>
              </a:lnSpc>
              <a:spcBef>
                <a:spcPts val="105"/>
              </a:spcBef>
              <a:tabLst>
                <a:tab pos="683260" algn="l"/>
                <a:tab pos="1496695" algn="l"/>
                <a:tab pos="2056130" algn="l"/>
              </a:tabLst>
            </a:pPr>
            <a:r>
              <a:rPr sz="3600" spc="-50" dirty="0">
                <a:latin typeface="Cambria Math"/>
                <a:cs typeface="Cambria Math"/>
              </a:rPr>
              <a:t>𝑝</a:t>
            </a:r>
            <a:r>
              <a:rPr sz="3600" dirty="0">
                <a:latin typeface="Cambria Math"/>
                <a:cs typeface="Cambria Math"/>
              </a:rPr>
              <a:t>	𝑧</a:t>
            </a:r>
            <a:r>
              <a:rPr sz="3600" spc="345"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𝑞</a:t>
            </a:r>
            <a:r>
              <a:rPr sz="3600" dirty="0">
                <a:latin typeface="Cambria Math"/>
                <a:cs typeface="Cambria Math"/>
              </a:rPr>
              <a:t>	</a:t>
            </a:r>
            <a:r>
              <a:rPr sz="3600" spc="45" dirty="0">
                <a:latin typeface="Cambria Math"/>
                <a:cs typeface="Cambria Math"/>
              </a:rPr>
              <a:t>(𝑧|𝑥)</a:t>
            </a:r>
            <a:endParaRPr sz="3600">
              <a:latin typeface="Cambria Math"/>
              <a:cs typeface="Cambria Math"/>
            </a:endParaRPr>
          </a:p>
        </p:txBody>
      </p:sp>
      <p:sp>
        <p:nvSpPr>
          <p:cNvPr id="27" name="object 27"/>
          <p:cNvSpPr txBox="1"/>
          <p:nvPr/>
        </p:nvSpPr>
        <p:spPr>
          <a:xfrm>
            <a:off x="421957" y="3301365"/>
            <a:ext cx="446913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a:t>
            </a:r>
            <a:r>
              <a:rPr sz="3600" spc="260" dirty="0">
                <a:latin typeface="Cambria Math"/>
                <a:cs typeface="Cambria Math"/>
              </a:rPr>
              <a:t> </a:t>
            </a:r>
            <a:r>
              <a:rPr sz="3600" dirty="0">
                <a:latin typeface="Cambria Math"/>
                <a:cs typeface="Cambria Math"/>
              </a:rPr>
              <a:t>𝐸</a:t>
            </a:r>
            <a:r>
              <a:rPr sz="3975" baseline="-11530" dirty="0">
                <a:latin typeface="Cambria Math"/>
                <a:cs typeface="Cambria Math"/>
              </a:rPr>
              <a:t>z</a:t>
            </a:r>
            <a:r>
              <a:rPr sz="3600" dirty="0">
                <a:latin typeface="Cambria Math"/>
                <a:cs typeface="Cambria Math"/>
              </a:rPr>
              <a:t>[log</a:t>
            </a:r>
            <a:r>
              <a:rPr sz="3600" spc="-90" dirty="0">
                <a:latin typeface="Cambria Math"/>
                <a:cs typeface="Cambria Math"/>
              </a:rPr>
              <a:t> </a:t>
            </a:r>
            <a:r>
              <a:rPr sz="3600" dirty="0">
                <a:latin typeface="Cambria Math"/>
                <a:cs typeface="Cambria Math"/>
              </a:rPr>
              <a:t>𝑝</a:t>
            </a:r>
            <a:r>
              <a:rPr sz="3600" spc="-325" dirty="0">
                <a:latin typeface="Cambria Math"/>
                <a:cs typeface="Cambria Math"/>
              </a:rPr>
              <a:t> </a:t>
            </a:r>
            <a:r>
              <a:rPr sz="3600" baseline="-12731" dirty="0">
                <a:latin typeface="Cambria Math"/>
                <a:cs typeface="Cambria Math"/>
              </a:rPr>
              <a:t>θ</a:t>
            </a:r>
            <a:r>
              <a:rPr sz="3600" dirty="0">
                <a:latin typeface="Cambria Math"/>
                <a:cs typeface="Cambria Math"/>
              </a:rPr>
              <a:t>(𝑥|𝑧)]</a:t>
            </a:r>
            <a:r>
              <a:rPr sz="3600" spc="95" dirty="0">
                <a:latin typeface="Cambria Math"/>
                <a:cs typeface="Cambria Math"/>
              </a:rPr>
              <a:t> </a:t>
            </a:r>
            <a:r>
              <a:rPr sz="3600" dirty="0">
                <a:latin typeface="Cambria Math"/>
                <a:cs typeface="Cambria Math"/>
              </a:rPr>
              <a:t>−</a:t>
            </a:r>
            <a:r>
              <a:rPr sz="3600" spc="30" dirty="0">
                <a:latin typeface="Cambria Math"/>
                <a:cs typeface="Cambria Math"/>
              </a:rPr>
              <a:t> </a:t>
            </a:r>
            <a:r>
              <a:rPr sz="3600" spc="-25" dirty="0">
                <a:latin typeface="Cambria Math"/>
                <a:cs typeface="Cambria Math"/>
              </a:rPr>
              <a:t>𝐸</a:t>
            </a:r>
            <a:r>
              <a:rPr sz="3975" spc="-37" baseline="-11530" dirty="0">
                <a:latin typeface="Cambria Math"/>
                <a:cs typeface="Cambria Math"/>
              </a:rPr>
              <a:t>z</a:t>
            </a:r>
            <a:endParaRPr sz="3975" baseline="-11530">
              <a:latin typeface="Cambria Math"/>
              <a:cs typeface="Cambria Math"/>
            </a:endParaRPr>
          </a:p>
        </p:txBody>
      </p:sp>
      <p:sp>
        <p:nvSpPr>
          <p:cNvPr id="28" name="object 28"/>
          <p:cNvSpPr/>
          <p:nvPr/>
        </p:nvSpPr>
        <p:spPr>
          <a:xfrm>
            <a:off x="6353683" y="3068320"/>
            <a:ext cx="140970" cy="425450"/>
          </a:xfrm>
          <a:custGeom>
            <a:avLst/>
            <a:gdLst/>
            <a:ahLst/>
            <a:cxnLst/>
            <a:rect l="l" t="t" r="r" b="b"/>
            <a:pathLst>
              <a:path w="140970" h="425450">
                <a:moveTo>
                  <a:pt x="135000" y="0"/>
                </a:moveTo>
                <a:lnTo>
                  <a:pt x="77342" y="27304"/>
                </a:lnTo>
                <a:lnTo>
                  <a:pt x="34925" y="74421"/>
                </a:lnTo>
                <a:lnTo>
                  <a:pt x="8636" y="137667"/>
                </a:lnTo>
                <a:lnTo>
                  <a:pt x="0" y="212597"/>
                </a:lnTo>
                <a:lnTo>
                  <a:pt x="2158" y="251587"/>
                </a:lnTo>
                <a:lnTo>
                  <a:pt x="19557" y="320675"/>
                </a:lnTo>
                <a:lnTo>
                  <a:pt x="54101" y="376681"/>
                </a:lnTo>
                <a:lnTo>
                  <a:pt x="104139" y="413765"/>
                </a:lnTo>
                <a:lnTo>
                  <a:pt x="135000" y="424941"/>
                </a:lnTo>
                <a:lnTo>
                  <a:pt x="140334" y="407669"/>
                </a:lnTo>
                <a:lnTo>
                  <a:pt x="116204" y="397001"/>
                </a:lnTo>
                <a:lnTo>
                  <a:pt x="95376" y="382015"/>
                </a:lnTo>
                <a:lnTo>
                  <a:pt x="63626" y="339597"/>
                </a:lnTo>
                <a:lnTo>
                  <a:pt x="44830" y="281813"/>
                </a:lnTo>
                <a:lnTo>
                  <a:pt x="38607" y="210312"/>
                </a:lnTo>
                <a:lnTo>
                  <a:pt x="40131" y="174116"/>
                </a:lnTo>
                <a:lnTo>
                  <a:pt x="52704" y="111251"/>
                </a:lnTo>
                <a:lnTo>
                  <a:pt x="77977" y="61594"/>
                </a:lnTo>
                <a:lnTo>
                  <a:pt x="116586" y="27939"/>
                </a:lnTo>
                <a:lnTo>
                  <a:pt x="140969" y="17271"/>
                </a:lnTo>
                <a:lnTo>
                  <a:pt x="135000" y="0"/>
                </a:lnTo>
                <a:close/>
              </a:path>
            </a:pathLst>
          </a:custGeom>
          <a:solidFill>
            <a:srgbClr val="000000"/>
          </a:solidFill>
        </p:spPr>
        <p:txBody>
          <a:bodyPr wrap="square" lIns="0" tIns="0" rIns="0" bIns="0" rtlCol="0"/>
          <a:lstStyle/>
          <a:p>
            <a:endParaRPr/>
          </a:p>
        </p:txBody>
      </p:sp>
      <p:sp>
        <p:nvSpPr>
          <p:cNvPr id="29" name="object 29"/>
          <p:cNvSpPr/>
          <p:nvPr/>
        </p:nvSpPr>
        <p:spPr>
          <a:xfrm>
            <a:off x="6425438" y="3742944"/>
            <a:ext cx="141605" cy="425450"/>
          </a:xfrm>
          <a:custGeom>
            <a:avLst/>
            <a:gdLst/>
            <a:ahLst/>
            <a:cxnLst/>
            <a:rect l="l" t="t" r="r" b="b"/>
            <a:pathLst>
              <a:path w="141604" h="425450">
                <a:moveTo>
                  <a:pt x="135001" y="0"/>
                </a:moveTo>
                <a:lnTo>
                  <a:pt x="77469" y="27304"/>
                </a:lnTo>
                <a:lnTo>
                  <a:pt x="34925" y="74548"/>
                </a:lnTo>
                <a:lnTo>
                  <a:pt x="8762" y="137667"/>
                </a:lnTo>
                <a:lnTo>
                  <a:pt x="0" y="212597"/>
                </a:lnTo>
                <a:lnTo>
                  <a:pt x="2159" y="251713"/>
                </a:lnTo>
                <a:lnTo>
                  <a:pt x="19558" y="320674"/>
                </a:lnTo>
                <a:lnTo>
                  <a:pt x="54101" y="376681"/>
                </a:lnTo>
                <a:lnTo>
                  <a:pt x="104266" y="413892"/>
                </a:lnTo>
                <a:lnTo>
                  <a:pt x="135001" y="424941"/>
                </a:lnTo>
                <a:lnTo>
                  <a:pt x="140335" y="407669"/>
                </a:lnTo>
                <a:lnTo>
                  <a:pt x="116205" y="397001"/>
                </a:lnTo>
                <a:lnTo>
                  <a:pt x="95377" y="382015"/>
                </a:lnTo>
                <a:lnTo>
                  <a:pt x="63753" y="339597"/>
                </a:lnTo>
                <a:lnTo>
                  <a:pt x="44831" y="281939"/>
                </a:lnTo>
                <a:lnTo>
                  <a:pt x="38608" y="210311"/>
                </a:lnTo>
                <a:lnTo>
                  <a:pt x="40132" y="174116"/>
                </a:lnTo>
                <a:lnTo>
                  <a:pt x="52704" y="111251"/>
                </a:lnTo>
                <a:lnTo>
                  <a:pt x="77978" y="61594"/>
                </a:lnTo>
                <a:lnTo>
                  <a:pt x="116586" y="27939"/>
                </a:lnTo>
                <a:lnTo>
                  <a:pt x="141096" y="17271"/>
                </a:lnTo>
                <a:lnTo>
                  <a:pt x="135001" y="0"/>
                </a:lnTo>
                <a:close/>
              </a:path>
            </a:pathLst>
          </a:custGeom>
          <a:solidFill>
            <a:srgbClr val="000000"/>
          </a:solidFill>
        </p:spPr>
        <p:txBody>
          <a:bodyPr wrap="square" lIns="0" tIns="0" rIns="0" bIns="0" rtlCol="0"/>
          <a:lstStyle/>
          <a:p>
            <a:endParaRPr/>
          </a:p>
        </p:txBody>
      </p:sp>
      <p:sp>
        <p:nvSpPr>
          <p:cNvPr id="30" name="object 30"/>
          <p:cNvSpPr/>
          <p:nvPr/>
        </p:nvSpPr>
        <p:spPr>
          <a:xfrm>
            <a:off x="6786626" y="3072345"/>
            <a:ext cx="34925" cy="417195"/>
          </a:xfrm>
          <a:custGeom>
            <a:avLst/>
            <a:gdLst/>
            <a:ahLst/>
            <a:cxnLst/>
            <a:rect l="l" t="t" r="r" b="b"/>
            <a:pathLst>
              <a:path w="34925" h="417195">
                <a:moveTo>
                  <a:pt x="34366" y="0"/>
                </a:moveTo>
                <a:lnTo>
                  <a:pt x="0" y="0"/>
                </a:lnTo>
                <a:lnTo>
                  <a:pt x="0" y="416852"/>
                </a:lnTo>
                <a:lnTo>
                  <a:pt x="34366" y="416852"/>
                </a:lnTo>
                <a:lnTo>
                  <a:pt x="34366" y="0"/>
                </a:lnTo>
                <a:close/>
              </a:path>
            </a:pathLst>
          </a:custGeom>
          <a:solidFill>
            <a:srgbClr val="000000"/>
          </a:solidFill>
        </p:spPr>
        <p:txBody>
          <a:bodyPr wrap="square" lIns="0" tIns="0" rIns="0" bIns="0" rtlCol="0"/>
          <a:lstStyle/>
          <a:p>
            <a:endParaRPr/>
          </a:p>
        </p:txBody>
      </p:sp>
      <p:sp>
        <p:nvSpPr>
          <p:cNvPr id="31" name="object 31"/>
          <p:cNvSpPr/>
          <p:nvPr/>
        </p:nvSpPr>
        <p:spPr>
          <a:xfrm>
            <a:off x="6811771" y="3742944"/>
            <a:ext cx="141605" cy="425450"/>
          </a:xfrm>
          <a:custGeom>
            <a:avLst/>
            <a:gdLst/>
            <a:ahLst/>
            <a:cxnLst/>
            <a:rect l="l" t="t" r="r" b="b"/>
            <a:pathLst>
              <a:path w="141604" h="425450">
                <a:moveTo>
                  <a:pt x="6096" y="0"/>
                </a:moveTo>
                <a:lnTo>
                  <a:pt x="0" y="17271"/>
                </a:lnTo>
                <a:lnTo>
                  <a:pt x="24510" y="27939"/>
                </a:lnTo>
                <a:lnTo>
                  <a:pt x="45593" y="42798"/>
                </a:lnTo>
                <a:lnTo>
                  <a:pt x="77470" y="84581"/>
                </a:lnTo>
                <a:lnTo>
                  <a:pt x="96266" y="141096"/>
                </a:lnTo>
                <a:lnTo>
                  <a:pt x="102488" y="210311"/>
                </a:lnTo>
                <a:lnTo>
                  <a:pt x="100837" y="247903"/>
                </a:lnTo>
                <a:lnTo>
                  <a:pt x="88392" y="312419"/>
                </a:lnTo>
                <a:lnTo>
                  <a:pt x="63119" y="362965"/>
                </a:lnTo>
                <a:lnTo>
                  <a:pt x="24764" y="397001"/>
                </a:lnTo>
                <a:lnTo>
                  <a:pt x="761" y="407669"/>
                </a:lnTo>
                <a:lnTo>
                  <a:pt x="6096" y="424941"/>
                </a:lnTo>
                <a:lnTo>
                  <a:pt x="63753" y="397763"/>
                </a:lnTo>
                <a:lnTo>
                  <a:pt x="106299" y="350646"/>
                </a:lnTo>
                <a:lnTo>
                  <a:pt x="132333" y="287654"/>
                </a:lnTo>
                <a:lnTo>
                  <a:pt x="141097" y="212597"/>
                </a:lnTo>
                <a:lnTo>
                  <a:pt x="138937" y="173608"/>
                </a:lnTo>
                <a:lnTo>
                  <a:pt x="121411" y="104647"/>
                </a:lnTo>
                <a:lnTo>
                  <a:pt x="86741" y="48386"/>
                </a:lnTo>
                <a:lnTo>
                  <a:pt x="36702" y="11175"/>
                </a:lnTo>
                <a:lnTo>
                  <a:pt x="6096" y="0"/>
                </a:lnTo>
                <a:close/>
              </a:path>
            </a:pathLst>
          </a:custGeom>
          <a:solidFill>
            <a:srgbClr val="000000"/>
          </a:solidFill>
        </p:spPr>
        <p:txBody>
          <a:bodyPr wrap="square" lIns="0" tIns="0" rIns="0" bIns="0" rtlCol="0"/>
          <a:lstStyle/>
          <a:p>
            <a:endParaRPr/>
          </a:p>
        </p:txBody>
      </p:sp>
      <p:sp>
        <p:nvSpPr>
          <p:cNvPr id="32" name="object 32"/>
          <p:cNvSpPr/>
          <p:nvPr/>
        </p:nvSpPr>
        <p:spPr>
          <a:xfrm>
            <a:off x="7141209" y="3068320"/>
            <a:ext cx="141605" cy="425450"/>
          </a:xfrm>
          <a:custGeom>
            <a:avLst/>
            <a:gdLst/>
            <a:ahLst/>
            <a:cxnLst/>
            <a:rect l="l" t="t" r="r" b="b"/>
            <a:pathLst>
              <a:path w="141604" h="425450">
                <a:moveTo>
                  <a:pt x="6096" y="0"/>
                </a:moveTo>
                <a:lnTo>
                  <a:pt x="0" y="17271"/>
                </a:lnTo>
                <a:lnTo>
                  <a:pt x="24511" y="27939"/>
                </a:lnTo>
                <a:lnTo>
                  <a:pt x="45593" y="42671"/>
                </a:lnTo>
                <a:lnTo>
                  <a:pt x="77470" y="84581"/>
                </a:lnTo>
                <a:lnTo>
                  <a:pt x="96266" y="141096"/>
                </a:lnTo>
                <a:lnTo>
                  <a:pt x="102489" y="210312"/>
                </a:lnTo>
                <a:lnTo>
                  <a:pt x="100838" y="247776"/>
                </a:lnTo>
                <a:lnTo>
                  <a:pt x="88392" y="312419"/>
                </a:lnTo>
                <a:lnTo>
                  <a:pt x="63119" y="362838"/>
                </a:lnTo>
                <a:lnTo>
                  <a:pt x="24765" y="397001"/>
                </a:lnTo>
                <a:lnTo>
                  <a:pt x="762" y="407669"/>
                </a:lnTo>
                <a:lnTo>
                  <a:pt x="6096" y="424941"/>
                </a:lnTo>
                <a:lnTo>
                  <a:pt x="63754" y="397763"/>
                </a:lnTo>
                <a:lnTo>
                  <a:pt x="106299" y="350646"/>
                </a:lnTo>
                <a:lnTo>
                  <a:pt x="132334" y="287654"/>
                </a:lnTo>
                <a:lnTo>
                  <a:pt x="141097" y="212597"/>
                </a:lnTo>
                <a:lnTo>
                  <a:pt x="138938" y="173608"/>
                </a:lnTo>
                <a:lnTo>
                  <a:pt x="121412" y="104520"/>
                </a:lnTo>
                <a:lnTo>
                  <a:pt x="86741" y="48387"/>
                </a:lnTo>
                <a:lnTo>
                  <a:pt x="36703" y="11175"/>
                </a:lnTo>
                <a:lnTo>
                  <a:pt x="6096" y="0"/>
                </a:lnTo>
                <a:close/>
              </a:path>
            </a:pathLst>
          </a:custGeom>
          <a:solidFill>
            <a:srgbClr val="000000"/>
          </a:solidFill>
        </p:spPr>
        <p:txBody>
          <a:bodyPr wrap="square" lIns="0" tIns="0" rIns="0" bIns="0" rtlCol="0"/>
          <a:lstStyle/>
          <a:p>
            <a:endParaRPr/>
          </a:p>
        </p:txBody>
      </p:sp>
      <p:sp>
        <p:nvSpPr>
          <p:cNvPr id="33" name="object 33"/>
          <p:cNvSpPr/>
          <p:nvPr/>
        </p:nvSpPr>
        <p:spPr>
          <a:xfrm>
            <a:off x="5791200" y="3639480"/>
            <a:ext cx="1523365" cy="26034"/>
          </a:xfrm>
          <a:custGeom>
            <a:avLst/>
            <a:gdLst/>
            <a:ahLst/>
            <a:cxnLst/>
            <a:rect l="l" t="t" r="r" b="b"/>
            <a:pathLst>
              <a:path w="1523365" h="26035">
                <a:moveTo>
                  <a:pt x="1523365" y="0"/>
                </a:moveTo>
                <a:lnTo>
                  <a:pt x="0" y="0"/>
                </a:lnTo>
                <a:lnTo>
                  <a:pt x="0" y="25485"/>
                </a:lnTo>
                <a:lnTo>
                  <a:pt x="1523365" y="25485"/>
                </a:lnTo>
                <a:lnTo>
                  <a:pt x="1523365" y="0"/>
                </a:lnTo>
                <a:close/>
              </a:path>
            </a:pathLst>
          </a:custGeom>
          <a:solidFill>
            <a:srgbClr val="000000"/>
          </a:solidFill>
        </p:spPr>
        <p:txBody>
          <a:bodyPr wrap="square" lIns="0" tIns="0" rIns="0" bIns="0" rtlCol="0"/>
          <a:lstStyle/>
          <a:p>
            <a:endParaRPr/>
          </a:p>
        </p:txBody>
      </p:sp>
      <p:sp>
        <p:nvSpPr>
          <p:cNvPr id="34" name="object 34"/>
          <p:cNvSpPr/>
          <p:nvPr/>
        </p:nvSpPr>
        <p:spPr>
          <a:xfrm>
            <a:off x="7332472" y="3069589"/>
            <a:ext cx="114935" cy="1136650"/>
          </a:xfrm>
          <a:custGeom>
            <a:avLst/>
            <a:gdLst/>
            <a:ahLst/>
            <a:cxnLst/>
            <a:rect l="l" t="t" r="r" b="b"/>
            <a:pathLst>
              <a:path w="114934" h="1136650">
                <a:moveTo>
                  <a:pt x="114681" y="0"/>
                </a:moveTo>
                <a:lnTo>
                  <a:pt x="0" y="0"/>
                </a:lnTo>
                <a:lnTo>
                  <a:pt x="0" y="21590"/>
                </a:lnTo>
                <a:lnTo>
                  <a:pt x="71247" y="21590"/>
                </a:lnTo>
                <a:lnTo>
                  <a:pt x="71247" y="1136650"/>
                </a:lnTo>
                <a:lnTo>
                  <a:pt x="114681" y="1136650"/>
                </a:lnTo>
                <a:lnTo>
                  <a:pt x="114681" y="21590"/>
                </a:lnTo>
                <a:lnTo>
                  <a:pt x="114681" y="0"/>
                </a:lnTo>
                <a:close/>
              </a:path>
            </a:pathLst>
          </a:custGeom>
          <a:solidFill>
            <a:srgbClr val="000000"/>
          </a:solidFill>
        </p:spPr>
        <p:txBody>
          <a:bodyPr wrap="square" lIns="0" tIns="0" rIns="0" bIns="0" rtlCol="0"/>
          <a:lstStyle/>
          <a:p>
            <a:endParaRPr/>
          </a:p>
        </p:txBody>
      </p:sp>
      <p:sp>
        <p:nvSpPr>
          <p:cNvPr id="35" name="object 35"/>
          <p:cNvSpPr/>
          <p:nvPr/>
        </p:nvSpPr>
        <p:spPr>
          <a:xfrm>
            <a:off x="5008880" y="3068319"/>
            <a:ext cx="111760" cy="1158240"/>
          </a:xfrm>
          <a:custGeom>
            <a:avLst/>
            <a:gdLst/>
            <a:ahLst/>
            <a:cxnLst/>
            <a:rect l="l" t="t" r="r" b="b"/>
            <a:pathLst>
              <a:path w="111760"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36" name="object 36"/>
          <p:cNvSpPr txBox="1"/>
          <p:nvPr/>
        </p:nvSpPr>
        <p:spPr>
          <a:xfrm>
            <a:off x="5766689" y="2944494"/>
            <a:ext cx="1398270" cy="575310"/>
          </a:xfrm>
          <a:prstGeom prst="rect">
            <a:avLst/>
          </a:prstGeom>
        </p:spPr>
        <p:txBody>
          <a:bodyPr vert="horz" wrap="square" lIns="0" tIns="13335" rIns="0" bIns="0" rtlCol="0">
            <a:spAutoFit/>
          </a:bodyPr>
          <a:lstStyle/>
          <a:p>
            <a:pPr marL="38100">
              <a:lnSpc>
                <a:spcPct val="100000"/>
              </a:lnSpc>
              <a:spcBef>
                <a:spcPts val="105"/>
              </a:spcBef>
              <a:tabLst>
                <a:tab pos="749935" algn="l"/>
              </a:tabLst>
            </a:pPr>
            <a:r>
              <a:rPr sz="3600" dirty="0">
                <a:latin typeface="Cambria Math"/>
                <a:cs typeface="Cambria Math"/>
              </a:rPr>
              <a:t>𝑞</a:t>
            </a:r>
            <a:r>
              <a:rPr sz="3600" spc="-175" dirty="0">
                <a:latin typeface="Cambria Math"/>
                <a:cs typeface="Cambria Math"/>
              </a:rPr>
              <a:t> </a:t>
            </a:r>
            <a:r>
              <a:rPr sz="3975" spc="-75" baseline="-11530" dirty="0">
                <a:latin typeface="Cambria Math"/>
                <a:cs typeface="Cambria Math"/>
              </a:rPr>
              <a:t>ϕ</a:t>
            </a:r>
            <a:r>
              <a:rPr sz="3975" baseline="-11530" dirty="0">
                <a:latin typeface="Cambria Math"/>
                <a:cs typeface="Cambria Math"/>
              </a:rPr>
              <a:t>	</a:t>
            </a:r>
            <a:r>
              <a:rPr sz="3600" dirty="0">
                <a:latin typeface="Cambria Math"/>
                <a:cs typeface="Cambria Math"/>
              </a:rPr>
              <a:t>𝑧</a:t>
            </a:r>
            <a:r>
              <a:rPr sz="3600" spc="345"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37" name="object 37"/>
          <p:cNvSpPr txBox="1"/>
          <p:nvPr/>
        </p:nvSpPr>
        <p:spPr>
          <a:xfrm>
            <a:off x="5121275" y="3310890"/>
            <a:ext cx="617220" cy="575310"/>
          </a:xfrm>
          <a:prstGeom prst="rect">
            <a:avLst/>
          </a:prstGeom>
        </p:spPr>
        <p:txBody>
          <a:bodyPr vert="horz" wrap="square" lIns="0" tIns="13335" rIns="0" bIns="0" rtlCol="0">
            <a:spAutoFit/>
          </a:bodyPr>
          <a:lstStyle/>
          <a:p>
            <a:pPr marL="12700">
              <a:lnSpc>
                <a:spcPct val="100000"/>
              </a:lnSpc>
              <a:spcBef>
                <a:spcPts val="105"/>
              </a:spcBef>
            </a:pPr>
            <a:r>
              <a:rPr sz="3600" spc="-25" dirty="0">
                <a:latin typeface="Cambria Math"/>
                <a:cs typeface="Cambria Math"/>
              </a:rPr>
              <a:t>log</a:t>
            </a:r>
            <a:endParaRPr sz="3600">
              <a:latin typeface="Cambria Math"/>
              <a:cs typeface="Cambria Math"/>
            </a:endParaRPr>
          </a:p>
        </p:txBody>
      </p:sp>
      <p:sp>
        <p:nvSpPr>
          <p:cNvPr id="38" name="object 38"/>
          <p:cNvSpPr txBox="1"/>
          <p:nvPr/>
        </p:nvSpPr>
        <p:spPr>
          <a:xfrm>
            <a:off x="6117590" y="3555110"/>
            <a:ext cx="704850" cy="575310"/>
          </a:xfrm>
          <a:prstGeom prst="rect">
            <a:avLst/>
          </a:prstGeom>
        </p:spPr>
        <p:txBody>
          <a:bodyPr vert="horz" wrap="square" lIns="0" tIns="13335" rIns="0" bIns="0" rtlCol="0">
            <a:spAutoFit/>
          </a:bodyPr>
          <a:lstStyle/>
          <a:p>
            <a:pPr marL="12700">
              <a:lnSpc>
                <a:spcPct val="100000"/>
              </a:lnSpc>
              <a:spcBef>
                <a:spcPts val="105"/>
              </a:spcBef>
              <a:tabLst>
                <a:tab pos="46990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endParaRPr sz="3600">
              <a:latin typeface="Cambria Math"/>
              <a:cs typeface="Cambria Math"/>
            </a:endParaRPr>
          </a:p>
        </p:txBody>
      </p:sp>
      <p:sp>
        <p:nvSpPr>
          <p:cNvPr id="39" name="object 39"/>
          <p:cNvSpPr txBox="1"/>
          <p:nvPr/>
        </p:nvSpPr>
        <p:spPr>
          <a:xfrm>
            <a:off x="7574026" y="3301365"/>
            <a:ext cx="928369"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a:t>
            </a:r>
            <a:r>
              <a:rPr sz="3600" spc="-45" dirty="0">
                <a:latin typeface="Cambria Math"/>
                <a:cs typeface="Cambria Math"/>
              </a:rPr>
              <a:t> </a:t>
            </a:r>
            <a:r>
              <a:rPr sz="3600" spc="-35" dirty="0">
                <a:latin typeface="Cambria Math"/>
                <a:cs typeface="Cambria Math"/>
              </a:rPr>
              <a:t>𝐸</a:t>
            </a:r>
            <a:r>
              <a:rPr sz="3975" spc="-52" baseline="-16771" dirty="0">
                <a:latin typeface="Cambria Math"/>
                <a:cs typeface="Cambria Math"/>
              </a:rPr>
              <a:t>z</a:t>
            </a:r>
            <a:endParaRPr sz="3975" baseline="-16771">
              <a:latin typeface="Cambria Math"/>
              <a:cs typeface="Cambria Math"/>
            </a:endParaRPr>
          </a:p>
        </p:txBody>
      </p:sp>
      <p:sp>
        <p:nvSpPr>
          <p:cNvPr id="40" name="object 40"/>
          <p:cNvSpPr/>
          <p:nvPr/>
        </p:nvSpPr>
        <p:spPr>
          <a:xfrm>
            <a:off x="8636000" y="3068319"/>
            <a:ext cx="111760" cy="1158240"/>
          </a:xfrm>
          <a:custGeom>
            <a:avLst/>
            <a:gdLst/>
            <a:ahLst/>
            <a:cxnLst/>
            <a:rect l="l" t="t" r="r" b="b"/>
            <a:pathLst>
              <a:path w="111759"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41" name="object 41"/>
          <p:cNvSpPr/>
          <p:nvPr/>
        </p:nvSpPr>
        <p:spPr>
          <a:xfrm>
            <a:off x="9428480" y="3639070"/>
            <a:ext cx="1522730" cy="26034"/>
          </a:xfrm>
          <a:custGeom>
            <a:avLst/>
            <a:gdLst/>
            <a:ahLst/>
            <a:cxnLst/>
            <a:rect l="l" t="t" r="r" b="b"/>
            <a:pathLst>
              <a:path w="1522729" h="26035">
                <a:moveTo>
                  <a:pt x="1522222" y="0"/>
                </a:moveTo>
                <a:lnTo>
                  <a:pt x="0" y="0"/>
                </a:lnTo>
                <a:lnTo>
                  <a:pt x="0" y="25514"/>
                </a:lnTo>
                <a:lnTo>
                  <a:pt x="1522222" y="25514"/>
                </a:lnTo>
                <a:lnTo>
                  <a:pt x="1522222" y="0"/>
                </a:lnTo>
                <a:close/>
              </a:path>
            </a:pathLst>
          </a:custGeom>
          <a:solidFill>
            <a:srgbClr val="000000"/>
          </a:solidFill>
        </p:spPr>
        <p:txBody>
          <a:bodyPr wrap="square" lIns="0" tIns="0" rIns="0" bIns="0" rtlCol="0"/>
          <a:lstStyle/>
          <a:p>
            <a:endParaRPr/>
          </a:p>
        </p:txBody>
      </p:sp>
      <p:sp>
        <p:nvSpPr>
          <p:cNvPr id="42" name="object 42"/>
          <p:cNvSpPr/>
          <p:nvPr/>
        </p:nvSpPr>
        <p:spPr>
          <a:xfrm>
            <a:off x="10969498" y="3068319"/>
            <a:ext cx="114935" cy="1137920"/>
          </a:xfrm>
          <a:custGeom>
            <a:avLst/>
            <a:gdLst/>
            <a:ahLst/>
            <a:cxnLst/>
            <a:rect l="l" t="t" r="r" b="b"/>
            <a:pathLst>
              <a:path w="114934" h="1137920">
                <a:moveTo>
                  <a:pt x="114681" y="0"/>
                </a:moveTo>
                <a:lnTo>
                  <a:pt x="0" y="0"/>
                </a:lnTo>
                <a:lnTo>
                  <a:pt x="0" y="21590"/>
                </a:lnTo>
                <a:lnTo>
                  <a:pt x="71120" y="21590"/>
                </a:lnTo>
                <a:lnTo>
                  <a:pt x="71120" y="1137920"/>
                </a:lnTo>
                <a:lnTo>
                  <a:pt x="114681" y="1137920"/>
                </a:lnTo>
                <a:lnTo>
                  <a:pt x="114681" y="21590"/>
                </a:lnTo>
                <a:lnTo>
                  <a:pt x="114681" y="0"/>
                </a:lnTo>
                <a:close/>
              </a:path>
            </a:pathLst>
          </a:custGeom>
          <a:solidFill>
            <a:srgbClr val="000000"/>
          </a:solidFill>
        </p:spPr>
        <p:txBody>
          <a:bodyPr wrap="square" lIns="0" tIns="0" rIns="0" bIns="0" rtlCol="0"/>
          <a:lstStyle/>
          <a:p>
            <a:endParaRPr/>
          </a:p>
        </p:txBody>
      </p:sp>
      <p:sp>
        <p:nvSpPr>
          <p:cNvPr id="43" name="object 43"/>
          <p:cNvSpPr txBox="1"/>
          <p:nvPr/>
        </p:nvSpPr>
        <p:spPr>
          <a:xfrm>
            <a:off x="9404350" y="2843530"/>
            <a:ext cx="167005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𝑞</a:t>
            </a:r>
            <a:r>
              <a:rPr sz="3600" spc="-17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44" name="object 44"/>
          <p:cNvSpPr txBox="1"/>
          <p:nvPr/>
        </p:nvSpPr>
        <p:spPr>
          <a:xfrm>
            <a:off x="9761601" y="3833431"/>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45" name="object 45"/>
          <p:cNvSpPr txBox="1"/>
          <p:nvPr/>
        </p:nvSpPr>
        <p:spPr>
          <a:xfrm>
            <a:off x="8758555" y="3301365"/>
            <a:ext cx="2256155" cy="883285"/>
          </a:xfrm>
          <a:prstGeom prst="rect">
            <a:avLst/>
          </a:prstGeom>
        </p:spPr>
        <p:txBody>
          <a:bodyPr vert="horz" wrap="square" lIns="0" tIns="13335" rIns="0" bIns="0" rtlCol="0">
            <a:spAutoFit/>
          </a:bodyPr>
          <a:lstStyle/>
          <a:p>
            <a:pPr marL="12700">
              <a:lnSpc>
                <a:spcPts val="3375"/>
              </a:lnSpc>
              <a:spcBef>
                <a:spcPts val="105"/>
              </a:spcBef>
            </a:pPr>
            <a:r>
              <a:rPr sz="3600" spc="-25" dirty="0">
                <a:latin typeface="Cambria Math"/>
                <a:cs typeface="Cambria Math"/>
              </a:rPr>
              <a:t>log</a:t>
            </a:r>
            <a:endParaRPr sz="3600">
              <a:latin typeface="Cambria Math"/>
              <a:cs typeface="Cambria Math"/>
            </a:endParaRPr>
          </a:p>
          <a:p>
            <a:pPr marL="699770">
              <a:lnSpc>
                <a:spcPts val="3375"/>
              </a:lnSpc>
              <a:tabLst>
                <a:tab pos="1208405" algn="l"/>
              </a:tabLst>
            </a:pPr>
            <a:r>
              <a:rPr sz="3600" spc="-50" dirty="0">
                <a:latin typeface="Cambria Math"/>
                <a:cs typeface="Cambria Math"/>
              </a:rPr>
              <a:t>𝑝</a:t>
            </a:r>
            <a:r>
              <a:rPr sz="3600" dirty="0">
                <a:latin typeface="Cambria Math"/>
                <a:cs typeface="Cambria Math"/>
              </a:rPr>
              <a:t>	</a:t>
            </a:r>
            <a:r>
              <a:rPr sz="3600" spc="55" dirty="0">
                <a:latin typeface="Cambria Math"/>
                <a:cs typeface="Cambria Math"/>
              </a:rPr>
              <a:t>(𝑧|𝑥)</a:t>
            </a:r>
            <a:endParaRPr sz="3600">
              <a:latin typeface="Cambria Math"/>
              <a:cs typeface="Cambria Math"/>
            </a:endParaRPr>
          </a:p>
        </p:txBody>
      </p:sp>
      <p:sp>
        <p:nvSpPr>
          <p:cNvPr id="46" name="object 46"/>
          <p:cNvSpPr/>
          <p:nvPr/>
        </p:nvSpPr>
        <p:spPr>
          <a:xfrm>
            <a:off x="5476240" y="4698619"/>
            <a:ext cx="142240" cy="615315"/>
          </a:xfrm>
          <a:custGeom>
            <a:avLst/>
            <a:gdLst/>
            <a:ahLst/>
            <a:cxnLst/>
            <a:rect l="l" t="t" r="r" b="b"/>
            <a:pathLst>
              <a:path w="142239" h="615314">
                <a:moveTo>
                  <a:pt x="141732" y="0"/>
                </a:moveTo>
                <a:lnTo>
                  <a:pt x="79883" y="30098"/>
                </a:lnTo>
                <a:lnTo>
                  <a:pt x="56769" y="62483"/>
                </a:lnTo>
                <a:lnTo>
                  <a:pt x="36702" y="101472"/>
                </a:lnTo>
                <a:lnTo>
                  <a:pt x="20700" y="145541"/>
                </a:lnTo>
                <a:lnTo>
                  <a:pt x="9144" y="193420"/>
                </a:lnTo>
                <a:lnTo>
                  <a:pt x="2286" y="244728"/>
                </a:lnTo>
                <a:lnTo>
                  <a:pt x="0" y="299846"/>
                </a:lnTo>
                <a:lnTo>
                  <a:pt x="2286" y="354583"/>
                </a:lnTo>
                <a:lnTo>
                  <a:pt x="9144" y="405891"/>
                </a:lnTo>
                <a:lnTo>
                  <a:pt x="20700" y="453770"/>
                </a:lnTo>
                <a:lnTo>
                  <a:pt x="36702" y="498093"/>
                </a:lnTo>
                <a:lnTo>
                  <a:pt x="56769" y="537463"/>
                </a:lnTo>
                <a:lnTo>
                  <a:pt x="79883" y="569975"/>
                </a:lnTo>
                <a:lnTo>
                  <a:pt x="135636" y="614806"/>
                </a:lnTo>
                <a:lnTo>
                  <a:pt x="141732" y="599947"/>
                </a:lnTo>
                <a:lnTo>
                  <a:pt x="118110" y="580770"/>
                </a:lnTo>
                <a:lnTo>
                  <a:pt x="97155" y="555878"/>
                </a:lnTo>
                <a:lnTo>
                  <a:pt x="63626" y="488441"/>
                </a:lnTo>
                <a:lnTo>
                  <a:pt x="51308" y="447039"/>
                </a:lnTo>
                <a:lnTo>
                  <a:pt x="42545" y="401827"/>
                </a:lnTo>
                <a:lnTo>
                  <a:pt x="37337" y="352932"/>
                </a:lnTo>
                <a:lnTo>
                  <a:pt x="35560" y="300100"/>
                </a:lnTo>
                <a:lnTo>
                  <a:pt x="37337" y="246633"/>
                </a:lnTo>
                <a:lnTo>
                  <a:pt x="42672" y="197103"/>
                </a:lnTo>
                <a:lnTo>
                  <a:pt x="51435" y="151891"/>
                </a:lnTo>
                <a:lnTo>
                  <a:pt x="63881" y="110616"/>
                </a:lnTo>
                <a:lnTo>
                  <a:pt x="79375" y="74421"/>
                </a:lnTo>
                <a:lnTo>
                  <a:pt x="118363" y="19176"/>
                </a:lnTo>
                <a:lnTo>
                  <a:pt x="141732" y="0"/>
                </a:lnTo>
                <a:close/>
              </a:path>
            </a:pathLst>
          </a:custGeom>
          <a:solidFill>
            <a:srgbClr val="000000"/>
          </a:solidFill>
        </p:spPr>
        <p:txBody>
          <a:bodyPr wrap="square" lIns="0" tIns="0" rIns="0" bIns="0" rtlCol="0"/>
          <a:lstStyle/>
          <a:p>
            <a:endParaRPr/>
          </a:p>
        </p:txBody>
      </p:sp>
      <p:sp>
        <p:nvSpPr>
          <p:cNvPr id="47" name="object 47"/>
          <p:cNvSpPr/>
          <p:nvPr/>
        </p:nvSpPr>
        <p:spPr>
          <a:xfrm>
            <a:off x="6095746" y="4821682"/>
            <a:ext cx="118110" cy="353695"/>
          </a:xfrm>
          <a:custGeom>
            <a:avLst/>
            <a:gdLst/>
            <a:ahLst/>
            <a:cxnLst/>
            <a:rect l="l" t="t" r="r" b="b"/>
            <a:pathLst>
              <a:path w="118110" h="353695">
                <a:moveTo>
                  <a:pt x="112521" y="0"/>
                </a:moveTo>
                <a:lnTo>
                  <a:pt x="64515" y="22733"/>
                </a:lnTo>
                <a:lnTo>
                  <a:pt x="29082" y="61976"/>
                </a:lnTo>
                <a:lnTo>
                  <a:pt x="7238" y="114554"/>
                </a:lnTo>
                <a:lnTo>
                  <a:pt x="0" y="176911"/>
                </a:lnTo>
                <a:lnTo>
                  <a:pt x="1777" y="209423"/>
                </a:lnTo>
                <a:lnTo>
                  <a:pt x="16382" y="266954"/>
                </a:lnTo>
                <a:lnTo>
                  <a:pt x="45084" y="313563"/>
                </a:lnTo>
                <a:lnTo>
                  <a:pt x="86867" y="344424"/>
                </a:lnTo>
                <a:lnTo>
                  <a:pt x="112521" y="353695"/>
                </a:lnTo>
                <a:lnTo>
                  <a:pt x="117093" y="339344"/>
                </a:lnTo>
                <a:lnTo>
                  <a:pt x="96900" y="330454"/>
                </a:lnTo>
                <a:lnTo>
                  <a:pt x="79628" y="318008"/>
                </a:lnTo>
                <a:lnTo>
                  <a:pt x="53086" y="282702"/>
                </a:lnTo>
                <a:lnTo>
                  <a:pt x="37464" y="234569"/>
                </a:lnTo>
                <a:lnTo>
                  <a:pt x="32257" y="175133"/>
                </a:lnTo>
                <a:lnTo>
                  <a:pt x="33527" y="144907"/>
                </a:lnTo>
                <a:lnTo>
                  <a:pt x="43941" y="92583"/>
                </a:lnTo>
                <a:lnTo>
                  <a:pt x="65024" y="51308"/>
                </a:lnTo>
                <a:lnTo>
                  <a:pt x="97281" y="23241"/>
                </a:lnTo>
                <a:lnTo>
                  <a:pt x="117601" y="14478"/>
                </a:lnTo>
                <a:lnTo>
                  <a:pt x="112521" y="0"/>
                </a:lnTo>
                <a:close/>
              </a:path>
            </a:pathLst>
          </a:custGeom>
          <a:solidFill>
            <a:srgbClr val="000000"/>
          </a:solidFill>
        </p:spPr>
        <p:txBody>
          <a:bodyPr wrap="square" lIns="0" tIns="0" rIns="0" bIns="0" rtlCol="0"/>
          <a:lstStyle/>
          <a:p>
            <a:endParaRPr/>
          </a:p>
        </p:txBody>
      </p:sp>
      <p:sp>
        <p:nvSpPr>
          <p:cNvPr id="48" name="object 48"/>
          <p:cNvSpPr/>
          <p:nvPr/>
        </p:nvSpPr>
        <p:spPr>
          <a:xfrm>
            <a:off x="6457060" y="4825161"/>
            <a:ext cx="29209" cy="347345"/>
          </a:xfrm>
          <a:custGeom>
            <a:avLst/>
            <a:gdLst/>
            <a:ahLst/>
            <a:cxnLst/>
            <a:rect l="l" t="t" r="r" b="b"/>
            <a:pathLst>
              <a:path w="29210" h="347345">
                <a:moveTo>
                  <a:pt x="28646" y="0"/>
                </a:moveTo>
                <a:lnTo>
                  <a:pt x="0" y="0"/>
                </a:lnTo>
                <a:lnTo>
                  <a:pt x="0" y="346913"/>
                </a:lnTo>
                <a:lnTo>
                  <a:pt x="28646" y="346913"/>
                </a:lnTo>
                <a:lnTo>
                  <a:pt x="28646" y="0"/>
                </a:lnTo>
                <a:close/>
              </a:path>
            </a:pathLst>
          </a:custGeom>
          <a:solidFill>
            <a:srgbClr val="000000"/>
          </a:solidFill>
        </p:spPr>
        <p:txBody>
          <a:bodyPr wrap="square" lIns="0" tIns="0" rIns="0" bIns="0" rtlCol="0"/>
          <a:lstStyle/>
          <a:p>
            <a:endParaRPr/>
          </a:p>
        </p:txBody>
      </p:sp>
      <p:sp>
        <p:nvSpPr>
          <p:cNvPr id="49" name="object 49"/>
          <p:cNvSpPr/>
          <p:nvPr/>
        </p:nvSpPr>
        <p:spPr>
          <a:xfrm>
            <a:off x="6753606" y="4821682"/>
            <a:ext cx="118110" cy="353695"/>
          </a:xfrm>
          <a:custGeom>
            <a:avLst/>
            <a:gdLst/>
            <a:ahLst/>
            <a:cxnLst/>
            <a:rect l="l" t="t" r="r" b="b"/>
            <a:pathLst>
              <a:path w="118109" h="353695">
                <a:moveTo>
                  <a:pt x="5079" y="0"/>
                </a:moveTo>
                <a:lnTo>
                  <a:pt x="0" y="14478"/>
                </a:lnTo>
                <a:lnTo>
                  <a:pt x="20447" y="23241"/>
                </a:lnTo>
                <a:lnTo>
                  <a:pt x="37973" y="35560"/>
                </a:lnTo>
                <a:lnTo>
                  <a:pt x="64516" y="70485"/>
                </a:lnTo>
                <a:lnTo>
                  <a:pt x="80137" y="117475"/>
                </a:lnTo>
                <a:lnTo>
                  <a:pt x="85344" y="175133"/>
                </a:lnTo>
                <a:lnTo>
                  <a:pt x="84074" y="206248"/>
                </a:lnTo>
                <a:lnTo>
                  <a:pt x="73660" y="260096"/>
                </a:lnTo>
                <a:lnTo>
                  <a:pt x="52577" y="302006"/>
                </a:lnTo>
                <a:lnTo>
                  <a:pt x="20700" y="330454"/>
                </a:lnTo>
                <a:lnTo>
                  <a:pt x="508" y="339344"/>
                </a:lnTo>
                <a:lnTo>
                  <a:pt x="5079" y="353695"/>
                </a:lnTo>
                <a:lnTo>
                  <a:pt x="53213" y="331089"/>
                </a:lnTo>
                <a:lnTo>
                  <a:pt x="88519" y="291846"/>
                </a:lnTo>
                <a:lnTo>
                  <a:pt x="110363" y="239395"/>
                </a:lnTo>
                <a:lnTo>
                  <a:pt x="117601" y="176911"/>
                </a:lnTo>
                <a:lnTo>
                  <a:pt x="110363" y="114554"/>
                </a:lnTo>
                <a:lnTo>
                  <a:pt x="88519" y="61976"/>
                </a:lnTo>
                <a:lnTo>
                  <a:pt x="53086" y="22733"/>
                </a:lnTo>
                <a:lnTo>
                  <a:pt x="5079" y="0"/>
                </a:lnTo>
                <a:close/>
              </a:path>
            </a:pathLst>
          </a:custGeom>
          <a:solidFill>
            <a:srgbClr val="000000"/>
          </a:solidFill>
        </p:spPr>
        <p:txBody>
          <a:bodyPr wrap="square" lIns="0" tIns="0" rIns="0" bIns="0" rtlCol="0"/>
          <a:lstStyle/>
          <a:p>
            <a:endParaRPr/>
          </a:p>
        </p:txBody>
      </p:sp>
      <p:sp>
        <p:nvSpPr>
          <p:cNvPr id="50" name="object 50"/>
          <p:cNvSpPr/>
          <p:nvPr/>
        </p:nvSpPr>
        <p:spPr>
          <a:xfrm>
            <a:off x="7296911" y="4821682"/>
            <a:ext cx="118110" cy="353695"/>
          </a:xfrm>
          <a:custGeom>
            <a:avLst/>
            <a:gdLst/>
            <a:ahLst/>
            <a:cxnLst/>
            <a:rect l="l" t="t" r="r" b="b"/>
            <a:pathLst>
              <a:path w="118109" h="353695">
                <a:moveTo>
                  <a:pt x="112522" y="0"/>
                </a:moveTo>
                <a:lnTo>
                  <a:pt x="64516" y="22733"/>
                </a:lnTo>
                <a:lnTo>
                  <a:pt x="29083" y="61976"/>
                </a:lnTo>
                <a:lnTo>
                  <a:pt x="7239" y="114554"/>
                </a:lnTo>
                <a:lnTo>
                  <a:pt x="0" y="176911"/>
                </a:lnTo>
                <a:lnTo>
                  <a:pt x="1778" y="209423"/>
                </a:lnTo>
                <a:lnTo>
                  <a:pt x="16383" y="266954"/>
                </a:lnTo>
                <a:lnTo>
                  <a:pt x="45085" y="313563"/>
                </a:lnTo>
                <a:lnTo>
                  <a:pt x="86868" y="344424"/>
                </a:lnTo>
                <a:lnTo>
                  <a:pt x="112522" y="353695"/>
                </a:lnTo>
                <a:lnTo>
                  <a:pt x="117094" y="339344"/>
                </a:lnTo>
                <a:lnTo>
                  <a:pt x="96901" y="330454"/>
                </a:lnTo>
                <a:lnTo>
                  <a:pt x="79629" y="318008"/>
                </a:lnTo>
                <a:lnTo>
                  <a:pt x="53086" y="282702"/>
                </a:lnTo>
                <a:lnTo>
                  <a:pt x="37465" y="234569"/>
                </a:lnTo>
                <a:lnTo>
                  <a:pt x="32131" y="175133"/>
                </a:lnTo>
                <a:lnTo>
                  <a:pt x="33528" y="144907"/>
                </a:lnTo>
                <a:lnTo>
                  <a:pt x="43942" y="92583"/>
                </a:lnTo>
                <a:lnTo>
                  <a:pt x="65024" y="51308"/>
                </a:lnTo>
                <a:lnTo>
                  <a:pt x="97282" y="23241"/>
                </a:lnTo>
                <a:lnTo>
                  <a:pt x="117602" y="14478"/>
                </a:lnTo>
                <a:lnTo>
                  <a:pt x="112522" y="0"/>
                </a:lnTo>
                <a:close/>
              </a:path>
            </a:pathLst>
          </a:custGeom>
          <a:solidFill>
            <a:srgbClr val="000000"/>
          </a:solidFill>
        </p:spPr>
        <p:txBody>
          <a:bodyPr wrap="square" lIns="0" tIns="0" rIns="0" bIns="0" rtlCol="0"/>
          <a:lstStyle/>
          <a:p>
            <a:endParaRPr/>
          </a:p>
        </p:txBody>
      </p:sp>
      <p:sp>
        <p:nvSpPr>
          <p:cNvPr id="51" name="object 51"/>
          <p:cNvSpPr/>
          <p:nvPr/>
        </p:nvSpPr>
        <p:spPr>
          <a:xfrm>
            <a:off x="7619365" y="4821682"/>
            <a:ext cx="118110" cy="353695"/>
          </a:xfrm>
          <a:custGeom>
            <a:avLst/>
            <a:gdLst/>
            <a:ahLst/>
            <a:cxnLst/>
            <a:rect l="l" t="t" r="r" b="b"/>
            <a:pathLst>
              <a:path w="118109" h="353695">
                <a:moveTo>
                  <a:pt x="5079" y="0"/>
                </a:moveTo>
                <a:lnTo>
                  <a:pt x="0" y="14478"/>
                </a:lnTo>
                <a:lnTo>
                  <a:pt x="20446" y="23241"/>
                </a:lnTo>
                <a:lnTo>
                  <a:pt x="37973" y="35560"/>
                </a:lnTo>
                <a:lnTo>
                  <a:pt x="64642" y="70485"/>
                </a:lnTo>
                <a:lnTo>
                  <a:pt x="80263" y="117475"/>
                </a:lnTo>
                <a:lnTo>
                  <a:pt x="85470" y="175133"/>
                </a:lnTo>
                <a:lnTo>
                  <a:pt x="84074" y="206248"/>
                </a:lnTo>
                <a:lnTo>
                  <a:pt x="73659" y="260096"/>
                </a:lnTo>
                <a:lnTo>
                  <a:pt x="52704" y="302006"/>
                </a:lnTo>
                <a:lnTo>
                  <a:pt x="20700" y="330454"/>
                </a:lnTo>
                <a:lnTo>
                  <a:pt x="634" y="339344"/>
                </a:lnTo>
                <a:lnTo>
                  <a:pt x="5079" y="353695"/>
                </a:lnTo>
                <a:lnTo>
                  <a:pt x="53212" y="331089"/>
                </a:lnTo>
                <a:lnTo>
                  <a:pt x="88645" y="291846"/>
                </a:lnTo>
                <a:lnTo>
                  <a:pt x="110362" y="239395"/>
                </a:lnTo>
                <a:lnTo>
                  <a:pt x="117601" y="176911"/>
                </a:lnTo>
                <a:lnTo>
                  <a:pt x="110362" y="114554"/>
                </a:lnTo>
                <a:lnTo>
                  <a:pt x="88518" y="61976"/>
                </a:lnTo>
                <a:lnTo>
                  <a:pt x="53085" y="22733"/>
                </a:lnTo>
                <a:lnTo>
                  <a:pt x="5079" y="0"/>
                </a:lnTo>
                <a:close/>
              </a:path>
            </a:pathLst>
          </a:custGeom>
          <a:solidFill>
            <a:srgbClr val="000000"/>
          </a:solidFill>
        </p:spPr>
        <p:txBody>
          <a:bodyPr wrap="square" lIns="0" tIns="0" rIns="0" bIns="0" rtlCol="0"/>
          <a:lstStyle/>
          <a:p>
            <a:endParaRPr/>
          </a:p>
        </p:txBody>
      </p:sp>
      <p:sp>
        <p:nvSpPr>
          <p:cNvPr id="52" name="object 52"/>
          <p:cNvSpPr txBox="1"/>
          <p:nvPr/>
        </p:nvSpPr>
        <p:spPr>
          <a:xfrm>
            <a:off x="139382" y="4704651"/>
            <a:ext cx="7517130" cy="489584"/>
          </a:xfrm>
          <a:prstGeom prst="rect">
            <a:avLst/>
          </a:prstGeom>
        </p:spPr>
        <p:txBody>
          <a:bodyPr vert="horz" wrap="square" lIns="0" tIns="11430" rIns="0" bIns="0" rtlCol="0">
            <a:spAutoFit/>
          </a:bodyPr>
          <a:lstStyle/>
          <a:p>
            <a:pPr marL="38100">
              <a:lnSpc>
                <a:spcPct val="100000"/>
              </a:lnSpc>
              <a:spcBef>
                <a:spcPts val="90"/>
              </a:spcBef>
              <a:tabLst>
                <a:tab pos="5502275" algn="l"/>
                <a:tab pos="6091555" algn="l"/>
                <a:tab pos="6772909" algn="l"/>
                <a:tab pos="7291705" algn="l"/>
              </a:tabLst>
            </a:pPr>
            <a:r>
              <a:rPr sz="3050" dirty="0">
                <a:latin typeface="Cambria Math"/>
                <a:cs typeface="Cambria Math"/>
              </a:rPr>
              <a:t>=</a:t>
            </a:r>
            <a:r>
              <a:rPr sz="3050" spc="245" dirty="0">
                <a:latin typeface="Cambria Math"/>
                <a:cs typeface="Cambria Math"/>
              </a:rPr>
              <a:t> </a:t>
            </a:r>
            <a:r>
              <a:rPr sz="3050" dirty="0">
                <a:latin typeface="Cambria Math"/>
                <a:cs typeface="Cambria Math"/>
              </a:rPr>
              <a:t>𝐸</a:t>
            </a:r>
            <a:r>
              <a:rPr sz="3050" spc="40" dirty="0">
                <a:latin typeface="Cambria Math"/>
                <a:cs typeface="Cambria Math"/>
              </a:rPr>
              <a:t> </a:t>
            </a:r>
            <a:r>
              <a:rPr sz="3600" spc="75" baseline="-11574" dirty="0">
                <a:latin typeface="Cambria Math"/>
                <a:cs typeface="Cambria Math"/>
              </a:rPr>
              <a:t>z~q</a:t>
            </a:r>
            <a:r>
              <a:rPr sz="3600" spc="-60" baseline="-11574" dirty="0">
                <a:latin typeface="Cambria Math"/>
                <a:cs typeface="Cambria Math"/>
              </a:rPr>
              <a:t> </a:t>
            </a:r>
            <a:r>
              <a:rPr sz="1425" baseline="-8771" dirty="0">
                <a:latin typeface="Cambria Math"/>
                <a:cs typeface="Cambria Math"/>
              </a:rPr>
              <a:t>ϕ</a:t>
            </a:r>
            <a:r>
              <a:rPr sz="3600" baseline="-11574" dirty="0">
                <a:latin typeface="Cambria Math"/>
                <a:cs typeface="Cambria Math"/>
              </a:rPr>
              <a:t>(z|x)</a:t>
            </a:r>
            <a:r>
              <a:rPr sz="3050" dirty="0">
                <a:latin typeface="Cambria Math"/>
                <a:cs typeface="Cambria Math"/>
              </a:rPr>
              <a:t>[log</a:t>
            </a:r>
            <a:r>
              <a:rPr sz="3050" spc="-120" dirty="0">
                <a:latin typeface="Cambria Math"/>
                <a:cs typeface="Cambria Math"/>
              </a:rPr>
              <a:t> </a:t>
            </a:r>
            <a:r>
              <a:rPr sz="3050" spc="-25" dirty="0">
                <a:latin typeface="Cambria Math"/>
                <a:cs typeface="Cambria Math"/>
              </a:rPr>
              <a:t>𝑝</a:t>
            </a:r>
            <a:r>
              <a:rPr sz="3050" spc="-170" dirty="0">
                <a:latin typeface="Cambria Math"/>
                <a:cs typeface="Cambria Math"/>
              </a:rPr>
              <a:t> </a:t>
            </a:r>
            <a:r>
              <a:rPr sz="3600" spc="-15" baseline="-12731" dirty="0">
                <a:latin typeface="Cambria Math"/>
                <a:cs typeface="Cambria Math"/>
              </a:rPr>
              <a:t>θ</a:t>
            </a:r>
            <a:r>
              <a:rPr sz="3050" spc="-10" dirty="0">
                <a:latin typeface="Cambria Math"/>
                <a:cs typeface="Cambria Math"/>
              </a:rPr>
              <a:t>(𝑥|𝑧)]</a:t>
            </a:r>
            <a:r>
              <a:rPr sz="3050" spc="5" dirty="0">
                <a:latin typeface="Cambria Math"/>
                <a:cs typeface="Cambria Math"/>
              </a:rPr>
              <a:t> </a:t>
            </a:r>
            <a:r>
              <a:rPr sz="3050" dirty="0">
                <a:latin typeface="Cambria Math"/>
                <a:cs typeface="Cambria Math"/>
              </a:rPr>
              <a:t>−</a:t>
            </a:r>
            <a:r>
              <a:rPr sz="3050" spc="75" dirty="0">
                <a:latin typeface="Cambria Math"/>
                <a:cs typeface="Cambria Math"/>
              </a:rPr>
              <a:t> </a:t>
            </a:r>
            <a:r>
              <a:rPr sz="3050" spc="65" dirty="0">
                <a:latin typeface="Cambria Math"/>
                <a:cs typeface="Cambria Math"/>
              </a:rPr>
              <a:t>𝐷</a:t>
            </a:r>
            <a:r>
              <a:rPr sz="3375" spc="97" baseline="-9876" dirty="0">
                <a:latin typeface="Cambria Math"/>
                <a:cs typeface="Cambria Math"/>
              </a:rPr>
              <a:t>KL</a:t>
            </a:r>
            <a:r>
              <a:rPr sz="3375" baseline="-9876" dirty="0">
                <a:latin typeface="Cambria Math"/>
                <a:cs typeface="Cambria Math"/>
              </a:rPr>
              <a:t>	</a:t>
            </a:r>
            <a:r>
              <a:rPr sz="3050" spc="-25" dirty="0">
                <a:latin typeface="Cambria Math"/>
                <a:cs typeface="Cambria Math"/>
              </a:rPr>
              <a:t>𝑞</a:t>
            </a:r>
            <a:r>
              <a:rPr sz="3050" spc="-229" dirty="0">
                <a:latin typeface="Cambria Math"/>
                <a:cs typeface="Cambria Math"/>
              </a:rPr>
              <a:t> </a:t>
            </a:r>
            <a:r>
              <a:rPr sz="3225" spc="-75" baseline="-10335" dirty="0">
                <a:latin typeface="Cambria Math"/>
                <a:cs typeface="Cambria Math"/>
              </a:rPr>
              <a:t>ϕ</a:t>
            </a:r>
            <a:r>
              <a:rPr sz="3225" baseline="-10335" dirty="0">
                <a:latin typeface="Cambria Math"/>
                <a:cs typeface="Cambria Math"/>
              </a:rPr>
              <a:t>	</a:t>
            </a:r>
            <a:r>
              <a:rPr sz="3050" dirty="0">
                <a:latin typeface="Cambria Math"/>
                <a:cs typeface="Cambria Math"/>
              </a:rPr>
              <a:t>𝑧</a:t>
            </a:r>
            <a:r>
              <a:rPr sz="3050" spc="240"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10" dirty="0">
                <a:latin typeface="Cambria Math"/>
                <a:cs typeface="Cambria Math"/>
              </a:rPr>
              <a:t>,</a:t>
            </a:r>
            <a:r>
              <a:rPr sz="3050" spc="-180" dirty="0">
                <a:latin typeface="Cambria Math"/>
                <a:cs typeface="Cambria Math"/>
              </a:rPr>
              <a:t> </a:t>
            </a:r>
            <a:r>
              <a:rPr sz="3050" spc="-50" dirty="0">
                <a:latin typeface="Cambria Math"/>
                <a:cs typeface="Cambria Math"/>
              </a:rPr>
              <a:t>𝑝</a:t>
            </a:r>
            <a:r>
              <a:rPr sz="3050" dirty="0">
                <a:latin typeface="Cambria Math"/>
                <a:cs typeface="Cambria Math"/>
              </a:rPr>
              <a:t>	</a:t>
            </a:r>
            <a:r>
              <a:rPr sz="3050" spc="-50" dirty="0">
                <a:latin typeface="Cambria Math"/>
                <a:cs typeface="Cambria Math"/>
              </a:rPr>
              <a:t>𝑧</a:t>
            </a:r>
            <a:endParaRPr sz="3050">
              <a:latin typeface="Cambria Math"/>
              <a:cs typeface="Cambria Math"/>
            </a:endParaRPr>
          </a:p>
        </p:txBody>
      </p:sp>
      <p:sp>
        <p:nvSpPr>
          <p:cNvPr id="53" name="object 53"/>
          <p:cNvSpPr/>
          <p:nvPr/>
        </p:nvSpPr>
        <p:spPr>
          <a:xfrm>
            <a:off x="7782814" y="4683759"/>
            <a:ext cx="142240" cy="629920"/>
          </a:xfrm>
          <a:custGeom>
            <a:avLst/>
            <a:gdLst/>
            <a:ahLst/>
            <a:cxnLst/>
            <a:rect l="l" t="t" r="r" b="b"/>
            <a:pathLst>
              <a:path w="142240" h="629920">
                <a:moveTo>
                  <a:pt x="5841" y="0"/>
                </a:moveTo>
                <a:lnTo>
                  <a:pt x="0" y="14858"/>
                </a:lnTo>
                <a:lnTo>
                  <a:pt x="23367" y="34035"/>
                </a:lnTo>
                <a:lnTo>
                  <a:pt x="44195" y="58800"/>
                </a:lnTo>
                <a:lnTo>
                  <a:pt x="77850" y="125475"/>
                </a:lnTo>
                <a:lnTo>
                  <a:pt x="90169" y="166750"/>
                </a:lnTo>
                <a:lnTo>
                  <a:pt x="99059" y="211962"/>
                </a:lnTo>
                <a:lnTo>
                  <a:pt x="104393" y="261492"/>
                </a:lnTo>
                <a:lnTo>
                  <a:pt x="106171" y="314959"/>
                </a:lnTo>
                <a:lnTo>
                  <a:pt x="104393" y="367791"/>
                </a:lnTo>
                <a:lnTo>
                  <a:pt x="99186" y="416687"/>
                </a:lnTo>
                <a:lnTo>
                  <a:pt x="90296" y="461898"/>
                </a:lnTo>
                <a:lnTo>
                  <a:pt x="77977" y="503300"/>
                </a:lnTo>
                <a:lnTo>
                  <a:pt x="62610" y="539876"/>
                </a:lnTo>
                <a:lnTo>
                  <a:pt x="23494" y="595629"/>
                </a:lnTo>
                <a:lnTo>
                  <a:pt x="0" y="614806"/>
                </a:lnTo>
                <a:lnTo>
                  <a:pt x="5841" y="629665"/>
                </a:lnTo>
                <a:lnTo>
                  <a:pt x="61849" y="584834"/>
                </a:lnTo>
                <a:lnTo>
                  <a:pt x="84962" y="552322"/>
                </a:lnTo>
                <a:lnTo>
                  <a:pt x="105028" y="512952"/>
                </a:lnTo>
                <a:lnTo>
                  <a:pt x="121030" y="468629"/>
                </a:lnTo>
                <a:lnTo>
                  <a:pt x="132587" y="420750"/>
                </a:lnTo>
                <a:lnTo>
                  <a:pt x="139445" y="369442"/>
                </a:lnTo>
                <a:lnTo>
                  <a:pt x="141731" y="314706"/>
                </a:lnTo>
                <a:lnTo>
                  <a:pt x="139445" y="259587"/>
                </a:lnTo>
                <a:lnTo>
                  <a:pt x="132587" y="208279"/>
                </a:lnTo>
                <a:lnTo>
                  <a:pt x="121030" y="160400"/>
                </a:lnTo>
                <a:lnTo>
                  <a:pt x="105028" y="116331"/>
                </a:lnTo>
                <a:lnTo>
                  <a:pt x="84962" y="77342"/>
                </a:lnTo>
                <a:lnTo>
                  <a:pt x="61849" y="44957"/>
                </a:lnTo>
                <a:lnTo>
                  <a:pt x="5841" y="0"/>
                </a:lnTo>
                <a:close/>
              </a:path>
            </a:pathLst>
          </a:custGeom>
          <a:solidFill>
            <a:srgbClr val="000000"/>
          </a:solidFill>
        </p:spPr>
        <p:txBody>
          <a:bodyPr wrap="square" lIns="0" tIns="0" rIns="0" bIns="0" rtlCol="0"/>
          <a:lstStyle/>
          <a:p>
            <a:endParaRPr/>
          </a:p>
        </p:txBody>
      </p:sp>
      <p:sp>
        <p:nvSpPr>
          <p:cNvPr id="54" name="object 54"/>
          <p:cNvSpPr/>
          <p:nvPr/>
        </p:nvSpPr>
        <p:spPr>
          <a:xfrm>
            <a:off x="10016490" y="4829340"/>
            <a:ext cx="29209" cy="349250"/>
          </a:xfrm>
          <a:custGeom>
            <a:avLst/>
            <a:gdLst/>
            <a:ahLst/>
            <a:cxnLst/>
            <a:rect l="l" t="t" r="r" b="b"/>
            <a:pathLst>
              <a:path w="29209" h="349250">
                <a:moveTo>
                  <a:pt x="28906" y="0"/>
                </a:moveTo>
                <a:lnTo>
                  <a:pt x="0" y="0"/>
                </a:lnTo>
                <a:lnTo>
                  <a:pt x="0" y="348703"/>
                </a:lnTo>
                <a:lnTo>
                  <a:pt x="28906" y="348703"/>
                </a:lnTo>
                <a:lnTo>
                  <a:pt x="28906" y="0"/>
                </a:lnTo>
                <a:close/>
              </a:path>
            </a:pathLst>
          </a:custGeom>
          <a:solidFill>
            <a:srgbClr val="000000"/>
          </a:solidFill>
        </p:spPr>
        <p:txBody>
          <a:bodyPr wrap="square" lIns="0" tIns="0" rIns="0" bIns="0" rtlCol="0"/>
          <a:lstStyle/>
          <a:p>
            <a:endParaRPr/>
          </a:p>
        </p:txBody>
      </p:sp>
      <p:sp>
        <p:nvSpPr>
          <p:cNvPr id="55" name="object 55"/>
          <p:cNvSpPr/>
          <p:nvPr/>
        </p:nvSpPr>
        <p:spPr>
          <a:xfrm>
            <a:off x="10315575" y="4826000"/>
            <a:ext cx="118745" cy="355600"/>
          </a:xfrm>
          <a:custGeom>
            <a:avLst/>
            <a:gdLst/>
            <a:ahLst/>
            <a:cxnLst/>
            <a:rect l="l" t="t" r="r" b="b"/>
            <a:pathLst>
              <a:path w="118745" h="355600">
                <a:moveTo>
                  <a:pt x="5079" y="0"/>
                </a:moveTo>
                <a:lnTo>
                  <a:pt x="0" y="14477"/>
                </a:lnTo>
                <a:lnTo>
                  <a:pt x="20574" y="23368"/>
                </a:lnTo>
                <a:lnTo>
                  <a:pt x="38353" y="35687"/>
                </a:lnTo>
                <a:lnTo>
                  <a:pt x="65150" y="70738"/>
                </a:lnTo>
                <a:lnTo>
                  <a:pt x="80899" y="117982"/>
                </a:lnTo>
                <a:lnTo>
                  <a:pt x="86232" y="175894"/>
                </a:lnTo>
                <a:lnTo>
                  <a:pt x="84835" y="207263"/>
                </a:lnTo>
                <a:lnTo>
                  <a:pt x="74295" y="261366"/>
                </a:lnTo>
                <a:lnTo>
                  <a:pt x="53085" y="303530"/>
                </a:lnTo>
                <a:lnTo>
                  <a:pt x="20827" y="332105"/>
                </a:lnTo>
                <a:lnTo>
                  <a:pt x="634" y="340994"/>
                </a:lnTo>
                <a:lnTo>
                  <a:pt x="5079" y="355473"/>
                </a:lnTo>
                <a:lnTo>
                  <a:pt x="53594" y="332739"/>
                </a:lnTo>
                <a:lnTo>
                  <a:pt x="89407" y="293369"/>
                </a:lnTo>
                <a:lnTo>
                  <a:pt x="111378" y="240664"/>
                </a:lnTo>
                <a:lnTo>
                  <a:pt x="118618" y="177800"/>
                </a:lnTo>
                <a:lnTo>
                  <a:pt x="116840" y="145287"/>
                </a:lnTo>
                <a:lnTo>
                  <a:pt x="102107" y="87502"/>
                </a:lnTo>
                <a:lnTo>
                  <a:pt x="73025" y="40512"/>
                </a:lnTo>
                <a:lnTo>
                  <a:pt x="30860" y="9270"/>
                </a:lnTo>
                <a:lnTo>
                  <a:pt x="5079" y="0"/>
                </a:lnTo>
                <a:close/>
              </a:path>
            </a:pathLst>
          </a:custGeom>
          <a:solidFill>
            <a:srgbClr val="000000"/>
          </a:solidFill>
        </p:spPr>
        <p:txBody>
          <a:bodyPr wrap="square" lIns="0" tIns="0" rIns="0" bIns="0" rtlCol="0"/>
          <a:lstStyle/>
          <a:p>
            <a:endParaRPr/>
          </a:p>
        </p:txBody>
      </p:sp>
      <p:sp>
        <p:nvSpPr>
          <p:cNvPr id="56" name="object 56"/>
          <p:cNvSpPr/>
          <p:nvPr/>
        </p:nvSpPr>
        <p:spPr>
          <a:xfrm>
            <a:off x="9652000" y="4826000"/>
            <a:ext cx="118745" cy="355600"/>
          </a:xfrm>
          <a:custGeom>
            <a:avLst/>
            <a:gdLst/>
            <a:ahLst/>
            <a:cxnLst/>
            <a:rect l="l" t="t" r="r" b="b"/>
            <a:pathLst>
              <a:path w="118745" h="355600">
                <a:moveTo>
                  <a:pt x="113538" y="0"/>
                </a:moveTo>
                <a:lnTo>
                  <a:pt x="65150" y="22732"/>
                </a:lnTo>
                <a:lnTo>
                  <a:pt x="29336" y="62356"/>
                </a:lnTo>
                <a:lnTo>
                  <a:pt x="7366" y="115062"/>
                </a:lnTo>
                <a:lnTo>
                  <a:pt x="0" y="177800"/>
                </a:lnTo>
                <a:lnTo>
                  <a:pt x="1777" y="210438"/>
                </a:lnTo>
                <a:lnTo>
                  <a:pt x="16509" y="268224"/>
                </a:lnTo>
                <a:lnTo>
                  <a:pt x="45593" y="315087"/>
                </a:lnTo>
                <a:lnTo>
                  <a:pt x="87629" y="346201"/>
                </a:lnTo>
                <a:lnTo>
                  <a:pt x="113538" y="355473"/>
                </a:lnTo>
                <a:lnTo>
                  <a:pt x="118109" y="340994"/>
                </a:lnTo>
                <a:lnTo>
                  <a:pt x="97790" y="332105"/>
                </a:lnTo>
                <a:lnTo>
                  <a:pt x="80264" y="319531"/>
                </a:lnTo>
                <a:lnTo>
                  <a:pt x="53594" y="284099"/>
                </a:lnTo>
                <a:lnTo>
                  <a:pt x="37719" y="235712"/>
                </a:lnTo>
                <a:lnTo>
                  <a:pt x="32511" y="175894"/>
                </a:lnTo>
                <a:lnTo>
                  <a:pt x="33781" y="145669"/>
                </a:lnTo>
                <a:lnTo>
                  <a:pt x="44323" y="92963"/>
                </a:lnTo>
                <a:lnTo>
                  <a:pt x="65531" y="51562"/>
                </a:lnTo>
                <a:lnTo>
                  <a:pt x="98044" y="23368"/>
                </a:lnTo>
                <a:lnTo>
                  <a:pt x="118618" y="14477"/>
                </a:lnTo>
                <a:lnTo>
                  <a:pt x="113538" y="0"/>
                </a:lnTo>
                <a:close/>
              </a:path>
            </a:pathLst>
          </a:custGeom>
          <a:solidFill>
            <a:srgbClr val="000000"/>
          </a:solidFill>
        </p:spPr>
        <p:txBody>
          <a:bodyPr wrap="square" lIns="0" tIns="0" rIns="0" bIns="0" rtlCol="0"/>
          <a:lstStyle/>
          <a:p>
            <a:endParaRPr/>
          </a:p>
        </p:txBody>
      </p:sp>
      <p:sp>
        <p:nvSpPr>
          <p:cNvPr id="57" name="object 57"/>
          <p:cNvSpPr/>
          <p:nvPr/>
        </p:nvSpPr>
        <p:spPr>
          <a:xfrm>
            <a:off x="11403710" y="4829340"/>
            <a:ext cx="28575" cy="349250"/>
          </a:xfrm>
          <a:custGeom>
            <a:avLst/>
            <a:gdLst/>
            <a:ahLst/>
            <a:cxnLst/>
            <a:rect l="l" t="t" r="r" b="b"/>
            <a:pathLst>
              <a:path w="28575" h="349250">
                <a:moveTo>
                  <a:pt x="28530" y="0"/>
                </a:moveTo>
                <a:lnTo>
                  <a:pt x="0" y="0"/>
                </a:lnTo>
                <a:lnTo>
                  <a:pt x="0" y="348703"/>
                </a:lnTo>
                <a:lnTo>
                  <a:pt x="28530" y="348703"/>
                </a:lnTo>
                <a:lnTo>
                  <a:pt x="28530" y="0"/>
                </a:lnTo>
                <a:close/>
              </a:path>
            </a:pathLst>
          </a:custGeom>
          <a:solidFill>
            <a:srgbClr val="000000"/>
          </a:solidFill>
        </p:spPr>
        <p:txBody>
          <a:bodyPr wrap="square" lIns="0" tIns="0" rIns="0" bIns="0" rtlCol="0"/>
          <a:lstStyle/>
          <a:p>
            <a:endParaRPr/>
          </a:p>
        </p:txBody>
      </p:sp>
      <p:sp>
        <p:nvSpPr>
          <p:cNvPr id="58" name="object 58"/>
          <p:cNvSpPr/>
          <p:nvPr/>
        </p:nvSpPr>
        <p:spPr>
          <a:xfrm>
            <a:off x="11698858" y="4826000"/>
            <a:ext cx="117475" cy="355600"/>
          </a:xfrm>
          <a:custGeom>
            <a:avLst/>
            <a:gdLst/>
            <a:ahLst/>
            <a:cxnLst/>
            <a:rect l="l" t="t" r="r" b="b"/>
            <a:pathLst>
              <a:path w="117475" h="355600">
                <a:moveTo>
                  <a:pt x="5080" y="0"/>
                </a:moveTo>
                <a:lnTo>
                  <a:pt x="0" y="14477"/>
                </a:lnTo>
                <a:lnTo>
                  <a:pt x="20320" y="23368"/>
                </a:lnTo>
                <a:lnTo>
                  <a:pt x="37846" y="35687"/>
                </a:lnTo>
                <a:lnTo>
                  <a:pt x="64389" y="70738"/>
                </a:lnTo>
                <a:lnTo>
                  <a:pt x="79883" y="117982"/>
                </a:lnTo>
                <a:lnTo>
                  <a:pt x="85090" y="175894"/>
                </a:lnTo>
                <a:lnTo>
                  <a:pt x="83820" y="207263"/>
                </a:lnTo>
                <a:lnTo>
                  <a:pt x="73406" y="261366"/>
                </a:lnTo>
                <a:lnTo>
                  <a:pt x="52450" y="303530"/>
                </a:lnTo>
                <a:lnTo>
                  <a:pt x="20574" y="332105"/>
                </a:lnTo>
                <a:lnTo>
                  <a:pt x="635" y="340994"/>
                </a:lnTo>
                <a:lnTo>
                  <a:pt x="5080" y="355473"/>
                </a:lnTo>
                <a:lnTo>
                  <a:pt x="52959" y="332739"/>
                </a:lnTo>
                <a:lnTo>
                  <a:pt x="88265" y="293369"/>
                </a:lnTo>
                <a:lnTo>
                  <a:pt x="109855" y="240664"/>
                </a:lnTo>
                <a:lnTo>
                  <a:pt x="117094" y="177800"/>
                </a:lnTo>
                <a:lnTo>
                  <a:pt x="115316" y="145287"/>
                </a:lnTo>
                <a:lnTo>
                  <a:pt x="100838" y="87502"/>
                </a:lnTo>
                <a:lnTo>
                  <a:pt x="72009" y="40512"/>
                </a:lnTo>
                <a:lnTo>
                  <a:pt x="30480" y="9270"/>
                </a:lnTo>
                <a:lnTo>
                  <a:pt x="5080" y="0"/>
                </a:lnTo>
                <a:close/>
              </a:path>
            </a:pathLst>
          </a:custGeom>
          <a:solidFill>
            <a:srgbClr val="000000"/>
          </a:solidFill>
        </p:spPr>
        <p:txBody>
          <a:bodyPr wrap="square" lIns="0" tIns="0" rIns="0" bIns="0" rtlCol="0"/>
          <a:lstStyle/>
          <a:p>
            <a:endParaRPr/>
          </a:p>
        </p:txBody>
      </p:sp>
      <p:sp>
        <p:nvSpPr>
          <p:cNvPr id="59" name="object 59"/>
          <p:cNvSpPr/>
          <p:nvPr/>
        </p:nvSpPr>
        <p:spPr>
          <a:xfrm>
            <a:off x="11043919" y="4826000"/>
            <a:ext cx="117475" cy="355600"/>
          </a:xfrm>
          <a:custGeom>
            <a:avLst/>
            <a:gdLst/>
            <a:ahLst/>
            <a:cxnLst/>
            <a:rect l="l" t="t" r="r" b="b"/>
            <a:pathLst>
              <a:path w="117475" h="355600">
                <a:moveTo>
                  <a:pt x="112140" y="0"/>
                </a:moveTo>
                <a:lnTo>
                  <a:pt x="64261" y="22732"/>
                </a:lnTo>
                <a:lnTo>
                  <a:pt x="28955" y="62356"/>
                </a:lnTo>
                <a:lnTo>
                  <a:pt x="7238" y="115062"/>
                </a:lnTo>
                <a:lnTo>
                  <a:pt x="0" y="177800"/>
                </a:lnTo>
                <a:lnTo>
                  <a:pt x="1777" y="210438"/>
                </a:lnTo>
                <a:lnTo>
                  <a:pt x="16255" y="268224"/>
                </a:lnTo>
                <a:lnTo>
                  <a:pt x="44957" y="315087"/>
                </a:lnTo>
                <a:lnTo>
                  <a:pt x="86486" y="346201"/>
                </a:lnTo>
                <a:lnTo>
                  <a:pt x="112140" y="355473"/>
                </a:lnTo>
                <a:lnTo>
                  <a:pt x="116585" y="340994"/>
                </a:lnTo>
                <a:lnTo>
                  <a:pt x="96520" y="332105"/>
                </a:lnTo>
                <a:lnTo>
                  <a:pt x="79248" y="319531"/>
                </a:lnTo>
                <a:lnTo>
                  <a:pt x="52831" y="284099"/>
                </a:lnTo>
                <a:lnTo>
                  <a:pt x="37210" y="235712"/>
                </a:lnTo>
                <a:lnTo>
                  <a:pt x="32003" y="175894"/>
                </a:lnTo>
                <a:lnTo>
                  <a:pt x="33400" y="145669"/>
                </a:lnTo>
                <a:lnTo>
                  <a:pt x="43814" y="92963"/>
                </a:lnTo>
                <a:lnTo>
                  <a:pt x="64770" y="51562"/>
                </a:lnTo>
                <a:lnTo>
                  <a:pt x="96774" y="23368"/>
                </a:lnTo>
                <a:lnTo>
                  <a:pt x="117094" y="14477"/>
                </a:lnTo>
                <a:lnTo>
                  <a:pt x="112140" y="0"/>
                </a:lnTo>
                <a:close/>
              </a:path>
            </a:pathLst>
          </a:custGeom>
          <a:solidFill>
            <a:srgbClr val="000000"/>
          </a:solidFill>
        </p:spPr>
        <p:txBody>
          <a:bodyPr wrap="square" lIns="0" tIns="0" rIns="0" bIns="0" rtlCol="0"/>
          <a:lstStyle/>
          <a:p>
            <a:endParaRPr/>
          </a:p>
        </p:txBody>
      </p:sp>
      <p:sp>
        <p:nvSpPr>
          <p:cNvPr id="60" name="object 60"/>
          <p:cNvSpPr txBox="1"/>
          <p:nvPr/>
        </p:nvSpPr>
        <p:spPr>
          <a:xfrm>
            <a:off x="8016493" y="4704651"/>
            <a:ext cx="4039870" cy="489584"/>
          </a:xfrm>
          <a:prstGeom prst="rect">
            <a:avLst/>
          </a:prstGeom>
        </p:spPr>
        <p:txBody>
          <a:bodyPr vert="horz" wrap="square" lIns="0" tIns="11430" rIns="0" bIns="0" rtlCol="0">
            <a:spAutoFit/>
          </a:bodyPr>
          <a:lstStyle/>
          <a:p>
            <a:pPr marL="38100">
              <a:lnSpc>
                <a:spcPct val="100000"/>
              </a:lnSpc>
              <a:spcBef>
                <a:spcPts val="90"/>
              </a:spcBef>
              <a:tabLst>
                <a:tab pos="2458085" algn="l"/>
                <a:tab pos="3474720" algn="l"/>
                <a:tab pos="3841115" algn="l"/>
              </a:tabLst>
            </a:pPr>
            <a:r>
              <a:rPr sz="3050" dirty="0">
                <a:latin typeface="Cambria Math"/>
                <a:cs typeface="Cambria Math"/>
              </a:rPr>
              <a:t>+</a:t>
            </a:r>
            <a:r>
              <a:rPr sz="3050" spc="-80" dirty="0">
                <a:latin typeface="Cambria Math"/>
                <a:cs typeface="Cambria Math"/>
              </a:rPr>
              <a:t> </a:t>
            </a:r>
            <a:r>
              <a:rPr sz="3050" spc="114" dirty="0">
                <a:latin typeface="Cambria Math"/>
                <a:cs typeface="Cambria Math"/>
              </a:rPr>
              <a:t>𝐷</a:t>
            </a:r>
            <a:r>
              <a:rPr sz="3375" spc="172" baseline="-9876" dirty="0">
                <a:latin typeface="Cambria Math"/>
                <a:cs typeface="Cambria Math"/>
              </a:rPr>
              <a:t>KL</a:t>
            </a:r>
            <a:r>
              <a:rPr sz="3050" spc="114" dirty="0">
                <a:latin typeface="Cambria Math"/>
                <a:cs typeface="Cambria Math"/>
              </a:rPr>
              <a:t>(𝑞</a:t>
            </a:r>
            <a:r>
              <a:rPr sz="3050" spc="-229" dirty="0">
                <a:latin typeface="Cambria Math"/>
                <a:cs typeface="Cambria Math"/>
              </a:rPr>
              <a:t> </a:t>
            </a:r>
            <a:r>
              <a:rPr sz="3225" baseline="-10335" dirty="0">
                <a:latin typeface="Cambria Math"/>
                <a:cs typeface="Cambria Math"/>
              </a:rPr>
              <a:t>ϕ</a:t>
            </a:r>
            <a:r>
              <a:rPr sz="3225" spc="-22" baseline="-10335" dirty="0">
                <a:latin typeface="Cambria Math"/>
                <a:cs typeface="Cambria Math"/>
              </a:rPr>
              <a:t> </a:t>
            </a:r>
            <a:r>
              <a:rPr sz="3050" dirty="0">
                <a:latin typeface="Cambria Math"/>
                <a:cs typeface="Cambria Math"/>
              </a:rPr>
              <a:t>𝑧</a:t>
            </a:r>
            <a:r>
              <a:rPr sz="3050" spc="245"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10" dirty="0">
                <a:latin typeface="Cambria Math"/>
                <a:cs typeface="Cambria Math"/>
              </a:rPr>
              <a:t>,</a:t>
            </a:r>
            <a:r>
              <a:rPr sz="3050" spc="-175" dirty="0">
                <a:latin typeface="Cambria Math"/>
                <a:cs typeface="Cambria Math"/>
              </a:rPr>
              <a:t> </a:t>
            </a:r>
            <a:r>
              <a:rPr sz="3050" spc="-25" dirty="0">
                <a:latin typeface="Cambria Math"/>
                <a:cs typeface="Cambria Math"/>
              </a:rPr>
              <a:t>𝑝</a:t>
            </a:r>
            <a:r>
              <a:rPr sz="3050" spc="-204" dirty="0">
                <a:latin typeface="Cambria Math"/>
                <a:cs typeface="Cambria Math"/>
              </a:rPr>
              <a:t> </a:t>
            </a:r>
            <a:r>
              <a:rPr sz="3600" baseline="-12731" dirty="0">
                <a:latin typeface="Cambria Math"/>
                <a:cs typeface="Cambria Math"/>
              </a:rPr>
              <a:t>θ</a:t>
            </a:r>
            <a:r>
              <a:rPr sz="3600" spc="600" baseline="-12731" dirty="0">
                <a:latin typeface="Cambria Math"/>
                <a:cs typeface="Cambria Math"/>
              </a:rPr>
              <a:t> </a:t>
            </a:r>
            <a:r>
              <a:rPr sz="3050" spc="-50" dirty="0">
                <a:latin typeface="Cambria Math"/>
                <a:cs typeface="Cambria Math"/>
              </a:rPr>
              <a:t>𝑧</a:t>
            </a:r>
            <a:r>
              <a:rPr sz="3050"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50" dirty="0">
                <a:latin typeface="Cambria Math"/>
                <a:cs typeface="Cambria Math"/>
              </a:rPr>
              <a:t>)</a:t>
            </a:r>
            <a:endParaRPr sz="3050">
              <a:latin typeface="Cambria Math"/>
              <a:cs typeface="Cambria Math"/>
            </a:endParaRPr>
          </a:p>
        </p:txBody>
      </p:sp>
      <p:pic>
        <p:nvPicPr>
          <p:cNvPr id="61" name="object 61"/>
          <p:cNvPicPr/>
          <p:nvPr/>
        </p:nvPicPr>
        <p:blipFill>
          <a:blip r:embed="rId2" cstate="print"/>
          <a:stretch>
            <a:fillRect/>
          </a:stretch>
        </p:blipFill>
        <p:spPr>
          <a:xfrm>
            <a:off x="7712054" y="5384800"/>
            <a:ext cx="4276129" cy="821926"/>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1811654" y="1821561"/>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4" name="object 4"/>
          <p:cNvSpPr txBox="1"/>
          <p:nvPr/>
        </p:nvSpPr>
        <p:spPr>
          <a:xfrm>
            <a:off x="835342" y="1597913"/>
            <a:ext cx="2996565" cy="575310"/>
          </a:xfrm>
          <a:prstGeom prst="rect">
            <a:avLst/>
          </a:prstGeom>
        </p:spPr>
        <p:txBody>
          <a:bodyPr vert="horz" wrap="square" lIns="0" tIns="13335" rIns="0" bIns="0" rtlCol="0">
            <a:spAutoFit/>
          </a:bodyPr>
          <a:lstStyle/>
          <a:p>
            <a:pPr marL="12700">
              <a:lnSpc>
                <a:spcPct val="100000"/>
              </a:lnSpc>
              <a:spcBef>
                <a:spcPts val="105"/>
              </a:spcBef>
              <a:tabLst>
                <a:tab pos="1151255" algn="l"/>
              </a:tabLst>
            </a:pPr>
            <a:r>
              <a:rPr sz="3600" dirty="0">
                <a:latin typeface="Cambria Math"/>
                <a:cs typeface="Cambria Math"/>
              </a:rPr>
              <a:t>log</a:t>
            </a:r>
            <a:r>
              <a:rPr sz="3600" spc="-185" dirty="0">
                <a:latin typeface="Cambria Math"/>
                <a:cs typeface="Cambria Math"/>
              </a:rPr>
              <a:t> </a:t>
            </a:r>
            <a:r>
              <a:rPr sz="3600" spc="-50" dirty="0">
                <a:latin typeface="Cambria Math"/>
                <a:cs typeface="Cambria Math"/>
              </a:rPr>
              <a:t>𝑝</a:t>
            </a:r>
            <a:r>
              <a:rPr sz="3600" dirty="0">
                <a:latin typeface="Cambria Math"/>
                <a:cs typeface="Cambria Math"/>
              </a:rPr>
              <a:t>	(𝑥)</a:t>
            </a:r>
            <a:r>
              <a:rPr sz="3600" spc="280" dirty="0">
                <a:latin typeface="Cambria Math"/>
                <a:cs typeface="Cambria Math"/>
              </a:rPr>
              <a:t> </a:t>
            </a:r>
            <a:r>
              <a:rPr sz="3600" dirty="0">
                <a:latin typeface="Cambria Math"/>
                <a:cs typeface="Cambria Math"/>
              </a:rPr>
              <a:t>=</a:t>
            </a:r>
            <a:r>
              <a:rPr sz="3600" spc="290"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5" name="object 5"/>
          <p:cNvSpPr/>
          <p:nvPr/>
        </p:nvSpPr>
        <p:spPr>
          <a:xfrm>
            <a:off x="3901440" y="1940560"/>
            <a:ext cx="2570480" cy="20320"/>
          </a:xfrm>
          <a:custGeom>
            <a:avLst/>
            <a:gdLst/>
            <a:ahLst/>
            <a:cxnLst/>
            <a:rect l="l" t="t" r="r" b="b"/>
            <a:pathLst>
              <a:path w="2570479" h="20319">
                <a:moveTo>
                  <a:pt x="2570480" y="0"/>
                </a:moveTo>
                <a:lnTo>
                  <a:pt x="0" y="0"/>
                </a:lnTo>
                <a:lnTo>
                  <a:pt x="0" y="20320"/>
                </a:lnTo>
                <a:lnTo>
                  <a:pt x="2570480" y="20320"/>
                </a:lnTo>
                <a:lnTo>
                  <a:pt x="2570480" y="0"/>
                </a:lnTo>
                <a:close/>
              </a:path>
            </a:pathLst>
          </a:custGeom>
          <a:solidFill>
            <a:srgbClr val="000000"/>
          </a:solidFill>
        </p:spPr>
        <p:txBody>
          <a:bodyPr wrap="square" lIns="0" tIns="0" rIns="0" bIns="0" rtlCol="0"/>
          <a:lstStyle/>
          <a:p>
            <a:endParaRPr/>
          </a:p>
        </p:txBody>
      </p:sp>
      <p:sp>
        <p:nvSpPr>
          <p:cNvPr id="6" name="object 6"/>
          <p:cNvSpPr/>
          <p:nvPr/>
        </p:nvSpPr>
        <p:spPr>
          <a:xfrm>
            <a:off x="4983988" y="1395818"/>
            <a:ext cx="34925" cy="408940"/>
          </a:xfrm>
          <a:custGeom>
            <a:avLst/>
            <a:gdLst/>
            <a:ahLst/>
            <a:cxnLst/>
            <a:rect l="l" t="t" r="r" b="b"/>
            <a:pathLst>
              <a:path w="34925" h="408939">
                <a:moveTo>
                  <a:pt x="34560" y="0"/>
                </a:moveTo>
                <a:lnTo>
                  <a:pt x="0" y="0"/>
                </a:lnTo>
                <a:lnTo>
                  <a:pt x="0" y="408597"/>
                </a:lnTo>
                <a:lnTo>
                  <a:pt x="34560" y="408597"/>
                </a:lnTo>
                <a:lnTo>
                  <a:pt x="34560" y="0"/>
                </a:lnTo>
                <a:close/>
              </a:path>
            </a:pathLst>
          </a:custGeom>
          <a:solidFill>
            <a:srgbClr val="000000"/>
          </a:solidFill>
        </p:spPr>
        <p:txBody>
          <a:bodyPr wrap="square" lIns="0" tIns="0" rIns="0" bIns="0" rtlCol="0"/>
          <a:lstStyle/>
          <a:p>
            <a:endParaRPr/>
          </a:p>
        </p:txBody>
      </p:sp>
      <p:sp>
        <p:nvSpPr>
          <p:cNvPr id="7" name="object 7"/>
          <p:cNvSpPr/>
          <p:nvPr/>
        </p:nvSpPr>
        <p:spPr>
          <a:xfrm>
            <a:off x="4419600" y="1391919"/>
            <a:ext cx="142240" cy="416559"/>
          </a:xfrm>
          <a:custGeom>
            <a:avLst/>
            <a:gdLst/>
            <a:ahLst/>
            <a:cxnLst/>
            <a:rect l="l" t="t" r="r" b="b"/>
            <a:pathLst>
              <a:path w="142239" h="416560">
                <a:moveTo>
                  <a:pt x="135762" y="0"/>
                </a:moveTo>
                <a:lnTo>
                  <a:pt x="77850" y="26669"/>
                </a:lnTo>
                <a:lnTo>
                  <a:pt x="35178" y="73025"/>
                </a:lnTo>
                <a:lnTo>
                  <a:pt x="8762" y="134874"/>
                </a:lnTo>
                <a:lnTo>
                  <a:pt x="0" y="208406"/>
                </a:lnTo>
                <a:lnTo>
                  <a:pt x="2159" y="246633"/>
                </a:lnTo>
                <a:lnTo>
                  <a:pt x="19685" y="314325"/>
                </a:lnTo>
                <a:lnTo>
                  <a:pt x="54483" y="369188"/>
                </a:lnTo>
                <a:lnTo>
                  <a:pt x="104775" y="405638"/>
                </a:lnTo>
                <a:lnTo>
                  <a:pt x="135762" y="416559"/>
                </a:lnTo>
                <a:lnTo>
                  <a:pt x="141224" y="399541"/>
                </a:lnTo>
                <a:lnTo>
                  <a:pt x="116966" y="389127"/>
                </a:lnTo>
                <a:lnTo>
                  <a:pt x="96012" y="374522"/>
                </a:lnTo>
                <a:lnTo>
                  <a:pt x="64135" y="332866"/>
                </a:lnTo>
                <a:lnTo>
                  <a:pt x="45085" y="276225"/>
                </a:lnTo>
                <a:lnTo>
                  <a:pt x="38862" y="206120"/>
                </a:lnTo>
                <a:lnTo>
                  <a:pt x="40386" y="170687"/>
                </a:lnTo>
                <a:lnTo>
                  <a:pt x="53086" y="108965"/>
                </a:lnTo>
                <a:lnTo>
                  <a:pt x="78359" y="60325"/>
                </a:lnTo>
                <a:lnTo>
                  <a:pt x="117348" y="27431"/>
                </a:lnTo>
                <a:lnTo>
                  <a:pt x="141859" y="16890"/>
                </a:lnTo>
                <a:lnTo>
                  <a:pt x="135762" y="0"/>
                </a:lnTo>
                <a:close/>
              </a:path>
            </a:pathLst>
          </a:custGeom>
          <a:solidFill>
            <a:srgbClr val="000000"/>
          </a:solidFill>
        </p:spPr>
        <p:txBody>
          <a:bodyPr wrap="square" lIns="0" tIns="0" rIns="0" bIns="0" rtlCol="0"/>
          <a:lstStyle/>
          <a:p>
            <a:endParaRPr/>
          </a:p>
        </p:txBody>
      </p:sp>
      <p:sp>
        <p:nvSpPr>
          <p:cNvPr id="8" name="object 8"/>
          <p:cNvSpPr txBox="1"/>
          <p:nvPr/>
        </p:nvSpPr>
        <p:spPr>
          <a:xfrm>
            <a:off x="4208779" y="1473580"/>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9" name="object 9"/>
          <p:cNvSpPr txBox="1"/>
          <p:nvPr/>
        </p:nvSpPr>
        <p:spPr>
          <a:xfrm>
            <a:off x="3893820" y="1250061"/>
            <a:ext cx="940435" cy="575310"/>
          </a:xfrm>
          <a:prstGeom prst="rect">
            <a:avLst/>
          </a:prstGeom>
        </p:spPr>
        <p:txBody>
          <a:bodyPr vert="horz" wrap="square" lIns="0" tIns="13335" rIns="0" bIns="0" rtlCol="0">
            <a:spAutoFit/>
          </a:bodyPr>
          <a:lstStyle/>
          <a:p>
            <a:pPr marL="12700">
              <a:lnSpc>
                <a:spcPct val="100000"/>
              </a:lnSpc>
              <a:spcBef>
                <a:spcPts val="105"/>
              </a:spcBef>
              <a:tabLst>
                <a:tab pos="68326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10" name="object 10"/>
          <p:cNvSpPr/>
          <p:nvPr/>
        </p:nvSpPr>
        <p:spPr>
          <a:xfrm>
            <a:off x="5390896" y="2046058"/>
            <a:ext cx="34925" cy="408940"/>
          </a:xfrm>
          <a:custGeom>
            <a:avLst/>
            <a:gdLst/>
            <a:ahLst/>
            <a:cxnLst/>
            <a:rect l="l" t="t" r="r" b="b"/>
            <a:pathLst>
              <a:path w="34925" h="408939">
                <a:moveTo>
                  <a:pt x="34456" y="0"/>
                </a:moveTo>
                <a:lnTo>
                  <a:pt x="0" y="0"/>
                </a:lnTo>
                <a:lnTo>
                  <a:pt x="0" y="408597"/>
                </a:lnTo>
                <a:lnTo>
                  <a:pt x="34456" y="408597"/>
                </a:lnTo>
                <a:lnTo>
                  <a:pt x="34456" y="0"/>
                </a:lnTo>
                <a:close/>
              </a:path>
            </a:pathLst>
          </a:custGeom>
          <a:solidFill>
            <a:srgbClr val="000000"/>
          </a:solidFill>
        </p:spPr>
        <p:txBody>
          <a:bodyPr wrap="square" lIns="0" tIns="0" rIns="0" bIns="0" rtlCol="0"/>
          <a:lstStyle/>
          <a:p>
            <a:endParaRPr/>
          </a:p>
        </p:txBody>
      </p:sp>
      <p:sp>
        <p:nvSpPr>
          <p:cNvPr id="11" name="object 11"/>
          <p:cNvSpPr/>
          <p:nvPr/>
        </p:nvSpPr>
        <p:spPr>
          <a:xfrm>
            <a:off x="4856479" y="2042160"/>
            <a:ext cx="141605" cy="416559"/>
          </a:xfrm>
          <a:custGeom>
            <a:avLst/>
            <a:gdLst/>
            <a:ahLst/>
            <a:cxnLst/>
            <a:rect l="l" t="t" r="r" b="b"/>
            <a:pathLst>
              <a:path w="141604" h="416560">
                <a:moveTo>
                  <a:pt x="135382" y="0"/>
                </a:moveTo>
                <a:lnTo>
                  <a:pt x="77597" y="26669"/>
                </a:lnTo>
                <a:lnTo>
                  <a:pt x="35052" y="73025"/>
                </a:lnTo>
                <a:lnTo>
                  <a:pt x="8762" y="134874"/>
                </a:lnTo>
                <a:lnTo>
                  <a:pt x="0" y="208406"/>
                </a:lnTo>
                <a:lnTo>
                  <a:pt x="2159" y="246634"/>
                </a:lnTo>
                <a:lnTo>
                  <a:pt x="19685" y="314325"/>
                </a:lnTo>
                <a:lnTo>
                  <a:pt x="54229" y="369188"/>
                </a:lnTo>
                <a:lnTo>
                  <a:pt x="104521" y="405638"/>
                </a:lnTo>
                <a:lnTo>
                  <a:pt x="135382" y="416560"/>
                </a:lnTo>
                <a:lnTo>
                  <a:pt x="140716" y="399541"/>
                </a:lnTo>
                <a:lnTo>
                  <a:pt x="116586" y="389127"/>
                </a:lnTo>
                <a:lnTo>
                  <a:pt x="95631" y="374523"/>
                </a:lnTo>
                <a:lnTo>
                  <a:pt x="63881" y="332866"/>
                </a:lnTo>
                <a:lnTo>
                  <a:pt x="44958" y="276225"/>
                </a:lnTo>
                <a:lnTo>
                  <a:pt x="38735" y="206120"/>
                </a:lnTo>
                <a:lnTo>
                  <a:pt x="40259" y="170687"/>
                </a:lnTo>
                <a:lnTo>
                  <a:pt x="52832" y="108965"/>
                </a:lnTo>
                <a:lnTo>
                  <a:pt x="78105" y="60325"/>
                </a:lnTo>
                <a:lnTo>
                  <a:pt x="116967" y="27431"/>
                </a:lnTo>
                <a:lnTo>
                  <a:pt x="141350" y="16890"/>
                </a:lnTo>
                <a:lnTo>
                  <a:pt x="135382" y="0"/>
                </a:lnTo>
                <a:close/>
              </a:path>
            </a:pathLst>
          </a:custGeom>
          <a:solidFill>
            <a:srgbClr val="000000"/>
          </a:solidFill>
        </p:spPr>
        <p:txBody>
          <a:bodyPr wrap="square" lIns="0" tIns="0" rIns="0" bIns="0" rtlCol="0"/>
          <a:lstStyle/>
          <a:p>
            <a:endParaRPr/>
          </a:p>
        </p:txBody>
      </p:sp>
      <p:sp>
        <p:nvSpPr>
          <p:cNvPr id="12" name="object 12"/>
          <p:cNvSpPr/>
          <p:nvPr/>
        </p:nvSpPr>
        <p:spPr>
          <a:xfrm>
            <a:off x="7721600" y="1940560"/>
            <a:ext cx="3891279" cy="20320"/>
          </a:xfrm>
          <a:custGeom>
            <a:avLst/>
            <a:gdLst/>
            <a:ahLst/>
            <a:cxnLst/>
            <a:rect l="l" t="t" r="r" b="b"/>
            <a:pathLst>
              <a:path w="3891279" h="20319">
                <a:moveTo>
                  <a:pt x="3891279" y="0"/>
                </a:moveTo>
                <a:lnTo>
                  <a:pt x="0" y="0"/>
                </a:lnTo>
                <a:lnTo>
                  <a:pt x="0" y="20320"/>
                </a:lnTo>
                <a:lnTo>
                  <a:pt x="3891279" y="20320"/>
                </a:lnTo>
                <a:lnTo>
                  <a:pt x="3891279" y="0"/>
                </a:lnTo>
                <a:close/>
              </a:path>
            </a:pathLst>
          </a:custGeom>
          <a:solidFill>
            <a:srgbClr val="000000"/>
          </a:solidFill>
        </p:spPr>
        <p:txBody>
          <a:bodyPr wrap="square" lIns="0" tIns="0" rIns="0" bIns="0" rtlCol="0"/>
          <a:lstStyle/>
          <a:p>
            <a:endParaRPr/>
          </a:p>
        </p:txBody>
      </p:sp>
      <p:sp>
        <p:nvSpPr>
          <p:cNvPr id="13" name="object 13"/>
          <p:cNvSpPr/>
          <p:nvPr/>
        </p:nvSpPr>
        <p:spPr>
          <a:xfrm>
            <a:off x="8709152" y="1375498"/>
            <a:ext cx="34290" cy="408940"/>
          </a:xfrm>
          <a:custGeom>
            <a:avLst/>
            <a:gdLst/>
            <a:ahLst/>
            <a:cxnLst/>
            <a:rect l="l" t="t" r="r" b="b"/>
            <a:pathLst>
              <a:path w="34290" h="408939">
                <a:moveTo>
                  <a:pt x="34215" y="0"/>
                </a:moveTo>
                <a:lnTo>
                  <a:pt x="0" y="0"/>
                </a:lnTo>
                <a:lnTo>
                  <a:pt x="0" y="408597"/>
                </a:lnTo>
                <a:lnTo>
                  <a:pt x="34215" y="408597"/>
                </a:lnTo>
                <a:lnTo>
                  <a:pt x="34215" y="0"/>
                </a:lnTo>
                <a:close/>
              </a:path>
            </a:pathLst>
          </a:custGeom>
          <a:solidFill>
            <a:srgbClr val="000000"/>
          </a:solidFill>
        </p:spPr>
        <p:txBody>
          <a:bodyPr wrap="square" lIns="0" tIns="0" rIns="0" bIns="0" rtlCol="0"/>
          <a:lstStyle/>
          <a:p>
            <a:endParaRPr/>
          </a:p>
        </p:txBody>
      </p:sp>
      <p:sp>
        <p:nvSpPr>
          <p:cNvPr id="14" name="object 14"/>
          <p:cNvSpPr/>
          <p:nvPr/>
        </p:nvSpPr>
        <p:spPr>
          <a:xfrm>
            <a:off x="8249919" y="1371600"/>
            <a:ext cx="140970" cy="416559"/>
          </a:xfrm>
          <a:custGeom>
            <a:avLst/>
            <a:gdLst/>
            <a:ahLst/>
            <a:cxnLst/>
            <a:rect l="l" t="t" r="r" b="b"/>
            <a:pathLst>
              <a:path w="140970" h="416560">
                <a:moveTo>
                  <a:pt x="134365" y="0"/>
                </a:moveTo>
                <a:lnTo>
                  <a:pt x="77088" y="26670"/>
                </a:lnTo>
                <a:lnTo>
                  <a:pt x="34798" y="73025"/>
                </a:lnTo>
                <a:lnTo>
                  <a:pt x="8635" y="134874"/>
                </a:lnTo>
                <a:lnTo>
                  <a:pt x="0" y="208407"/>
                </a:lnTo>
                <a:lnTo>
                  <a:pt x="2158" y="246634"/>
                </a:lnTo>
                <a:lnTo>
                  <a:pt x="19557" y="314325"/>
                </a:lnTo>
                <a:lnTo>
                  <a:pt x="53848" y="369188"/>
                </a:lnTo>
                <a:lnTo>
                  <a:pt x="103758" y="405638"/>
                </a:lnTo>
                <a:lnTo>
                  <a:pt x="134365" y="416560"/>
                </a:lnTo>
                <a:lnTo>
                  <a:pt x="139700" y="399541"/>
                </a:lnTo>
                <a:lnTo>
                  <a:pt x="115697" y="389127"/>
                </a:lnTo>
                <a:lnTo>
                  <a:pt x="94996" y="374523"/>
                </a:lnTo>
                <a:lnTo>
                  <a:pt x="63373" y="332866"/>
                </a:lnTo>
                <a:lnTo>
                  <a:pt x="44703" y="276225"/>
                </a:lnTo>
                <a:lnTo>
                  <a:pt x="38480" y="206121"/>
                </a:lnTo>
                <a:lnTo>
                  <a:pt x="40004" y="170687"/>
                </a:lnTo>
                <a:lnTo>
                  <a:pt x="52450" y="108965"/>
                </a:lnTo>
                <a:lnTo>
                  <a:pt x="77597" y="60325"/>
                </a:lnTo>
                <a:lnTo>
                  <a:pt x="116077" y="27432"/>
                </a:lnTo>
                <a:lnTo>
                  <a:pt x="140461" y="16890"/>
                </a:lnTo>
                <a:lnTo>
                  <a:pt x="134365" y="0"/>
                </a:lnTo>
                <a:close/>
              </a:path>
            </a:pathLst>
          </a:custGeom>
          <a:solidFill>
            <a:srgbClr val="000000"/>
          </a:solidFill>
        </p:spPr>
        <p:txBody>
          <a:bodyPr wrap="square" lIns="0" tIns="0" rIns="0" bIns="0" rtlCol="0"/>
          <a:lstStyle/>
          <a:p>
            <a:endParaRPr/>
          </a:p>
        </p:txBody>
      </p:sp>
      <p:sp>
        <p:nvSpPr>
          <p:cNvPr id="15" name="object 15"/>
          <p:cNvSpPr/>
          <p:nvPr/>
        </p:nvSpPr>
        <p:spPr>
          <a:xfrm>
            <a:off x="9034018" y="1371600"/>
            <a:ext cx="140970" cy="416559"/>
          </a:xfrm>
          <a:custGeom>
            <a:avLst/>
            <a:gdLst/>
            <a:ahLst/>
            <a:cxnLst/>
            <a:rect l="l" t="t" r="r" b="b"/>
            <a:pathLst>
              <a:path w="140970" h="416560">
                <a:moveTo>
                  <a:pt x="5968" y="0"/>
                </a:moveTo>
                <a:lnTo>
                  <a:pt x="0" y="16890"/>
                </a:lnTo>
                <a:lnTo>
                  <a:pt x="24383" y="27432"/>
                </a:lnTo>
                <a:lnTo>
                  <a:pt x="45465" y="41910"/>
                </a:lnTo>
                <a:lnTo>
                  <a:pt x="77088" y="82930"/>
                </a:lnTo>
                <a:lnTo>
                  <a:pt x="95757" y="138302"/>
                </a:lnTo>
                <a:lnTo>
                  <a:pt x="101980" y="206121"/>
                </a:lnTo>
                <a:lnTo>
                  <a:pt x="100456" y="242950"/>
                </a:lnTo>
                <a:lnTo>
                  <a:pt x="87883" y="306197"/>
                </a:lnTo>
                <a:lnTo>
                  <a:pt x="62864" y="355726"/>
                </a:lnTo>
                <a:lnTo>
                  <a:pt x="24764" y="389127"/>
                </a:lnTo>
                <a:lnTo>
                  <a:pt x="634" y="399541"/>
                </a:lnTo>
                <a:lnTo>
                  <a:pt x="5968" y="416560"/>
                </a:lnTo>
                <a:lnTo>
                  <a:pt x="63500" y="389889"/>
                </a:lnTo>
                <a:lnTo>
                  <a:pt x="105790" y="343662"/>
                </a:lnTo>
                <a:lnTo>
                  <a:pt x="131825" y="281939"/>
                </a:lnTo>
                <a:lnTo>
                  <a:pt x="140461" y="208407"/>
                </a:lnTo>
                <a:lnTo>
                  <a:pt x="138302" y="170179"/>
                </a:lnTo>
                <a:lnTo>
                  <a:pt x="120903" y="102488"/>
                </a:lnTo>
                <a:lnTo>
                  <a:pt x="86359" y="47371"/>
                </a:lnTo>
                <a:lnTo>
                  <a:pt x="36575" y="10922"/>
                </a:lnTo>
                <a:lnTo>
                  <a:pt x="5968" y="0"/>
                </a:lnTo>
                <a:close/>
              </a:path>
            </a:pathLst>
          </a:custGeom>
          <a:solidFill>
            <a:srgbClr val="000000"/>
          </a:solidFill>
        </p:spPr>
        <p:txBody>
          <a:bodyPr wrap="square" lIns="0" tIns="0" rIns="0" bIns="0" rtlCol="0"/>
          <a:lstStyle/>
          <a:p>
            <a:endParaRPr/>
          </a:p>
        </p:txBody>
      </p:sp>
      <p:sp>
        <p:nvSpPr>
          <p:cNvPr id="16" name="object 16"/>
          <p:cNvSpPr/>
          <p:nvPr/>
        </p:nvSpPr>
        <p:spPr>
          <a:xfrm>
            <a:off x="9906889" y="1371600"/>
            <a:ext cx="141605" cy="416559"/>
          </a:xfrm>
          <a:custGeom>
            <a:avLst/>
            <a:gdLst/>
            <a:ahLst/>
            <a:cxnLst/>
            <a:rect l="l" t="t" r="r" b="b"/>
            <a:pathLst>
              <a:path w="141604" h="416560">
                <a:moveTo>
                  <a:pt x="6095" y="0"/>
                </a:moveTo>
                <a:lnTo>
                  <a:pt x="0" y="16890"/>
                </a:lnTo>
                <a:lnTo>
                  <a:pt x="24510" y="27432"/>
                </a:lnTo>
                <a:lnTo>
                  <a:pt x="45719" y="41910"/>
                </a:lnTo>
                <a:lnTo>
                  <a:pt x="77596" y="82930"/>
                </a:lnTo>
                <a:lnTo>
                  <a:pt x="96392" y="138302"/>
                </a:lnTo>
                <a:lnTo>
                  <a:pt x="102615" y="206121"/>
                </a:lnTo>
                <a:lnTo>
                  <a:pt x="100964" y="242950"/>
                </a:lnTo>
                <a:lnTo>
                  <a:pt x="88391" y="306197"/>
                </a:lnTo>
                <a:lnTo>
                  <a:pt x="63245" y="355726"/>
                </a:lnTo>
                <a:lnTo>
                  <a:pt x="24891" y="389127"/>
                </a:lnTo>
                <a:lnTo>
                  <a:pt x="634" y="399541"/>
                </a:lnTo>
                <a:lnTo>
                  <a:pt x="6095" y="416560"/>
                </a:lnTo>
                <a:lnTo>
                  <a:pt x="63880" y="389889"/>
                </a:lnTo>
                <a:lnTo>
                  <a:pt x="106425" y="343662"/>
                </a:lnTo>
                <a:lnTo>
                  <a:pt x="132587" y="281939"/>
                </a:lnTo>
                <a:lnTo>
                  <a:pt x="141224" y="208407"/>
                </a:lnTo>
                <a:lnTo>
                  <a:pt x="139064" y="170179"/>
                </a:lnTo>
                <a:lnTo>
                  <a:pt x="121538" y="102488"/>
                </a:lnTo>
                <a:lnTo>
                  <a:pt x="86867" y="47371"/>
                </a:lnTo>
                <a:lnTo>
                  <a:pt x="36829" y="10922"/>
                </a:lnTo>
                <a:lnTo>
                  <a:pt x="6095" y="0"/>
                </a:lnTo>
                <a:close/>
              </a:path>
            </a:pathLst>
          </a:custGeom>
          <a:solidFill>
            <a:srgbClr val="000000"/>
          </a:solidFill>
        </p:spPr>
        <p:txBody>
          <a:bodyPr wrap="square" lIns="0" tIns="0" rIns="0" bIns="0" rtlCol="0"/>
          <a:lstStyle/>
          <a:p>
            <a:endParaRPr/>
          </a:p>
        </p:txBody>
      </p:sp>
      <p:sp>
        <p:nvSpPr>
          <p:cNvPr id="17" name="object 17"/>
          <p:cNvSpPr/>
          <p:nvPr/>
        </p:nvSpPr>
        <p:spPr>
          <a:xfrm>
            <a:off x="9519919" y="1371600"/>
            <a:ext cx="141605" cy="416559"/>
          </a:xfrm>
          <a:custGeom>
            <a:avLst/>
            <a:gdLst/>
            <a:ahLst/>
            <a:cxnLst/>
            <a:rect l="l" t="t" r="r" b="b"/>
            <a:pathLst>
              <a:path w="141604" h="416560">
                <a:moveTo>
                  <a:pt x="135254" y="0"/>
                </a:moveTo>
                <a:lnTo>
                  <a:pt x="77470" y="26670"/>
                </a:lnTo>
                <a:lnTo>
                  <a:pt x="34925" y="73025"/>
                </a:lnTo>
                <a:lnTo>
                  <a:pt x="8762" y="134874"/>
                </a:lnTo>
                <a:lnTo>
                  <a:pt x="0" y="208407"/>
                </a:lnTo>
                <a:lnTo>
                  <a:pt x="2158" y="246634"/>
                </a:lnTo>
                <a:lnTo>
                  <a:pt x="19557" y="314325"/>
                </a:lnTo>
                <a:lnTo>
                  <a:pt x="54228" y="369188"/>
                </a:lnTo>
                <a:lnTo>
                  <a:pt x="104394" y="405638"/>
                </a:lnTo>
                <a:lnTo>
                  <a:pt x="135254" y="416560"/>
                </a:lnTo>
                <a:lnTo>
                  <a:pt x="140588" y="399541"/>
                </a:lnTo>
                <a:lnTo>
                  <a:pt x="116458" y="389127"/>
                </a:lnTo>
                <a:lnTo>
                  <a:pt x="95630" y="374523"/>
                </a:lnTo>
                <a:lnTo>
                  <a:pt x="63753" y="332866"/>
                </a:lnTo>
                <a:lnTo>
                  <a:pt x="44957" y="276225"/>
                </a:lnTo>
                <a:lnTo>
                  <a:pt x="38607" y="206121"/>
                </a:lnTo>
                <a:lnTo>
                  <a:pt x="40258" y="170687"/>
                </a:lnTo>
                <a:lnTo>
                  <a:pt x="52831" y="108965"/>
                </a:lnTo>
                <a:lnTo>
                  <a:pt x="78104" y="60325"/>
                </a:lnTo>
                <a:lnTo>
                  <a:pt x="116839" y="27432"/>
                </a:lnTo>
                <a:lnTo>
                  <a:pt x="141224" y="16890"/>
                </a:lnTo>
                <a:lnTo>
                  <a:pt x="135254" y="0"/>
                </a:lnTo>
                <a:close/>
              </a:path>
            </a:pathLst>
          </a:custGeom>
          <a:solidFill>
            <a:srgbClr val="000000"/>
          </a:solidFill>
        </p:spPr>
        <p:txBody>
          <a:bodyPr wrap="square" lIns="0" tIns="0" rIns="0" bIns="0" rtlCol="0"/>
          <a:lstStyle/>
          <a:p>
            <a:endParaRPr/>
          </a:p>
        </p:txBody>
      </p:sp>
      <p:sp>
        <p:nvSpPr>
          <p:cNvPr id="18" name="object 18"/>
          <p:cNvSpPr txBox="1"/>
          <p:nvPr/>
        </p:nvSpPr>
        <p:spPr>
          <a:xfrm>
            <a:off x="5128895" y="1231201"/>
            <a:ext cx="6606540" cy="575310"/>
          </a:xfrm>
          <a:prstGeom prst="rect">
            <a:avLst/>
          </a:prstGeom>
        </p:spPr>
        <p:txBody>
          <a:bodyPr vert="horz" wrap="square" lIns="0" tIns="13335" rIns="0" bIns="0" rtlCol="0">
            <a:spAutoFit/>
          </a:bodyPr>
          <a:lstStyle/>
          <a:p>
            <a:pPr marL="50800">
              <a:lnSpc>
                <a:spcPct val="100000"/>
              </a:lnSpc>
              <a:spcBef>
                <a:spcPts val="105"/>
              </a:spcBef>
              <a:tabLst>
                <a:tab pos="3273425" algn="l"/>
                <a:tab pos="3680460" algn="l"/>
                <a:tab pos="4097020" algn="l"/>
                <a:tab pos="4544695" algn="l"/>
                <a:tab pos="4961890" algn="l"/>
              </a:tabLst>
            </a:pPr>
            <a:r>
              <a:rPr sz="3600" dirty="0">
                <a:latin typeface="Cambria Math"/>
                <a:cs typeface="Cambria Math"/>
              </a:rPr>
              <a:t>𝑧)𝑝(𝑧)</a:t>
            </a:r>
            <a:r>
              <a:rPr sz="3600" spc="200" dirty="0">
                <a:latin typeface="Cambria Math"/>
                <a:cs typeface="Cambria Math"/>
              </a:rPr>
              <a:t> </a:t>
            </a:r>
            <a:r>
              <a:rPr sz="5400" baseline="-36265" dirty="0">
                <a:latin typeface="Cambria Math"/>
                <a:cs typeface="Cambria Math"/>
              </a:rPr>
              <a:t>=</a:t>
            </a:r>
            <a:r>
              <a:rPr sz="5400" spc="434" baseline="-36265" dirty="0">
                <a:latin typeface="Cambria Math"/>
                <a:cs typeface="Cambria Math"/>
              </a:rPr>
              <a:t> </a:t>
            </a:r>
            <a:r>
              <a:rPr sz="5400" baseline="-36265" dirty="0">
                <a:latin typeface="Cambria Math"/>
                <a:cs typeface="Cambria Math"/>
              </a:rPr>
              <a:t>log</a:t>
            </a:r>
            <a:r>
              <a:rPr sz="5400" spc="-240" baseline="-36265" dirty="0">
                <a:latin typeface="Cambria Math"/>
                <a:cs typeface="Cambria Math"/>
              </a:rPr>
              <a:t> </a:t>
            </a:r>
            <a:r>
              <a:rPr sz="3600" dirty="0">
                <a:latin typeface="Cambria Math"/>
                <a:cs typeface="Cambria Math"/>
              </a:rPr>
              <a:t>𝑝</a:t>
            </a:r>
            <a:r>
              <a:rPr sz="3600" spc="-31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𝑞</a:t>
            </a:r>
            <a:r>
              <a:rPr sz="3600" spc="-190"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19" name="object 19"/>
          <p:cNvSpPr/>
          <p:nvPr/>
        </p:nvSpPr>
        <p:spPr>
          <a:xfrm>
            <a:off x="9112504" y="2046058"/>
            <a:ext cx="34925" cy="408940"/>
          </a:xfrm>
          <a:custGeom>
            <a:avLst/>
            <a:gdLst/>
            <a:ahLst/>
            <a:cxnLst/>
            <a:rect l="l" t="t" r="r" b="b"/>
            <a:pathLst>
              <a:path w="34925" h="408939">
                <a:moveTo>
                  <a:pt x="34589" y="0"/>
                </a:moveTo>
                <a:lnTo>
                  <a:pt x="0" y="0"/>
                </a:lnTo>
                <a:lnTo>
                  <a:pt x="0" y="408597"/>
                </a:lnTo>
                <a:lnTo>
                  <a:pt x="34589" y="408597"/>
                </a:lnTo>
                <a:lnTo>
                  <a:pt x="34589" y="0"/>
                </a:lnTo>
                <a:close/>
              </a:path>
            </a:pathLst>
          </a:custGeom>
          <a:solidFill>
            <a:srgbClr val="000000"/>
          </a:solidFill>
        </p:spPr>
        <p:txBody>
          <a:bodyPr wrap="square" lIns="0" tIns="0" rIns="0" bIns="0" rtlCol="0"/>
          <a:lstStyle/>
          <a:p>
            <a:endParaRPr/>
          </a:p>
        </p:txBody>
      </p:sp>
      <p:sp>
        <p:nvSpPr>
          <p:cNvPr id="20" name="object 20"/>
          <p:cNvSpPr/>
          <p:nvPr/>
        </p:nvSpPr>
        <p:spPr>
          <a:xfrm>
            <a:off x="9469373" y="2042160"/>
            <a:ext cx="142240" cy="416559"/>
          </a:xfrm>
          <a:custGeom>
            <a:avLst/>
            <a:gdLst/>
            <a:ahLst/>
            <a:cxnLst/>
            <a:rect l="l" t="t" r="r" b="b"/>
            <a:pathLst>
              <a:path w="142240" h="416560">
                <a:moveTo>
                  <a:pt x="6096" y="0"/>
                </a:moveTo>
                <a:lnTo>
                  <a:pt x="0" y="16890"/>
                </a:lnTo>
                <a:lnTo>
                  <a:pt x="24637" y="27431"/>
                </a:lnTo>
                <a:lnTo>
                  <a:pt x="45847" y="41910"/>
                </a:lnTo>
                <a:lnTo>
                  <a:pt x="77977" y="82930"/>
                </a:lnTo>
                <a:lnTo>
                  <a:pt x="96774" y="138302"/>
                </a:lnTo>
                <a:lnTo>
                  <a:pt x="103124" y="206120"/>
                </a:lnTo>
                <a:lnTo>
                  <a:pt x="101473" y="242950"/>
                </a:lnTo>
                <a:lnTo>
                  <a:pt x="88900" y="306197"/>
                </a:lnTo>
                <a:lnTo>
                  <a:pt x="63500" y="355726"/>
                </a:lnTo>
                <a:lnTo>
                  <a:pt x="25019" y="389127"/>
                </a:lnTo>
                <a:lnTo>
                  <a:pt x="634" y="399541"/>
                </a:lnTo>
                <a:lnTo>
                  <a:pt x="6096" y="416560"/>
                </a:lnTo>
                <a:lnTo>
                  <a:pt x="64134" y="389889"/>
                </a:lnTo>
                <a:lnTo>
                  <a:pt x="106933" y="343662"/>
                </a:lnTo>
                <a:lnTo>
                  <a:pt x="133223" y="281939"/>
                </a:lnTo>
                <a:lnTo>
                  <a:pt x="141985" y="208406"/>
                </a:lnTo>
                <a:lnTo>
                  <a:pt x="139826" y="170179"/>
                </a:lnTo>
                <a:lnTo>
                  <a:pt x="122174" y="102488"/>
                </a:lnTo>
                <a:lnTo>
                  <a:pt x="87375" y="47370"/>
                </a:lnTo>
                <a:lnTo>
                  <a:pt x="36956" y="10922"/>
                </a:lnTo>
                <a:lnTo>
                  <a:pt x="6096" y="0"/>
                </a:lnTo>
                <a:close/>
              </a:path>
            </a:pathLst>
          </a:custGeom>
          <a:solidFill>
            <a:srgbClr val="000000"/>
          </a:solidFill>
        </p:spPr>
        <p:txBody>
          <a:bodyPr wrap="square" lIns="0" tIns="0" rIns="0" bIns="0" rtlCol="0"/>
          <a:lstStyle/>
          <a:p>
            <a:endParaRPr/>
          </a:p>
        </p:txBody>
      </p:sp>
      <p:sp>
        <p:nvSpPr>
          <p:cNvPr id="21" name="object 21"/>
          <p:cNvSpPr/>
          <p:nvPr/>
        </p:nvSpPr>
        <p:spPr>
          <a:xfrm>
            <a:off x="8676640" y="2042160"/>
            <a:ext cx="142240" cy="416559"/>
          </a:xfrm>
          <a:custGeom>
            <a:avLst/>
            <a:gdLst/>
            <a:ahLst/>
            <a:cxnLst/>
            <a:rect l="l" t="t" r="r" b="b"/>
            <a:pathLst>
              <a:path w="142240" h="416560">
                <a:moveTo>
                  <a:pt x="135889" y="0"/>
                </a:moveTo>
                <a:lnTo>
                  <a:pt x="77850" y="26669"/>
                </a:lnTo>
                <a:lnTo>
                  <a:pt x="35178" y="73025"/>
                </a:lnTo>
                <a:lnTo>
                  <a:pt x="8762" y="134874"/>
                </a:lnTo>
                <a:lnTo>
                  <a:pt x="0" y="208406"/>
                </a:lnTo>
                <a:lnTo>
                  <a:pt x="2158" y="246634"/>
                </a:lnTo>
                <a:lnTo>
                  <a:pt x="19684" y="314325"/>
                </a:lnTo>
                <a:lnTo>
                  <a:pt x="54482" y="369188"/>
                </a:lnTo>
                <a:lnTo>
                  <a:pt x="104901" y="405638"/>
                </a:lnTo>
                <a:lnTo>
                  <a:pt x="135889" y="416560"/>
                </a:lnTo>
                <a:lnTo>
                  <a:pt x="141224" y="399541"/>
                </a:lnTo>
                <a:lnTo>
                  <a:pt x="116966" y="389127"/>
                </a:lnTo>
                <a:lnTo>
                  <a:pt x="96011" y="374523"/>
                </a:lnTo>
                <a:lnTo>
                  <a:pt x="64134" y="332866"/>
                </a:lnTo>
                <a:lnTo>
                  <a:pt x="45211" y="276225"/>
                </a:lnTo>
                <a:lnTo>
                  <a:pt x="38861" y="206120"/>
                </a:lnTo>
                <a:lnTo>
                  <a:pt x="40385" y="170687"/>
                </a:lnTo>
                <a:lnTo>
                  <a:pt x="53085" y="108965"/>
                </a:lnTo>
                <a:lnTo>
                  <a:pt x="78485" y="60325"/>
                </a:lnTo>
                <a:lnTo>
                  <a:pt x="117348" y="27431"/>
                </a:lnTo>
                <a:lnTo>
                  <a:pt x="141985" y="16890"/>
                </a:lnTo>
                <a:lnTo>
                  <a:pt x="135889" y="0"/>
                </a:lnTo>
                <a:close/>
              </a:path>
            </a:pathLst>
          </a:custGeom>
          <a:solidFill>
            <a:srgbClr val="000000"/>
          </a:solidFill>
        </p:spPr>
        <p:txBody>
          <a:bodyPr wrap="square" lIns="0" tIns="0" rIns="0" bIns="0" rtlCol="0"/>
          <a:lstStyle/>
          <a:p>
            <a:endParaRPr/>
          </a:p>
        </p:txBody>
      </p:sp>
      <p:sp>
        <p:nvSpPr>
          <p:cNvPr id="22" name="object 22"/>
          <p:cNvSpPr txBox="1"/>
          <p:nvPr/>
        </p:nvSpPr>
        <p:spPr>
          <a:xfrm>
            <a:off x="4639690"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3" name="object 23"/>
          <p:cNvSpPr txBox="1"/>
          <p:nvPr/>
        </p:nvSpPr>
        <p:spPr>
          <a:xfrm>
            <a:off x="4324350" y="1903349"/>
            <a:ext cx="1710689" cy="575310"/>
          </a:xfrm>
          <a:prstGeom prst="rect">
            <a:avLst/>
          </a:prstGeom>
        </p:spPr>
        <p:txBody>
          <a:bodyPr vert="horz" wrap="square" lIns="0" tIns="13335" rIns="0" bIns="0" rtlCol="0">
            <a:spAutoFit/>
          </a:bodyPr>
          <a:lstStyle/>
          <a:p>
            <a:pPr marL="12700">
              <a:lnSpc>
                <a:spcPct val="100000"/>
              </a:lnSpc>
              <a:spcBef>
                <a:spcPts val="105"/>
              </a:spcBef>
              <a:tabLst>
                <a:tab pos="683260" algn="l"/>
                <a:tab pos="1263015"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25" dirty="0">
                <a:latin typeface="Cambria Math"/>
                <a:cs typeface="Cambria Math"/>
              </a:rPr>
              <a:t>𝑥)</a:t>
            </a:r>
            <a:endParaRPr sz="3600">
              <a:latin typeface="Cambria Math"/>
              <a:cs typeface="Cambria Math"/>
            </a:endParaRPr>
          </a:p>
        </p:txBody>
      </p:sp>
      <p:sp>
        <p:nvSpPr>
          <p:cNvPr id="24" name="object 24"/>
          <p:cNvSpPr txBox="1"/>
          <p:nvPr/>
        </p:nvSpPr>
        <p:spPr>
          <a:xfrm>
            <a:off x="8473185"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5" name="object 25"/>
          <p:cNvSpPr txBox="1"/>
          <p:nvPr/>
        </p:nvSpPr>
        <p:spPr>
          <a:xfrm>
            <a:off x="9967976" y="2096706"/>
            <a:ext cx="262890" cy="428625"/>
          </a:xfrm>
          <a:prstGeom prst="rect">
            <a:avLst/>
          </a:prstGeom>
        </p:spPr>
        <p:txBody>
          <a:bodyPr vert="horz" wrap="square" lIns="0" tIns="11430" rIns="0" bIns="0" rtlCol="0">
            <a:spAutoFit/>
          </a:bodyPr>
          <a:lstStyle/>
          <a:p>
            <a:pPr marL="12700">
              <a:lnSpc>
                <a:spcPct val="100000"/>
              </a:lnSpc>
              <a:spcBef>
                <a:spcPts val="90"/>
              </a:spcBef>
            </a:pPr>
            <a:r>
              <a:rPr sz="2650" spc="-10" dirty="0">
                <a:latin typeface="Cambria Math"/>
                <a:cs typeface="Cambria Math"/>
              </a:rPr>
              <a:t>ϕ</a:t>
            </a:r>
            <a:endParaRPr sz="2650">
              <a:latin typeface="Cambria Math"/>
              <a:cs typeface="Cambria Math"/>
            </a:endParaRPr>
          </a:p>
        </p:txBody>
      </p:sp>
      <p:sp>
        <p:nvSpPr>
          <p:cNvPr id="26" name="object 26"/>
          <p:cNvSpPr txBox="1"/>
          <p:nvPr/>
        </p:nvSpPr>
        <p:spPr>
          <a:xfrm>
            <a:off x="8157844" y="1903349"/>
            <a:ext cx="3103245" cy="575310"/>
          </a:xfrm>
          <a:prstGeom prst="rect">
            <a:avLst/>
          </a:prstGeom>
        </p:spPr>
        <p:txBody>
          <a:bodyPr vert="horz" wrap="square" lIns="0" tIns="13335" rIns="0" bIns="0" rtlCol="0">
            <a:spAutoFit/>
          </a:bodyPr>
          <a:lstStyle/>
          <a:p>
            <a:pPr marL="12700">
              <a:lnSpc>
                <a:spcPct val="100000"/>
              </a:lnSpc>
              <a:spcBef>
                <a:spcPts val="105"/>
              </a:spcBef>
              <a:tabLst>
                <a:tab pos="683260" algn="l"/>
                <a:tab pos="1496695" algn="l"/>
                <a:tab pos="2056130" algn="l"/>
              </a:tabLst>
            </a:pPr>
            <a:r>
              <a:rPr sz="3600" spc="-50" dirty="0">
                <a:latin typeface="Cambria Math"/>
                <a:cs typeface="Cambria Math"/>
              </a:rPr>
              <a:t>𝑝</a:t>
            </a:r>
            <a:r>
              <a:rPr sz="3600" dirty="0">
                <a:latin typeface="Cambria Math"/>
                <a:cs typeface="Cambria Math"/>
              </a:rPr>
              <a:t>	𝑧</a:t>
            </a:r>
            <a:r>
              <a:rPr sz="3600" spc="345"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𝑞</a:t>
            </a:r>
            <a:r>
              <a:rPr sz="3600" dirty="0">
                <a:latin typeface="Cambria Math"/>
                <a:cs typeface="Cambria Math"/>
              </a:rPr>
              <a:t>	</a:t>
            </a:r>
            <a:r>
              <a:rPr sz="3600" spc="45" dirty="0">
                <a:latin typeface="Cambria Math"/>
                <a:cs typeface="Cambria Math"/>
              </a:rPr>
              <a:t>(𝑧|𝑥)</a:t>
            </a:r>
            <a:endParaRPr sz="3600">
              <a:latin typeface="Cambria Math"/>
              <a:cs typeface="Cambria Math"/>
            </a:endParaRPr>
          </a:p>
        </p:txBody>
      </p:sp>
      <p:sp>
        <p:nvSpPr>
          <p:cNvPr id="27" name="object 27"/>
          <p:cNvSpPr txBox="1"/>
          <p:nvPr/>
        </p:nvSpPr>
        <p:spPr>
          <a:xfrm>
            <a:off x="421957" y="3301365"/>
            <a:ext cx="446913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a:t>
            </a:r>
            <a:r>
              <a:rPr sz="3600" spc="260" dirty="0">
                <a:latin typeface="Cambria Math"/>
                <a:cs typeface="Cambria Math"/>
              </a:rPr>
              <a:t> </a:t>
            </a:r>
            <a:r>
              <a:rPr sz="3600" dirty="0">
                <a:latin typeface="Cambria Math"/>
                <a:cs typeface="Cambria Math"/>
              </a:rPr>
              <a:t>𝐸</a:t>
            </a:r>
            <a:r>
              <a:rPr sz="3975" baseline="-11530" dirty="0">
                <a:latin typeface="Cambria Math"/>
                <a:cs typeface="Cambria Math"/>
              </a:rPr>
              <a:t>z</a:t>
            </a:r>
            <a:r>
              <a:rPr sz="3600" dirty="0">
                <a:latin typeface="Cambria Math"/>
                <a:cs typeface="Cambria Math"/>
              </a:rPr>
              <a:t>[log</a:t>
            </a:r>
            <a:r>
              <a:rPr sz="3600" spc="-90" dirty="0">
                <a:latin typeface="Cambria Math"/>
                <a:cs typeface="Cambria Math"/>
              </a:rPr>
              <a:t> </a:t>
            </a:r>
            <a:r>
              <a:rPr sz="3600" dirty="0">
                <a:latin typeface="Cambria Math"/>
                <a:cs typeface="Cambria Math"/>
              </a:rPr>
              <a:t>𝑝</a:t>
            </a:r>
            <a:r>
              <a:rPr sz="3600" spc="-325" dirty="0">
                <a:latin typeface="Cambria Math"/>
                <a:cs typeface="Cambria Math"/>
              </a:rPr>
              <a:t> </a:t>
            </a:r>
            <a:r>
              <a:rPr sz="3600" baseline="-12731" dirty="0">
                <a:latin typeface="Cambria Math"/>
                <a:cs typeface="Cambria Math"/>
              </a:rPr>
              <a:t>θ</a:t>
            </a:r>
            <a:r>
              <a:rPr sz="3600" dirty="0">
                <a:latin typeface="Cambria Math"/>
                <a:cs typeface="Cambria Math"/>
              </a:rPr>
              <a:t>(𝑥|𝑧)]</a:t>
            </a:r>
            <a:r>
              <a:rPr sz="3600" spc="95" dirty="0">
                <a:latin typeface="Cambria Math"/>
                <a:cs typeface="Cambria Math"/>
              </a:rPr>
              <a:t> </a:t>
            </a:r>
            <a:r>
              <a:rPr sz="3600" dirty="0">
                <a:latin typeface="Cambria Math"/>
                <a:cs typeface="Cambria Math"/>
              </a:rPr>
              <a:t>−</a:t>
            </a:r>
            <a:r>
              <a:rPr sz="3600" spc="30" dirty="0">
                <a:latin typeface="Cambria Math"/>
                <a:cs typeface="Cambria Math"/>
              </a:rPr>
              <a:t> </a:t>
            </a:r>
            <a:r>
              <a:rPr sz="3600" spc="-25" dirty="0">
                <a:latin typeface="Cambria Math"/>
                <a:cs typeface="Cambria Math"/>
              </a:rPr>
              <a:t>𝐸</a:t>
            </a:r>
            <a:r>
              <a:rPr sz="3975" spc="-37" baseline="-11530" dirty="0">
                <a:latin typeface="Cambria Math"/>
                <a:cs typeface="Cambria Math"/>
              </a:rPr>
              <a:t>z</a:t>
            </a:r>
            <a:endParaRPr sz="3975" baseline="-11530">
              <a:latin typeface="Cambria Math"/>
              <a:cs typeface="Cambria Math"/>
            </a:endParaRPr>
          </a:p>
        </p:txBody>
      </p:sp>
      <p:sp>
        <p:nvSpPr>
          <p:cNvPr id="28" name="object 28"/>
          <p:cNvSpPr/>
          <p:nvPr/>
        </p:nvSpPr>
        <p:spPr>
          <a:xfrm>
            <a:off x="6353683" y="3068320"/>
            <a:ext cx="140970" cy="425450"/>
          </a:xfrm>
          <a:custGeom>
            <a:avLst/>
            <a:gdLst/>
            <a:ahLst/>
            <a:cxnLst/>
            <a:rect l="l" t="t" r="r" b="b"/>
            <a:pathLst>
              <a:path w="140970" h="425450">
                <a:moveTo>
                  <a:pt x="135000" y="0"/>
                </a:moveTo>
                <a:lnTo>
                  <a:pt x="77342" y="27304"/>
                </a:lnTo>
                <a:lnTo>
                  <a:pt x="34925" y="74421"/>
                </a:lnTo>
                <a:lnTo>
                  <a:pt x="8636" y="137667"/>
                </a:lnTo>
                <a:lnTo>
                  <a:pt x="0" y="212597"/>
                </a:lnTo>
                <a:lnTo>
                  <a:pt x="2158" y="251587"/>
                </a:lnTo>
                <a:lnTo>
                  <a:pt x="19557" y="320675"/>
                </a:lnTo>
                <a:lnTo>
                  <a:pt x="54101" y="376681"/>
                </a:lnTo>
                <a:lnTo>
                  <a:pt x="104139" y="413765"/>
                </a:lnTo>
                <a:lnTo>
                  <a:pt x="135000" y="424941"/>
                </a:lnTo>
                <a:lnTo>
                  <a:pt x="140334" y="407669"/>
                </a:lnTo>
                <a:lnTo>
                  <a:pt x="116204" y="397001"/>
                </a:lnTo>
                <a:lnTo>
                  <a:pt x="95376" y="382015"/>
                </a:lnTo>
                <a:lnTo>
                  <a:pt x="63626" y="339597"/>
                </a:lnTo>
                <a:lnTo>
                  <a:pt x="44830" y="281813"/>
                </a:lnTo>
                <a:lnTo>
                  <a:pt x="38607" y="210312"/>
                </a:lnTo>
                <a:lnTo>
                  <a:pt x="40131" y="174116"/>
                </a:lnTo>
                <a:lnTo>
                  <a:pt x="52704" y="111251"/>
                </a:lnTo>
                <a:lnTo>
                  <a:pt x="77977" y="61594"/>
                </a:lnTo>
                <a:lnTo>
                  <a:pt x="116586" y="27939"/>
                </a:lnTo>
                <a:lnTo>
                  <a:pt x="140969" y="17271"/>
                </a:lnTo>
                <a:lnTo>
                  <a:pt x="135000" y="0"/>
                </a:lnTo>
                <a:close/>
              </a:path>
            </a:pathLst>
          </a:custGeom>
          <a:solidFill>
            <a:srgbClr val="000000"/>
          </a:solidFill>
        </p:spPr>
        <p:txBody>
          <a:bodyPr wrap="square" lIns="0" tIns="0" rIns="0" bIns="0" rtlCol="0"/>
          <a:lstStyle/>
          <a:p>
            <a:endParaRPr/>
          </a:p>
        </p:txBody>
      </p:sp>
      <p:sp>
        <p:nvSpPr>
          <p:cNvPr id="29" name="object 29"/>
          <p:cNvSpPr/>
          <p:nvPr/>
        </p:nvSpPr>
        <p:spPr>
          <a:xfrm>
            <a:off x="6425438" y="3742944"/>
            <a:ext cx="141605" cy="425450"/>
          </a:xfrm>
          <a:custGeom>
            <a:avLst/>
            <a:gdLst/>
            <a:ahLst/>
            <a:cxnLst/>
            <a:rect l="l" t="t" r="r" b="b"/>
            <a:pathLst>
              <a:path w="141604" h="425450">
                <a:moveTo>
                  <a:pt x="135001" y="0"/>
                </a:moveTo>
                <a:lnTo>
                  <a:pt x="77469" y="27304"/>
                </a:lnTo>
                <a:lnTo>
                  <a:pt x="34925" y="74548"/>
                </a:lnTo>
                <a:lnTo>
                  <a:pt x="8762" y="137667"/>
                </a:lnTo>
                <a:lnTo>
                  <a:pt x="0" y="212597"/>
                </a:lnTo>
                <a:lnTo>
                  <a:pt x="2159" y="251713"/>
                </a:lnTo>
                <a:lnTo>
                  <a:pt x="19558" y="320674"/>
                </a:lnTo>
                <a:lnTo>
                  <a:pt x="54101" y="376681"/>
                </a:lnTo>
                <a:lnTo>
                  <a:pt x="104266" y="413892"/>
                </a:lnTo>
                <a:lnTo>
                  <a:pt x="135001" y="424941"/>
                </a:lnTo>
                <a:lnTo>
                  <a:pt x="140335" y="407669"/>
                </a:lnTo>
                <a:lnTo>
                  <a:pt x="116205" y="397001"/>
                </a:lnTo>
                <a:lnTo>
                  <a:pt x="95377" y="382015"/>
                </a:lnTo>
                <a:lnTo>
                  <a:pt x="63753" y="339597"/>
                </a:lnTo>
                <a:lnTo>
                  <a:pt x="44831" y="281939"/>
                </a:lnTo>
                <a:lnTo>
                  <a:pt x="38608" y="210311"/>
                </a:lnTo>
                <a:lnTo>
                  <a:pt x="40132" y="174116"/>
                </a:lnTo>
                <a:lnTo>
                  <a:pt x="52704" y="111251"/>
                </a:lnTo>
                <a:lnTo>
                  <a:pt x="77978" y="61594"/>
                </a:lnTo>
                <a:lnTo>
                  <a:pt x="116586" y="27939"/>
                </a:lnTo>
                <a:lnTo>
                  <a:pt x="141096" y="17271"/>
                </a:lnTo>
                <a:lnTo>
                  <a:pt x="135001" y="0"/>
                </a:lnTo>
                <a:close/>
              </a:path>
            </a:pathLst>
          </a:custGeom>
          <a:solidFill>
            <a:srgbClr val="000000"/>
          </a:solidFill>
        </p:spPr>
        <p:txBody>
          <a:bodyPr wrap="square" lIns="0" tIns="0" rIns="0" bIns="0" rtlCol="0"/>
          <a:lstStyle/>
          <a:p>
            <a:endParaRPr/>
          </a:p>
        </p:txBody>
      </p:sp>
      <p:sp>
        <p:nvSpPr>
          <p:cNvPr id="30" name="object 30"/>
          <p:cNvSpPr/>
          <p:nvPr/>
        </p:nvSpPr>
        <p:spPr>
          <a:xfrm>
            <a:off x="6786626" y="3072345"/>
            <a:ext cx="34925" cy="417195"/>
          </a:xfrm>
          <a:custGeom>
            <a:avLst/>
            <a:gdLst/>
            <a:ahLst/>
            <a:cxnLst/>
            <a:rect l="l" t="t" r="r" b="b"/>
            <a:pathLst>
              <a:path w="34925" h="417195">
                <a:moveTo>
                  <a:pt x="34366" y="0"/>
                </a:moveTo>
                <a:lnTo>
                  <a:pt x="0" y="0"/>
                </a:lnTo>
                <a:lnTo>
                  <a:pt x="0" y="416852"/>
                </a:lnTo>
                <a:lnTo>
                  <a:pt x="34366" y="416852"/>
                </a:lnTo>
                <a:lnTo>
                  <a:pt x="34366" y="0"/>
                </a:lnTo>
                <a:close/>
              </a:path>
            </a:pathLst>
          </a:custGeom>
          <a:solidFill>
            <a:srgbClr val="000000"/>
          </a:solidFill>
        </p:spPr>
        <p:txBody>
          <a:bodyPr wrap="square" lIns="0" tIns="0" rIns="0" bIns="0" rtlCol="0"/>
          <a:lstStyle/>
          <a:p>
            <a:endParaRPr/>
          </a:p>
        </p:txBody>
      </p:sp>
      <p:sp>
        <p:nvSpPr>
          <p:cNvPr id="31" name="object 31"/>
          <p:cNvSpPr/>
          <p:nvPr/>
        </p:nvSpPr>
        <p:spPr>
          <a:xfrm>
            <a:off x="6811771" y="3742944"/>
            <a:ext cx="141605" cy="425450"/>
          </a:xfrm>
          <a:custGeom>
            <a:avLst/>
            <a:gdLst/>
            <a:ahLst/>
            <a:cxnLst/>
            <a:rect l="l" t="t" r="r" b="b"/>
            <a:pathLst>
              <a:path w="141604" h="425450">
                <a:moveTo>
                  <a:pt x="6096" y="0"/>
                </a:moveTo>
                <a:lnTo>
                  <a:pt x="0" y="17271"/>
                </a:lnTo>
                <a:lnTo>
                  <a:pt x="24510" y="27939"/>
                </a:lnTo>
                <a:lnTo>
                  <a:pt x="45593" y="42798"/>
                </a:lnTo>
                <a:lnTo>
                  <a:pt x="77470" y="84581"/>
                </a:lnTo>
                <a:lnTo>
                  <a:pt x="96266" y="141096"/>
                </a:lnTo>
                <a:lnTo>
                  <a:pt x="102488" y="210311"/>
                </a:lnTo>
                <a:lnTo>
                  <a:pt x="100837" y="247903"/>
                </a:lnTo>
                <a:lnTo>
                  <a:pt x="88392" y="312419"/>
                </a:lnTo>
                <a:lnTo>
                  <a:pt x="63119" y="362965"/>
                </a:lnTo>
                <a:lnTo>
                  <a:pt x="24764" y="397001"/>
                </a:lnTo>
                <a:lnTo>
                  <a:pt x="761" y="407669"/>
                </a:lnTo>
                <a:lnTo>
                  <a:pt x="6096" y="424941"/>
                </a:lnTo>
                <a:lnTo>
                  <a:pt x="63753" y="397763"/>
                </a:lnTo>
                <a:lnTo>
                  <a:pt x="106299" y="350646"/>
                </a:lnTo>
                <a:lnTo>
                  <a:pt x="132333" y="287654"/>
                </a:lnTo>
                <a:lnTo>
                  <a:pt x="141097" y="212597"/>
                </a:lnTo>
                <a:lnTo>
                  <a:pt x="138937" y="173608"/>
                </a:lnTo>
                <a:lnTo>
                  <a:pt x="121411" y="104647"/>
                </a:lnTo>
                <a:lnTo>
                  <a:pt x="86741" y="48386"/>
                </a:lnTo>
                <a:lnTo>
                  <a:pt x="36702" y="11175"/>
                </a:lnTo>
                <a:lnTo>
                  <a:pt x="6096" y="0"/>
                </a:lnTo>
                <a:close/>
              </a:path>
            </a:pathLst>
          </a:custGeom>
          <a:solidFill>
            <a:srgbClr val="000000"/>
          </a:solidFill>
        </p:spPr>
        <p:txBody>
          <a:bodyPr wrap="square" lIns="0" tIns="0" rIns="0" bIns="0" rtlCol="0"/>
          <a:lstStyle/>
          <a:p>
            <a:endParaRPr/>
          </a:p>
        </p:txBody>
      </p:sp>
      <p:sp>
        <p:nvSpPr>
          <p:cNvPr id="32" name="object 32"/>
          <p:cNvSpPr/>
          <p:nvPr/>
        </p:nvSpPr>
        <p:spPr>
          <a:xfrm>
            <a:off x="7141209" y="3068320"/>
            <a:ext cx="141605" cy="425450"/>
          </a:xfrm>
          <a:custGeom>
            <a:avLst/>
            <a:gdLst/>
            <a:ahLst/>
            <a:cxnLst/>
            <a:rect l="l" t="t" r="r" b="b"/>
            <a:pathLst>
              <a:path w="141604" h="425450">
                <a:moveTo>
                  <a:pt x="6096" y="0"/>
                </a:moveTo>
                <a:lnTo>
                  <a:pt x="0" y="17271"/>
                </a:lnTo>
                <a:lnTo>
                  <a:pt x="24511" y="27939"/>
                </a:lnTo>
                <a:lnTo>
                  <a:pt x="45593" y="42671"/>
                </a:lnTo>
                <a:lnTo>
                  <a:pt x="77470" y="84581"/>
                </a:lnTo>
                <a:lnTo>
                  <a:pt x="96266" y="141096"/>
                </a:lnTo>
                <a:lnTo>
                  <a:pt x="102489" y="210312"/>
                </a:lnTo>
                <a:lnTo>
                  <a:pt x="100838" y="247776"/>
                </a:lnTo>
                <a:lnTo>
                  <a:pt x="88392" y="312419"/>
                </a:lnTo>
                <a:lnTo>
                  <a:pt x="63119" y="362838"/>
                </a:lnTo>
                <a:lnTo>
                  <a:pt x="24765" y="397001"/>
                </a:lnTo>
                <a:lnTo>
                  <a:pt x="762" y="407669"/>
                </a:lnTo>
                <a:lnTo>
                  <a:pt x="6096" y="424941"/>
                </a:lnTo>
                <a:lnTo>
                  <a:pt x="63754" y="397763"/>
                </a:lnTo>
                <a:lnTo>
                  <a:pt x="106299" y="350646"/>
                </a:lnTo>
                <a:lnTo>
                  <a:pt x="132334" y="287654"/>
                </a:lnTo>
                <a:lnTo>
                  <a:pt x="141097" y="212597"/>
                </a:lnTo>
                <a:lnTo>
                  <a:pt x="138938" y="173608"/>
                </a:lnTo>
                <a:lnTo>
                  <a:pt x="121412" y="104520"/>
                </a:lnTo>
                <a:lnTo>
                  <a:pt x="86741" y="48387"/>
                </a:lnTo>
                <a:lnTo>
                  <a:pt x="36703" y="11175"/>
                </a:lnTo>
                <a:lnTo>
                  <a:pt x="6096" y="0"/>
                </a:lnTo>
                <a:close/>
              </a:path>
            </a:pathLst>
          </a:custGeom>
          <a:solidFill>
            <a:srgbClr val="000000"/>
          </a:solidFill>
        </p:spPr>
        <p:txBody>
          <a:bodyPr wrap="square" lIns="0" tIns="0" rIns="0" bIns="0" rtlCol="0"/>
          <a:lstStyle/>
          <a:p>
            <a:endParaRPr/>
          </a:p>
        </p:txBody>
      </p:sp>
      <p:sp>
        <p:nvSpPr>
          <p:cNvPr id="33" name="object 33"/>
          <p:cNvSpPr/>
          <p:nvPr/>
        </p:nvSpPr>
        <p:spPr>
          <a:xfrm>
            <a:off x="5791200" y="3639480"/>
            <a:ext cx="1523365" cy="26034"/>
          </a:xfrm>
          <a:custGeom>
            <a:avLst/>
            <a:gdLst/>
            <a:ahLst/>
            <a:cxnLst/>
            <a:rect l="l" t="t" r="r" b="b"/>
            <a:pathLst>
              <a:path w="1523365" h="26035">
                <a:moveTo>
                  <a:pt x="1523365" y="0"/>
                </a:moveTo>
                <a:lnTo>
                  <a:pt x="0" y="0"/>
                </a:lnTo>
                <a:lnTo>
                  <a:pt x="0" y="25485"/>
                </a:lnTo>
                <a:lnTo>
                  <a:pt x="1523365" y="25485"/>
                </a:lnTo>
                <a:lnTo>
                  <a:pt x="1523365" y="0"/>
                </a:lnTo>
                <a:close/>
              </a:path>
            </a:pathLst>
          </a:custGeom>
          <a:solidFill>
            <a:srgbClr val="000000"/>
          </a:solidFill>
        </p:spPr>
        <p:txBody>
          <a:bodyPr wrap="square" lIns="0" tIns="0" rIns="0" bIns="0" rtlCol="0"/>
          <a:lstStyle/>
          <a:p>
            <a:endParaRPr/>
          </a:p>
        </p:txBody>
      </p:sp>
      <p:sp>
        <p:nvSpPr>
          <p:cNvPr id="34" name="object 34"/>
          <p:cNvSpPr/>
          <p:nvPr/>
        </p:nvSpPr>
        <p:spPr>
          <a:xfrm>
            <a:off x="7332472" y="3069589"/>
            <a:ext cx="114935" cy="1136650"/>
          </a:xfrm>
          <a:custGeom>
            <a:avLst/>
            <a:gdLst/>
            <a:ahLst/>
            <a:cxnLst/>
            <a:rect l="l" t="t" r="r" b="b"/>
            <a:pathLst>
              <a:path w="114934" h="1136650">
                <a:moveTo>
                  <a:pt x="114681" y="0"/>
                </a:moveTo>
                <a:lnTo>
                  <a:pt x="0" y="0"/>
                </a:lnTo>
                <a:lnTo>
                  <a:pt x="0" y="21590"/>
                </a:lnTo>
                <a:lnTo>
                  <a:pt x="71247" y="21590"/>
                </a:lnTo>
                <a:lnTo>
                  <a:pt x="71247" y="1136650"/>
                </a:lnTo>
                <a:lnTo>
                  <a:pt x="114681" y="1136650"/>
                </a:lnTo>
                <a:lnTo>
                  <a:pt x="114681" y="21590"/>
                </a:lnTo>
                <a:lnTo>
                  <a:pt x="114681" y="0"/>
                </a:lnTo>
                <a:close/>
              </a:path>
            </a:pathLst>
          </a:custGeom>
          <a:solidFill>
            <a:srgbClr val="000000"/>
          </a:solidFill>
        </p:spPr>
        <p:txBody>
          <a:bodyPr wrap="square" lIns="0" tIns="0" rIns="0" bIns="0" rtlCol="0"/>
          <a:lstStyle/>
          <a:p>
            <a:endParaRPr/>
          </a:p>
        </p:txBody>
      </p:sp>
      <p:sp>
        <p:nvSpPr>
          <p:cNvPr id="35" name="object 35"/>
          <p:cNvSpPr/>
          <p:nvPr/>
        </p:nvSpPr>
        <p:spPr>
          <a:xfrm>
            <a:off x="5008880" y="3068319"/>
            <a:ext cx="111760" cy="1158240"/>
          </a:xfrm>
          <a:custGeom>
            <a:avLst/>
            <a:gdLst/>
            <a:ahLst/>
            <a:cxnLst/>
            <a:rect l="l" t="t" r="r" b="b"/>
            <a:pathLst>
              <a:path w="111760"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36" name="object 36"/>
          <p:cNvSpPr txBox="1"/>
          <p:nvPr/>
        </p:nvSpPr>
        <p:spPr>
          <a:xfrm>
            <a:off x="5766689" y="2944494"/>
            <a:ext cx="1398270" cy="575310"/>
          </a:xfrm>
          <a:prstGeom prst="rect">
            <a:avLst/>
          </a:prstGeom>
        </p:spPr>
        <p:txBody>
          <a:bodyPr vert="horz" wrap="square" lIns="0" tIns="13335" rIns="0" bIns="0" rtlCol="0">
            <a:spAutoFit/>
          </a:bodyPr>
          <a:lstStyle/>
          <a:p>
            <a:pPr marL="38100">
              <a:lnSpc>
                <a:spcPct val="100000"/>
              </a:lnSpc>
              <a:spcBef>
                <a:spcPts val="105"/>
              </a:spcBef>
              <a:tabLst>
                <a:tab pos="749935" algn="l"/>
              </a:tabLst>
            </a:pPr>
            <a:r>
              <a:rPr sz="3600" dirty="0">
                <a:latin typeface="Cambria Math"/>
                <a:cs typeface="Cambria Math"/>
              </a:rPr>
              <a:t>𝑞</a:t>
            </a:r>
            <a:r>
              <a:rPr sz="3600" spc="-175" dirty="0">
                <a:latin typeface="Cambria Math"/>
                <a:cs typeface="Cambria Math"/>
              </a:rPr>
              <a:t> </a:t>
            </a:r>
            <a:r>
              <a:rPr sz="3975" spc="-75" baseline="-11530" dirty="0">
                <a:latin typeface="Cambria Math"/>
                <a:cs typeface="Cambria Math"/>
              </a:rPr>
              <a:t>ϕ</a:t>
            </a:r>
            <a:r>
              <a:rPr sz="3975" baseline="-11530" dirty="0">
                <a:latin typeface="Cambria Math"/>
                <a:cs typeface="Cambria Math"/>
              </a:rPr>
              <a:t>	</a:t>
            </a:r>
            <a:r>
              <a:rPr sz="3600" dirty="0">
                <a:latin typeface="Cambria Math"/>
                <a:cs typeface="Cambria Math"/>
              </a:rPr>
              <a:t>𝑧</a:t>
            </a:r>
            <a:r>
              <a:rPr sz="3600" spc="345"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37" name="object 37"/>
          <p:cNvSpPr txBox="1"/>
          <p:nvPr/>
        </p:nvSpPr>
        <p:spPr>
          <a:xfrm>
            <a:off x="5121275" y="3310890"/>
            <a:ext cx="617220" cy="575310"/>
          </a:xfrm>
          <a:prstGeom prst="rect">
            <a:avLst/>
          </a:prstGeom>
        </p:spPr>
        <p:txBody>
          <a:bodyPr vert="horz" wrap="square" lIns="0" tIns="13335" rIns="0" bIns="0" rtlCol="0">
            <a:spAutoFit/>
          </a:bodyPr>
          <a:lstStyle/>
          <a:p>
            <a:pPr marL="12700">
              <a:lnSpc>
                <a:spcPct val="100000"/>
              </a:lnSpc>
              <a:spcBef>
                <a:spcPts val="105"/>
              </a:spcBef>
            </a:pPr>
            <a:r>
              <a:rPr sz="3600" spc="-25" dirty="0">
                <a:latin typeface="Cambria Math"/>
                <a:cs typeface="Cambria Math"/>
              </a:rPr>
              <a:t>log</a:t>
            </a:r>
            <a:endParaRPr sz="3600">
              <a:latin typeface="Cambria Math"/>
              <a:cs typeface="Cambria Math"/>
            </a:endParaRPr>
          </a:p>
        </p:txBody>
      </p:sp>
      <p:sp>
        <p:nvSpPr>
          <p:cNvPr id="38" name="object 38"/>
          <p:cNvSpPr txBox="1"/>
          <p:nvPr/>
        </p:nvSpPr>
        <p:spPr>
          <a:xfrm>
            <a:off x="6117590" y="3555110"/>
            <a:ext cx="704850" cy="575310"/>
          </a:xfrm>
          <a:prstGeom prst="rect">
            <a:avLst/>
          </a:prstGeom>
        </p:spPr>
        <p:txBody>
          <a:bodyPr vert="horz" wrap="square" lIns="0" tIns="13335" rIns="0" bIns="0" rtlCol="0">
            <a:spAutoFit/>
          </a:bodyPr>
          <a:lstStyle/>
          <a:p>
            <a:pPr marL="12700">
              <a:lnSpc>
                <a:spcPct val="100000"/>
              </a:lnSpc>
              <a:spcBef>
                <a:spcPts val="105"/>
              </a:spcBef>
              <a:tabLst>
                <a:tab pos="46990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endParaRPr sz="3600">
              <a:latin typeface="Cambria Math"/>
              <a:cs typeface="Cambria Math"/>
            </a:endParaRPr>
          </a:p>
        </p:txBody>
      </p:sp>
      <p:sp>
        <p:nvSpPr>
          <p:cNvPr id="39" name="object 39"/>
          <p:cNvSpPr txBox="1"/>
          <p:nvPr/>
        </p:nvSpPr>
        <p:spPr>
          <a:xfrm>
            <a:off x="7574026" y="3301365"/>
            <a:ext cx="928369"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a:t>
            </a:r>
            <a:r>
              <a:rPr sz="3600" spc="-45" dirty="0">
                <a:latin typeface="Cambria Math"/>
                <a:cs typeface="Cambria Math"/>
              </a:rPr>
              <a:t> </a:t>
            </a:r>
            <a:r>
              <a:rPr sz="3600" spc="-35" dirty="0">
                <a:latin typeface="Cambria Math"/>
                <a:cs typeface="Cambria Math"/>
              </a:rPr>
              <a:t>𝐸</a:t>
            </a:r>
            <a:r>
              <a:rPr sz="3975" spc="-52" baseline="-16771" dirty="0">
                <a:latin typeface="Cambria Math"/>
                <a:cs typeface="Cambria Math"/>
              </a:rPr>
              <a:t>z</a:t>
            </a:r>
            <a:endParaRPr sz="3975" baseline="-16771">
              <a:latin typeface="Cambria Math"/>
              <a:cs typeface="Cambria Math"/>
            </a:endParaRPr>
          </a:p>
        </p:txBody>
      </p:sp>
      <p:sp>
        <p:nvSpPr>
          <p:cNvPr id="40" name="object 40"/>
          <p:cNvSpPr/>
          <p:nvPr/>
        </p:nvSpPr>
        <p:spPr>
          <a:xfrm>
            <a:off x="8636000" y="3068319"/>
            <a:ext cx="111760" cy="1158240"/>
          </a:xfrm>
          <a:custGeom>
            <a:avLst/>
            <a:gdLst/>
            <a:ahLst/>
            <a:cxnLst/>
            <a:rect l="l" t="t" r="r" b="b"/>
            <a:pathLst>
              <a:path w="111759"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41" name="object 41"/>
          <p:cNvSpPr/>
          <p:nvPr/>
        </p:nvSpPr>
        <p:spPr>
          <a:xfrm>
            <a:off x="9428480" y="3639070"/>
            <a:ext cx="1522730" cy="26034"/>
          </a:xfrm>
          <a:custGeom>
            <a:avLst/>
            <a:gdLst/>
            <a:ahLst/>
            <a:cxnLst/>
            <a:rect l="l" t="t" r="r" b="b"/>
            <a:pathLst>
              <a:path w="1522729" h="26035">
                <a:moveTo>
                  <a:pt x="1522222" y="0"/>
                </a:moveTo>
                <a:lnTo>
                  <a:pt x="0" y="0"/>
                </a:lnTo>
                <a:lnTo>
                  <a:pt x="0" y="25514"/>
                </a:lnTo>
                <a:lnTo>
                  <a:pt x="1522222" y="25514"/>
                </a:lnTo>
                <a:lnTo>
                  <a:pt x="1522222" y="0"/>
                </a:lnTo>
                <a:close/>
              </a:path>
            </a:pathLst>
          </a:custGeom>
          <a:solidFill>
            <a:srgbClr val="000000"/>
          </a:solidFill>
        </p:spPr>
        <p:txBody>
          <a:bodyPr wrap="square" lIns="0" tIns="0" rIns="0" bIns="0" rtlCol="0"/>
          <a:lstStyle/>
          <a:p>
            <a:endParaRPr/>
          </a:p>
        </p:txBody>
      </p:sp>
      <p:sp>
        <p:nvSpPr>
          <p:cNvPr id="42" name="object 42"/>
          <p:cNvSpPr/>
          <p:nvPr/>
        </p:nvSpPr>
        <p:spPr>
          <a:xfrm>
            <a:off x="10969498" y="3068319"/>
            <a:ext cx="114935" cy="1137920"/>
          </a:xfrm>
          <a:custGeom>
            <a:avLst/>
            <a:gdLst/>
            <a:ahLst/>
            <a:cxnLst/>
            <a:rect l="l" t="t" r="r" b="b"/>
            <a:pathLst>
              <a:path w="114934" h="1137920">
                <a:moveTo>
                  <a:pt x="114681" y="0"/>
                </a:moveTo>
                <a:lnTo>
                  <a:pt x="0" y="0"/>
                </a:lnTo>
                <a:lnTo>
                  <a:pt x="0" y="21590"/>
                </a:lnTo>
                <a:lnTo>
                  <a:pt x="71120" y="21590"/>
                </a:lnTo>
                <a:lnTo>
                  <a:pt x="71120" y="1137920"/>
                </a:lnTo>
                <a:lnTo>
                  <a:pt x="114681" y="1137920"/>
                </a:lnTo>
                <a:lnTo>
                  <a:pt x="114681" y="21590"/>
                </a:lnTo>
                <a:lnTo>
                  <a:pt x="114681" y="0"/>
                </a:lnTo>
                <a:close/>
              </a:path>
            </a:pathLst>
          </a:custGeom>
          <a:solidFill>
            <a:srgbClr val="000000"/>
          </a:solidFill>
        </p:spPr>
        <p:txBody>
          <a:bodyPr wrap="square" lIns="0" tIns="0" rIns="0" bIns="0" rtlCol="0"/>
          <a:lstStyle/>
          <a:p>
            <a:endParaRPr/>
          </a:p>
        </p:txBody>
      </p:sp>
      <p:sp>
        <p:nvSpPr>
          <p:cNvPr id="43" name="object 43"/>
          <p:cNvSpPr txBox="1"/>
          <p:nvPr/>
        </p:nvSpPr>
        <p:spPr>
          <a:xfrm>
            <a:off x="9404350" y="2843530"/>
            <a:ext cx="167005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𝑞</a:t>
            </a:r>
            <a:r>
              <a:rPr sz="3600" spc="-17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44" name="object 44"/>
          <p:cNvSpPr txBox="1"/>
          <p:nvPr/>
        </p:nvSpPr>
        <p:spPr>
          <a:xfrm>
            <a:off x="9761601" y="3833431"/>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45" name="object 45"/>
          <p:cNvSpPr txBox="1"/>
          <p:nvPr/>
        </p:nvSpPr>
        <p:spPr>
          <a:xfrm>
            <a:off x="8758555" y="3301365"/>
            <a:ext cx="2256155" cy="883285"/>
          </a:xfrm>
          <a:prstGeom prst="rect">
            <a:avLst/>
          </a:prstGeom>
        </p:spPr>
        <p:txBody>
          <a:bodyPr vert="horz" wrap="square" lIns="0" tIns="13335" rIns="0" bIns="0" rtlCol="0">
            <a:spAutoFit/>
          </a:bodyPr>
          <a:lstStyle/>
          <a:p>
            <a:pPr marL="12700">
              <a:lnSpc>
                <a:spcPts val="3375"/>
              </a:lnSpc>
              <a:spcBef>
                <a:spcPts val="105"/>
              </a:spcBef>
            </a:pPr>
            <a:r>
              <a:rPr sz="3600" spc="-25" dirty="0">
                <a:latin typeface="Cambria Math"/>
                <a:cs typeface="Cambria Math"/>
              </a:rPr>
              <a:t>log</a:t>
            </a:r>
            <a:endParaRPr sz="3600">
              <a:latin typeface="Cambria Math"/>
              <a:cs typeface="Cambria Math"/>
            </a:endParaRPr>
          </a:p>
          <a:p>
            <a:pPr marL="699770">
              <a:lnSpc>
                <a:spcPts val="3375"/>
              </a:lnSpc>
              <a:tabLst>
                <a:tab pos="1208405" algn="l"/>
              </a:tabLst>
            </a:pPr>
            <a:r>
              <a:rPr sz="3600" spc="-50" dirty="0">
                <a:latin typeface="Cambria Math"/>
                <a:cs typeface="Cambria Math"/>
              </a:rPr>
              <a:t>𝑝</a:t>
            </a:r>
            <a:r>
              <a:rPr sz="3600" dirty="0">
                <a:latin typeface="Cambria Math"/>
                <a:cs typeface="Cambria Math"/>
              </a:rPr>
              <a:t>	</a:t>
            </a:r>
            <a:r>
              <a:rPr sz="3600" spc="55" dirty="0">
                <a:latin typeface="Cambria Math"/>
                <a:cs typeface="Cambria Math"/>
              </a:rPr>
              <a:t>(𝑧|𝑥)</a:t>
            </a:r>
            <a:endParaRPr sz="3600">
              <a:latin typeface="Cambria Math"/>
              <a:cs typeface="Cambria Math"/>
            </a:endParaRPr>
          </a:p>
        </p:txBody>
      </p:sp>
      <p:sp>
        <p:nvSpPr>
          <p:cNvPr id="46" name="object 46"/>
          <p:cNvSpPr/>
          <p:nvPr/>
        </p:nvSpPr>
        <p:spPr>
          <a:xfrm>
            <a:off x="5476240" y="4698619"/>
            <a:ext cx="142240" cy="615315"/>
          </a:xfrm>
          <a:custGeom>
            <a:avLst/>
            <a:gdLst/>
            <a:ahLst/>
            <a:cxnLst/>
            <a:rect l="l" t="t" r="r" b="b"/>
            <a:pathLst>
              <a:path w="142239" h="615314">
                <a:moveTo>
                  <a:pt x="141732" y="0"/>
                </a:moveTo>
                <a:lnTo>
                  <a:pt x="79883" y="30098"/>
                </a:lnTo>
                <a:lnTo>
                  <a:pt x="56769" y="62483"/>
                </a:lnTo>
                <a:lnTo>
                  <a:pt x="36702" y="101472"/>
                </a:lnTo>
                <a:lnTo>
                  <a:pt x="20700" y="145541"/>
                </a:lnTo>
                <a:lnTo>
                  <a:pt x="9144" y="193420"/>
                </a:lnTo>
                <a:lnTo>
                  <a:pt x="2286" y="244728"/>
                </a:lnTo>
                <a:lnTo>
                  <a:pt x="0" y="299846"/>
                </a:lnTo>
                <a:lnTo>
                  <a:pt x="2286" y="354583"/>
                </a:lnTo>
                <a:lnTo>
                  <a:pt x="9144" y="405891"/>
                </a:lnTo>
                <a:lnTo>
                  <a:pt x="20700" y="453770"/>
                </a:lnTo>
                <a:lnTo>
                  <a:pt x="36702" y="498093"/>
                </a:lnTo>
                <a:lnTo>
                  <a:pt x="56769" y="537463"/>
                </a:lnTo>
                <a:lnTo>
                  <a:pt x="79883" y="569975"/>
                </a:lnTo>
                <a:lnTo>
                  <a:pt x="135636" y="614806"/>
                </a:lnTo>
                <a:lnTo>
                  <a:pt x="141732" y="599947"/>
                </a:lnTo>
                <a:lnTo>
                  <a:pt x="118110" y="580770"/>
                </a:lnTo>
                <a:lnTo>
                  <a:pt x="97155" y="555878"/>
                </a:lnTo>
                <a:lnTo>
                  <a:pt x="63626" y="488441"/>
                </a:lnTo>
                <a:lnTo>
                  <a:pt x="51308" y="447039"/>
                </a:lnTo>
                <a:lnTo>
                  <a:pt x="42545" y="401827"/>
                </a:lnTo>
                <a:lnTo>
                  <a:pt x="37337" y="352932"/>
                </a:lnTo>
                <a:lnTo>
                  <a:pt x="35560" y="300100"/>
                </a:lnTo>
                <a:lnTo>
                  <a:pt x="37337" y="246633"/>
                </a:lnTo>
                <a:lnTo>
                  <a:pt x="42672" y="197103"/>
                </a:lnTo>
                <a:lnTo>
                  <a:pt x="51435" y="151891"/>
                </a:lnTo>
                <a:lnTo>
                  <a:pt x="63881" y="110616"/>
                </a:lnTo>
                <a:lnTo>
                  <a:pt x="79375" y="74421"/>
                </a:lnTo>
                <a:lnTo>
                  <a:pt x="118363" y="19176"/>
                </a:lnTo>
                <a:lnTo>
                  <a:pt x="141732" y="0"/>
                </a:lnTo>
                <a:close/>
              </a:path>
            </a:pathLst>
          </a:custGeom>
          <a:solidFill>
            <a:srgbClr val="000000"/>
          </a:solidFill>
        </p:spPr>
        <p:txBody>
          <a:bodyPr wrap="square" lIns="0" tIns="0" rIns="0" bIns="0" rtlCol="0"/>
          <a:lstStyle/>
          <a:p>
            <a:endParaRPr/>
          </a:p>
        </p:txBody>
      </p:sp>
      <p:sp>
        <p:nvSpPr>
          <p:cNvPr id="47" name="object 47"/>
          <p:cNvSpPr/>
          <p:nvPr/>
        </p:nvSpPr>
        <p:spPr>
          <a:xfrm>
            <a:off x="6095746" y="4821682"/>
            <a:ext cx="118110" cy="353695"/>
          </a:xfrm>
          <a:custGeom>
            <a:avLst/>
            <a:gdLst/>
            <a:ahLst/>
            <a:cxnLst/>
            <a:rect l="l" t="t" r="r" b="b"/>
            <a:pathLst>
              <a:path w="118110" h="353695">
                <a:moveTo>
                  <a:pt x="112521" y="0"/>
                </a:moveTo>
                <a:lnTo>
                  <a:pt x="64515" y="22733"/>
                </a:lnTo>
                <a:lnTo>
                  <a:pt x="29082" y="61976"/>
                </a:lnTo>
                <a:lnTo>
                  <a:pt x="7238" y="114554"/>
                </a:lnTo>
                <a:lnTo>
                  <a:pt x="0" y="176911"/>
                </a:lnTo>
                <a:lnTo>
                  <a:pt x="1777" y="209423"/>
                </a:lnTo>
                <a:lnTo>
                  <a:pt x="16382" y="266954"/>
                </a:lnTo>
                <a:lnTo>
                  <a:pt x="45084" y="313563"/>
                </a:lnTo>
                <a:lnTo>
                  <a:pt x="86867" y="344424"/>
                </a:lnTo>
                <a:lnTo>
                  <a:pt x="112521" y="353695"/>
                </a:lnTo>
                <a:lnTo>
                  <a:pt x="117093" y="339344"/>
                </a:lnTo>
                <a:lnTo>
                  <a:pt x="96900" y="330454"/>
                </a:lnTo>
                <a:lnTo>
                  <a:pt x="79628" y="318008"/>
                </a:lnTo>
                <a:lnTo>
                  <a:pt x="53086" y="282702"/>
                </a:lnTo>
                <a:lnTo>
                  <a:pt x="37464" y="234569"/>
                </a:lnTo>
                <a:lnTo>
                  <a:pt x="32257" y="175133"/>
                </a:lnTo>
                <a:lnTo>
                  <a:pt x="33527" y="144907"/>
                </a:lnTo>
                <a:lnTo>
                  <a:pt x="43941" y="92583"/>
                </a:lnTo>
                <a:lnTo>
                  <a:pt x="65024" y="51308"/>
                </a:lnTo>
                <a:lnTo>
                  <a:pt x="97281" y="23241"/>
                </a:lnTo>
                <a:lnTo>
                  <a:pt x="117601" y="14478"/>
                </a:lnTo>
                <a:lnTo>
                  <a:pt x="112521" y="0"/>
                </a:lnTo>
                <a:close/>
              </a:path>
            </a:pathLst>
          </a:custGeom>
          <a:solidFill>
            <a:srgbClr val="000000"/>
          </a:solidFill>
        </p:spPr>
        <p:txBody>
          <a:bodyPr wrap="square" lIns="0" tIns="0" rIns="0" bIns="0" rtlCol="0"/>
          <a:lstStyle/>
          <a:p>
            <a:endParaRPr/>
          </a:p>
        </p:txBody>
      </p:sp>
      <p:sp>
        <p:nvSpPr>
          <p:cNvPr id="48" name="object 48"/>
          <p:cNvSpPr/>
          <p:nvPr/>
        </p:nvSpPr>
        <p:spPr>
          <a:xfrm>
            <a:off x="6457060" y="4825161"/>
            <a:ext cx="29209" cy="347345"/>
          </a:xfrm>
          <a:custGeom>
            <a:avLst/>
            <a:gdLst/>
            <a:ahLst/>
            <a:cxnLst/>
            <a:rect l="l" t="t" r="r" b="b"/>
            <a:pathLst>
              <a:path w="29210" h="347345">
                <a:moveTo>
                  <a:pt x="28646" y="0"/>
                </a:moveTo>
                <a:lnTo>
                  <a:pt x="0" y="0"/>
                </a:lnTo>
                <a:lnTo>
                  <a:pt x="0" y="346913"/>
                </a:lnTo>
                <a:lnTo>
                  <a:pt x="28646" y="346913"/>
                </a:lnTo>
                <a:lnTo>
                  <a:pt x="28646" y="0"/>
                </a:lnTo>
                <a:close/>
              </a:path>
            </a:pathLst>
          </a:custGeom>
          <a:solidFill>
            <a:srgbClr val="000000"/>
          </a:solidFill>
        </p:spPr>
        <p:txBody>
          <a:bodyPr wrap="square" lIns="0" tIns="0" rIns="0" bIns="0" rtlCol="0"/>
          <a:lstStyle/>
          <a:p>
            <a:endParaRPr/>
          </a:p>
        </p:txBody>
      </p:sp>
      <p:sp>
        <p:nvSpPr>
          <p:cNvPr id="49" name="object 49"/>
          <p:cNvSpPr/>
          <p:nvPr/>
        </p:nvSpPr>
        <p:spPr>
          <a:xfrm>
            <a:off x="6753606" y="4821682"/>
            <a:ext cx="118110" cy="353695"/>
          </a:xfrm>
          <a:custGeom>
            <a:avLst/>
            <a:gdLst/>
            <a:ahLst/>
            <a:cxnLst/>
            <a:rect l="l" t="t" r="r" b="b"/>
            <a:pathLst>
              <a:path w="118109" h="353695">
                <a:moveTo>
                  <a:pt x="5079" y="0"/>
                </a:moveTo>
                <a:lnTo>
                  <a:pt x="0" y="14478"/>
                </a:lnTo>
                <a:lnTo>
                  <a:pt x="20447" y="23241"/>
                </a:lnTo>
                <a:lnTo>
                  <a:pt x="37973" y="35560"/>
                </a:lnTo>
                <a:lnTo>
                  <a:pt x="64516" y="70485"/>
                </a:lnTo>
                <a:lnTo>
                  <a:pt x="80137" y="117475"/>
                </a:lnTo>
                <a:lnTo>
                  <a:pt x="85344" y="175133"/>
                </a:lnTo>
                <a:lnTo>
                  <a:pt x="84074" y="206248"/>
                </a:lnTo>
                <a:lnTo>
                  <a:pt x="73660" y="260096"/>
                </a:lnTo>
                <a:lnTo>
                  <a:pt x="52577" y="302006"/>
                </a:lnTo>
                <a:lnTo>
                  <a:pt x="20700" y="330454"/>
                </a:lnTo>
                <a:lnTo>
                  <a:pt x="508" y="339344"/>
                </a:lnTo>
                <a:lnTo>
                  <a:pt x="5079" y="353695"/>
                </a:lnTo>
                <a:lnTo>
                  <a:pt x="53213" y="331089"/>
                </a:lnTo>
                <a:lnTo>
                  <a:pt x="88519" y="291846"/>
                </a:lnTo>
                <a:lnTo>
                  <a:pt x="110363" y="239395"/>
                </a:lnTo>
                <a:lnTo>
                  <a:pt x="117601" y="176911"/>
                </a:lnTo>
                <a:lnTo>
                  <a:pt x="110363" y="114554"/>
                </a:lnTo>
                <a:lnTo>
                  <a:pt x="88519" y="61976"/>
                </a:lnTo>
                <a:lnTo>
                  <a:pt x="53086" y="22733"/>
                </a:lnTo>
                <a:lnTo>
                  <a:pt x="5079" y="0"/>
                </a:lnTo>
                <a:close/>
              </a:path>
            </a:pathLst>
          </a:custGeom>
          <a:solidFill>
            <a:srgbClr val="000000"/>
          </a:solidFill>
        </p:spPr>
        <p:txBody>
          <a:bodyPr wrap="square" lIns="0" tIns="0" rIns="0" bIns="0" rtlCol="0"/>
          <a:lstStyle/>
          <a:p>
            <a:endParaRPr/>
          </a:p>
        </p:txBody>
      </p:sp>
      <p:sp>
        <p:nvSpPr>
          <p:cNvPr id="50" name="object 50"/>
          <p:cNvSpPr/>
          <p:nvPr/>
        </p:nvSpPr>
        <p:spPr>
          <a:xfrm>
            <a:off x="7296911" y="4821682"/>
            <a:ext cx="118110" cy="353695"/>
          </a:xfrm>
          <a:custGeom>
            <a:avLst/>
            <a:gdLst/>
            <a:ahLst/>
            <a:cxnLst/>
            <a:rect l="l" t="t" r="r" b="b"/>
            <a:pathLst>
              <a:path w="118109" h="353695">
                <a:moveTo>
                  <a:pt x="112522" y="0"/>
                </a:moveTo>
                <a:lnTo>
                  <a:pt x="64516" y="22733"/>
                </a:lnTo>
                <a:lnTo>
                  <a:pt x="29083" y="61976"/>
                </a:lnTo>
                <a:lnTo>
                  <a:pt x="7239" y="114554"/>
                </a:lnTo>
                <a:lnTo>
                  <a:pt x="0" y="176911"/>
                </a:lnTo>
                <a:lnTo>
                  <a:pt x="1778" y="209423"/>
                </a:lnTo>
                <a:lnTo>
                  <a:pt x="16383" y="266954"/>
                </a:lnTo>
                <a:lnTo>
                  <a:pt x="45085" y="313563"/>
                </a:lnTo>
                <a:lnTo>
                  <a:pt x="86868" y="344424"/>
                </a:lnTo>
                <a:lnTo>
                  <a:pt x="112522" y="353695"/>
                </a:lnTo>
                <a:lnTo>
                  <a:pt x="117094" y="339344"/>
                </a:lnTo>
                <a:lnTo>
                  <a:pt x="96901" y="330454"/>
                </a:lnTo>
                <a:lnTo>
                  <a:pt x="79629" y="318008"/>
                </a:lnTo>
                <a:lnTo>
                  <a:pt x="53086" y="282702"/>
                </a:lnTo>
                <a:lnTo>
                  <a:pt x="37465" y="234569"/>
                </a:lnTo>
                <a:lnTo>
                  <a:pt x="32131" y="175133"/>
                </a:lnTo>
                <a:lnTo>
                  <a:pt x="33528" y="144907"/>
                </a:lnTo>
                <a:lnTo>
                  <a:pt x="43942" y="92583"/>
                </a:lnTo>
                <a:lnTo>
                  <a:pt x="65024" y="51308"/>
                </a:lnTo>
                <a:lnTo>
                  <a:pt x="97282" y="23241"/>
                </a:lnTo>
                <a:lnTo>
                  <a:pt x="117602" y="14478"/>
                </a:lnTo>
                <a:lnTo>
                  <a:pt x="112522" y="0"/>
                </a:lnTo>
                <a:close/>
              </a:path>
            </a:pathLst>
          </a:custGeom>
          <a:solidFill>
            <a:srgbClr val="000000"/>
          </a:solidFill>
        </p:spPr>
        <p:txBody>
          <a:bodyPr wrap="square" lIns="0" tIns="0" rIns="0" bIns="0" rtlCol="0"/>
          <a:lstStyle/>
          <a:p>
            <a:endParaRPr/>
          </a:p>
        </p:txBody>
      </p:sp>
      <p:sp>
        <p:nvSpPr>
          <p:cNvPr id="51" name="object 51"/>
          <p:cNvSpPr/>
          <p:nvPr/>
        </p:nvSpPr>
        <p:spPr>
          <a:xfrm>
            <a:off x="7619365" y="4821682"/>
            <a:ext cx="118110" cy="353695"/>
          </a:xfrm>
          <a:custGeom>
            <a:avLst/>
            <a:gdLst/>
            <a:ahLst/>
            <a:cxnLst/>
            <a:rect l="l" t="t" r="r" b="b"/>
            <a:pathLst>
              <a:path w="118109" h="353695">
                <a:moveTo>
                  <a:pt x="5079" y="0"/>
                </a:moveTo>
                <a:lnTo>
                  <a:pt x="0" y="14478"/>
                </a:lnTo>
                <a:lnTo>
                  <a:pt x="20446" y="23241"/>
                </a:lnTo>
                <a:lnTo>
                  <a:pt x="37973" y="35560"/>
                </a:lnTo>
                <a:lnTo>
                  <a:pt x="64642" y="70485"/>
                </a:lnTo>
                <a:lnTo>
                  <a:pt x="80263" y="117475"/>
                </a:lnTo>
                <a:lnTo>
                  <a:pt x="85470" y="175133"/>
                </a:lnTo>
                <a:lnTo>
                  <a:pt x="84074" y="206248"/>
                </a:lnTo>
                <a:lnTo>
                  <a:pt x="73659" y="260096"/>
                </a:lnTo>
                <a:lnTo>
                  <a:pt x="52704" y="302006"/>
                </a:lnTo>
                <a:lnTo>
                  <a:pt x="20700" y="330454"/>
                </a:lnTo>
                <a:lnTo>
                  <a:pt x="634" y="339344"/>
                </a:lnTo>
                <a:lnTo>
                  <a:pt x="5079" y="353695"/>
                </a:lnTo>
                <a:lnTo>
                  <a:pt x="53212" y="331089"/>
                </a:lnTo>
                <a:lnTo>
                  <a:pt x="88645" y="291846"/>
                </a:lnTo>
                <a:lnTo>
                  <a:pt x="110362" y="239395"/>
                </a:lnTo>
                <a:lnTo>
                  <a:pt x="117601" y="176911"/>
                </a:lnTo>
                <a:lnTo>
                  <a:pt x="110362" y="114554"/>
                </a:lnTo>
                <a:lnTo>
                  <a:pt x="88518" y="61976"/>
                </a:lnTo>
                <a:lnTo>
                  <a:pt x="53085" y="22733"/>
                </a:lnTo>
                <a:lnTo>
                  <a:pt x="5079" y="0"/>
                </a:lnTo>
                <a:close/>
              </a:path>
            </a:pathLst>
          </a:custGeom>
          <a:solidFill>
            <a:srgbClr val="000000"/>
          </a:solidFill>
        </p:spPr>
        <p:txBody>
          <a:bodyPr wrap="square" lIns="0" tIns="0" rIns="0" bIns="0" rtlCol="0"/>
          <a:lstStyle/>
          <a:p>
            <a:endParaRPr/>
          </a:p>
        </p:txBody>
      </p:sp>
      <p:sp>
        <p:nvSpPr>
          <p:cNvPr id="52" name="object 52"/>
          <p:cNvSpPr txBox="1"/>
          <p:nvPr/>
        </p:nvSpPr>
        <p:spPr>
          <a:xfrm>
            <a:off x="139382" y="4704651"/>
            <a:ext cx="7517130" cy="489584"/>
          </a:xfrm>
          <a:prstGeom prst="rect">
            <a:avLst/>
          </a:prstGeom>
        </p:spPr>
        <p:txBody>
          <a:bodyPr vert="horz" wrap="square" lIns="0" tIns="11430" rIns="0" bIns="0" rtlCol="0">
            <a:spAutoFit/>
          </a:bodyPr>
          <a:lstStyle/>
          <a:p>
            <a:pPr marL="38100">
              <a:lnSpc>
                <a:spcPct val="100000"/>
              </a:lnSpc>
              <a:spcBef>
                <a:spcPts val="90"/>
              </a:spcBef>
              <a:tabLst>
                <a:tab pos="5502275" algn="l"/>
                <a:tab pos="6091555" algn="l"/>
                <a:tab pos="6772909" algn="l"/>
                <a:tab pos="7291705" algn="l"/>
              </a:tabLst>
            </a:pPr>
            <a:r>
              <a:rPr sz="3050" dirty="0">
                <a:latin typeface="Cambria Math"/>
                <a:cs typeface="Cambria Math"/>
              </a:rPr>
              <a:t>=</a:t>
            </a:r>
            <a:r>
              <a:rPr sz="3050" spc="245" dirty="0">
                <a:latin typeface="Cambria Math"/>
                <a:cs typeface="Cambria Math"/>
              </a:rPr>
              <a:t> </a:t>
            </a:r>
            <a:r>
              <a:rPr sz="3050" dirty="0">
                <a:latin typeface="Cambria Math"/>
                <a:cs typeface="Cambria Math"/>
              </a:rPr>
              <a:t>𝐸</a:t>
            </a:r>
            <a:r>
              <a:rPr sz="3050" spc="40" dirty="0">
                <a:latin typeface="Cambria Math"/>
                <a:cs typeface="Cambria Math"/>
              </a:rPr>
              <a:t> </a:t>
            </a:r>
            <a:r>
              <a:rPr sz="3600" spc="75" baseline="-11574" dirty="0">
                <a:latin typeface="Cambria Math"/>
                <a:cs typeface="Cambria Math"/>
              </a:rPr>
              <a:t>z~q</a:t>
            </a:r>
            <a:r>
              <a:rPr sz="3600" spc="-60" baseline="-11574" dirty="0">
                <a:latin typeface="Cambria Math"/>
                <a:cs typeface="Cambria Math"/>
              </a:rPr>
              <a:t> </a:t>
            </a:r>
            <a:r>
              <a:rPr sz="1425" baseline="-8771" dirty="0">
                <a:latin typeface="Cambria Math"/>
                <a:cs typeface="Cambria Math"/>
              </a:rPr>
              <a:t>ϕ</a:t>
            </a:r>
            <a:r>
              <a:rPr sz="3600" baseline="-11574" dirty="0">
                <a:latin typeface="Cambria Math"/>
                <a:cs typeface="Cambria Math"/>
              </a:rPr>
              <a:t>(z|x)</a:t>
            </a:r>
            <a:r>
              <a:rPr sz="3050" dirty="0">
                <a:latin typeface="Cambria Math"/>
                <a:cs typeface="Cambria Math"/>
              </a:rPr>
              <a:t>[log</a:t>
            </a:r>
            <a:r>
              <a:rPr sz="3050" spc="-120" dirty="0">
                <a:latin typeface="Cambria Math"/>
                <a:cs typeface="Cambria Math"/>
              </a:rPr>
              <a:t> </a:t>
            </a:r>
            <a:r>
              <a:rPr sz="3050" spc="-25" dirty="0">
                <a:latin typeface="Cambria Math"/>
                <a:cs typeface="Cambria Math"/>
              </a:rPr>
              <a:t>𝑝</a:t>
            </a:r>
            <a:r>
              <a:rPr sz="3050" spc="-170" dirty="0">
                <a:latin typeface="Cambria Math"/>
                <a:cs typeface="Cambria Math"/>
              </a:rPr>
              <a:t> </a:t>
            </a:r>
            <a:r>
              <a:rPr sz="3600" spc="-15" baseline="-12731" dirty="0">
                <a:latin typeface="Cambria Math"/>
                <a:cs typeface="Cambria Math"/>
              </a:rPr>
              <a:t>θ</a:t>
            </a:r>
            <a:r>
              <a:rPr sz="3050" spc="-10" dirty="0">
                <a:latin typeface="Cambria Math"/>
                <a:cs typeface="Cambria Math"/>
              </a:rPr>
              <a:t>(𝑥|𝑧)]</a:t>
            </a:r>
            <a:r>
              <a:rPr sz="3050" spc="5" dirty="0">
                <a:latin typeface="Cambria Math"/>
                <a:cs typeface="Cambria Math"/>
              </a:rPr>
              <a:t> </a:t>
            </a:r>
            <a:r>
              <a:rPr sz="3050" dirty="0">
                <a:latin typeface="Cambria Math"/>
                <a:cs typeface="Cambria Math"/>
              </a:rPr>
              <a:t>−</a:t>
            </a:r>
            <a:r>
              <a:rPr sz="3050" spc="75" dirty="0">
                <a:latin typeface="Cambria Math"/>
                <a:cs typeface="Cambria Math"/>
              </a:rPr>
              <a:t> </a:t>
            </a:r>
            <a:r>
              <a:rPr sz="3050" spc="65" dirty="0">
                <a:latin typeface="Cambria Math"/>
                <a:cs typeface="Cambria Math"/>
              </a:rPr>
              <a:t>𝐷</a:t>
            </a:r>
            <a:r>
              <a:rPr sz="3375" spc="97" baseline="-9876" dirty="0">
                <a:latin typeface="Cambria Math"/>
                <a:cs typeface="Cambria Math"/>
              </a:rPr>
              <a:t>KL</a:t>
            </a:r>
            <a:r>
              <a:rPr sz="3375" baseline="-9876" dirty="0">
                <a:latin typeface="Cambria Math"/>
                <a:cs typeface="Cambria Math"/>
              </a:rPr>
              <a:t>	</a:t>
            </a:r>
            <a:r>
              <a:rPr sz="3050" spc="-25" dirty="0">
                <a:latin typeface="Cambria Math"/>
                <a:cs typeface="Cambria Math"/>
              </a:rPr>
              <a:t>𝑞</a:t>
            </a:r>
            <a:r>
              <a:rPr sz="3050" spc="-229" dirty="0">
                <a:latin typeface="Cambria Math"/>
                <a:cs typeface="Cambria Math"/>
              </a:rPr>
              <a:t> </a:t>
            </a:r>
            <a:r>
              <a:rPr sz="3225" spc="-75" baseline="-10335" dirty="0">
                <a:latin typeface="Cambria Math"/>
                <a:cs typeface="Cambria Math"/>
              </a:rPr>
              <a:t>ϕ</a:t>
            </a:r>
            <a:r>
              <a:rPr sz="3225" baseline="-10335" dirty="0">
                <a:latin typeface="Cambria Math"/>
                <a:cs typeface="Cambria Math"/>
              </a:rPr>
              <a:t>	</a:t>
            </a:r>
            <a:r>
              <a:rPr sz="3050" dirty="0">
                <a:latin typeface="Cambria Math"/>
                <a:cs typeface="Cambria Math"/>
              </a:rPr>
              <a:t>𝑧</a:t>
            </a:r>
            <a:r>
              <a:rPr sz="3050" spc="240"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10" dirty="0">
                <a:latin typeface="Cambria Math"/>
                <a:cs typeface="Cambria Math"/>
              </a:rPr>
              <a:t>,</a:t>
            </a:r>
            <a:r>
              <a:rPr sz="3050" spc="-180" dirty="0">
                <a:latin typeface="Cambria Math"/>
                <a:cs typeface="Cambria Math"/>
              </a:rPr>
              <a:t> </a:t>
            </a:r>
            <a:r>
              <a:rPr sz="3050" spc="-50" dirty="0">
                <a:latin typeface="Cambria Math"/>
                <a:cs typeface="Cambria Math"/>
              </a:rPr>
              <a:t>𝑝</a:t>
            </a:r>
            <a:r>
              <a:rPr sz="3050" dirty="0">
                <a:latin typeface="Cambria Math"/>
                <a:cs typeface="Cambria Math"/>
              </a:rPr>
              <a:t>	</a:t>
            </a:r>
            <a:r>
              <a:rPr sz="3050" spc="-50" dirty="0">
                <a:latin typeface="Cambria Math"/>
                <a:cs typeface="Cambria Math"/>
              </a:rPr>
              <a:t>𝑧</a:t>
            </a:r>
            <a:endParaRPr sz="3050">
              <a:latin typeface="Cambria Math"/>
              <a:cs typeface="Cambria Math"/>
            </a:endParaRPr>
          </a:p>
        </p:txBody>
      </p:sp>
      <p:sp>
        <p:nvSpPr>
          <p:cNvPr id="53" name="object 53"/>
          <p:cNvSpPr/>
          <p:nvPr/>
        </p:nvSpPr>
        <p:spPr>
          <a:xfrm>
            <a:off x="7782814" y="4683759"/>
            <a:ext cx="142240" cy="629920"/>
          </a:xfrm>
          <a:custGeom>
            <a:avLst/>
            <a:gdLst/>
            <a:ahLst/>
            <a:cxnLst/>
            <a:rect l="l" t="t" r="r" b="b"/>
            <a:pathLst>
              <a:path w="142240" h="629920">
                <a:moveTo>
                  <a:pt x="5841" y="0"/>
                </a:moveTo>
                <a:lnTo>
                  <a:pt x="0" y="14858"/>
                </a:lnTo>
                <a:lnTo>
                  <a:pt x="23367" y="34035"/>
                </a:lnTo>
                <a:lnTo>
                  <a:pt x="44195" y="58800"/>
                </a:lnTo>
                <a:lnTo>
                  <a:pt x="77850" y="125475"/>
                </a:lnTo>
                <a:lnTo>
                  <a:pt x="90169" y="166750"/>
                </a:lnTo>
                <a:lnTo>
                  <a:pt x="99059" y="211962"/>
                </a:lnTo>
                <a:lnTo>
                  <a:pt x="104393" y="261492"/>
                </a:lnTo>
                <a:lnTo>
                  <a:pt x="106171" y="314959"/>
                </a:lnTo>
                <a:lnTo>
                  <a:pt x="104393" y="367791"/>
                </a:lnTo>
                <a:lnTo>
                  <a:pt x="99186" y="416687"/>
                </a:lnTo>
                <a:lnTo>
                  <a:pt x="90296" y="461898"/>
                </a:lnTo>
                <a:lnTo>
                  <a:pt x="77977" y="503300"/>
                </a:lnTo>
                <a:lnTo>
                  <a:pt x="62610" y="539876"/>
                </a:lnTo>
                <a:lnTo>
                  <a:pt x="23494" y="595629"/>
                </a:lnTo>
                <a:lnTo>
                  <a:pt x="0" y="614806"/>
                </a:lnTo>
                <a:lnTo>
                  <a:pt x="5841" y="629665"/>
                </a:lnTo>
                <a:lnTo>
                  <a:pt x="61849" y="584834"/>
                </a:lnTo>
                <a:lnTo>
                  <a:pt x="84962" y="552322"/>
                </a:lnTo>
                <a:lnTo>
                  <a:pt x="105028" y="512952"/>
                </a:lnTo>
                <a:lnTo>
                  <a:pt x="121030" y="468629"/>
                </a:lnTo>
                <a:lnTo>
                  <a:pt x="132587" y="420750"/>
                </a:lnTo>
                <a:lnTo>
                  <a:pt x="139445" y="369442"/>
                </a:lnTo>
                <a:lnTo>
                  <a:pt x="141731" y="314706"/>
                </a:lnTo>
                <a:lnTo>
                  <a:pt x="139445" y="259587"/>
                </a:lnTo>
                <a:lnTo>
                  <a:pt x="132587" y="208279"/>
                </a:lnTo>
                <a:lnTo>
                  <a:pt x="121030" y="160400"/>
                </a:lnTo>
                <a:lnTo>
                  <a:pt x="105028" y="116331"/>
                </a:lnTo>
                <a:lnTo>
                  <a:pt x="84962" y="77342"/>
                </a:lnTo>
                <a:lnTo>
                  <a:pt x="61849" y="44957"/>
                </a:lnTo>
                <a:lnTo>
                  <a:pt x="5841" y="0"/>
                </a:lnTo>
                <a:close/>
              </a:path>
            </a:pathLst>
          </a:custGeom>
          <a:solidFill>
            <a:srgbClr val="000000"/>
          </a:solidFill>
        </p:spPr>
        <p:txBody>
          <a:bodyPr wrap="square" lIns="0" tIns="0" rIns="0" bIns="0" rtlCol="0"/>
          <a:lstStyle/>
          <a:p>
            <a:endParaRPr/>
          </a:p>
        </p:txBody>
      </p:sp>
      <p:sp>
        <p:nvSpPr>
          <p:cNvPr id="54" name="object 54"/>
          <p:cNvSpPr/>
          <p:nvPr/>
        </p:nvSpPr>
        <p:spPr>
          <a:xfrm>
            <a:off x="10016490" y="4829340"/>
            <a:ext cx="29209" cy="349250"/>
          </a:xfrm>
          <a:custGeom>
            <a:avLst/>
            <a:gdLst/>
            <a:ahLst/>
            <a:cxnLst/>
            <a:rect l="l" t="t" r="r" b="b"/>
            <a:pathLst>
              <a:path w="29209" h="349250">
                <a:moveTo>
                  <a:pt x="28906" y="0"/>
                </a:moveTo>
                <a:lnTo>
                  <a:pt x="0" y="0"/>
                </a:lnTo>
                <a:lnTo>
                  <a:pt x="0" y="348703"/>
                </a:lnTo>
                <a:lnTo>
                  <a:pt x="28906" y="348703"/>
                </a:lnTo>
                <a:lnTo>
                  <a:pt x="28906" y="0"/>
                </a:lnTo>
                <a:close/>
              </a:path>
            </a:pathLst>
          </a:custGeom>
          <a:solidFill>
            <a:srgbClr val="000000"/>
          </a:solidFill>
        </p:spPr>
        <p:txBody>
          <a:bodyPr wrap="square" lIns="0" tIns="0" rIns="0" bIns="0" rtlCol="0"/>
          <a:lstStyle/>
          <a:p>
            <a:endParaRPr/>
          </a:p>
        </p:txBody>
      </p:sp>
      <p:sp>
        <p:nvSpPr>
          <p:cNvPr id="55" name="object 55"/>
          <p:cNvSpPr/>
          <p:nvPr/>
        </p:nvSpPr>
        <p:spPr>
          <a:xfrm>
            <a:off x="10315575" y="4826000"/>
            <a:ext cx="118745" cy="355600"/>
          </a:xfrm>
          <a:custGeom>
            <a:avLst/>
            <a:gdLst/>
            <a:ahLst/>
            <a:cxnLst/>
            <a:rect l="l" t="t" r="r" b="b"/>
            <a:pathLst>
              <a:path w="118745" h="355600">
                <a:moveTo>
                  <a:pt x="5079" y="0"/>
                </a:moveTo>
                <a:lnTo>
                  <a:pt x="0" y="14477"/>
                </a:lnTo>
                <a:lnTo>
                  <a:pt x="20574" y="23368"/>
                </a:lnTo>
                <a:lnTo>
                  <a:pt x="38353" y="35687"/>
                </a:lnTo>
                <a:lnTo>
                  <a:pt x="65150" y="70738"/>
                </a:lnTo>
                <a:lnTo>
                  <a:pt x="80899" y="117982"/>
                </a:lnTo>
                <a:lnTo>
                  <a:pt x="86232" y="175894"/>
                </a:lnTo>
                <a:lnTo>
                  <a:pt x="84835" y="207263"/>
                </a:lnTo>
                <a:lnTo>
                  <a:pt x="74295" y="261366"/>
                </a:lnTo>
                <a:lnTo>
                  <a:pt x="53085" y="303530"/>
                </a:lnTo>
                <a:lnTo>
                  <a:pt x="20827" y="332105"/>
                </a:lnTo>
                <a:lnTo>
                  <a:pt x="634" y="340994"/>
                </a:lnTo>
                <a:lnTo>
                  <a:pt x="5079" y="355473"/>
                </a:lnTo>
                <a:lnTo>
                  <a:pt x="53594" y="332739"/>
                </a:lnTo>
                <a:lnTo>
                  <a:pt x="89407" y="293369"/>
                </a:lnTo>
                <a:lnTo>
                  <a:pt x="111378" y="240664"/>
                </a:lnTo>
                <a:lnTo>
                  <a:pt x="118618" y="177800"/>
                </a:lnTo>
                <a:lnTo>
                  <a:pt x="116840" y="145287"/>
                </a:lnTo>
                <a:lnTo>
                  <a:pt x="102107" y="87502"/>
                </a:lnTo>
                <a:lnTo>
                  <a:pt x="73025" y="40512"/>
                </a:lnTo>
                <a:lnTo>
                  <a:pt x="30860" y="9270"/>
                </a:lnTo>
                <a:lnTo>
                  <a:pt x="5079" y="0"/>
                </a:lnTo>
                <a:close/>
              </a:path>
            </a:pathLst>
          </a:custGeom>
          <a:solidFill>
            <a:srgbClr val="000000"/>
          </a:solidFill>
        </p:spPr>
        <p:txBody>
          <a:bodyPr wrap="square" lIns="0" tIns="0" rIns="0" bIns="0" rtlCol="0"/>
          <a:lstStyle/>
          <a:p>
            <a:endParaRPr/>
          </a:p>
        </p:txBody>
      </p:sp>
      <p:sp>
        <p:nvSpPr>
          <p:cNvPr id="56" name="object 56"/>
          <p:cNvSpPr/>
          <p:nvPr/>
        </p:nvSpPr>
        <p:spPr>
          <a:xfrm>
            <a:off x="9652000" y="4826000"/>
            <a:ext cx="118745" cy="355600"/>
          </a:xfrm>
          <a:custGeom>
            <a:avLst/>
            <a:gdLst/>
            <a:ahLst/>
            <a:cxnLst/>
            <a:rect l="l" t="t" r="r" b="b"/>
            <a:pathLst>
              <a:path w="118745" h="355600">
                <a:moveTo>
                  <a:pt x="113538" y="0"/>
                </a:moveTo>
                <a:lnTo>
                  <a:pt x="65150" y="22732"/>
                </a:lnTo>
                <a:lnTo>
                  <a:pt x="29336" y="62356"/>
                </a:lnTo>
                <a:lnTo>
                  <a:pt x="7366" y="115062"/>
                </a:lnTo>
                <a:lnTo>
                  <a:pt x="0" y="177800"/>
                </a:lnTo>
                <a:lnTo>
                  <a:pt x="1777" y="210438"/>
                </a:lnTo>
                <a:lnTo>
                  <a:pt x="16509" y="268224"/>
                </a:lnTo>
                <a:lnTo>
                  <a:pt x="45593" y="315087"/>
                </a:lnTo>
                <a:lnTo>
                  <a:pt x="87629" y="346201"/>
                </a:lnTo>
                <a:lnTo>
                  <a:pt x="113538" y="355473"/>
                </a:lnTo>
                <a:lnTo>
                  <a:pt x="118109" y="340994"/>
                </a:lnTo>
                <a:lnTo>
                  <a:pt x="97790" y="332105"/>
                </a:lnTo>
                <a:lnTo>
                  <a:pt x="80264" y="319531"/>
                </a:lnTo>
                <a:lnTo>
                  <a:pt x="53594" y="284099"/>
                </a:lnTo>
                <a:lnTo>
                  <a:pt x="37719" y="235712"/>
                </a:lnTo>
                <a:lnTo>
                  <a:pt x="32511" y="175894"/>
                </a:lnTo>
                <a:lnTo>
                  <a:pt x="33781" y="145669"/>
                </a:lnTo>
                <a:lnTo>
                  <a:pt x="44323" y="92963"/>
                </a:lnTo>
                <a:lnTo>
                  <a:pt x="65531" y="51562"/>
                </a:lnTo>
                <a:lnTo>
                  <a:pt x="98044" y="23368"/>
                </a:lnTo>
                <a:lnTo>
                  <a:pt x="118618" y="14477"/>
                </a:lnTo>
                <a:lnTo>
                  <a:pt x="113538" y="0"/>
                </a:lnTo>
                <a:close/>
              </a:path>
            </a:pathLst>
          </a:custGeom>
          <a:solidFill>
            <a:srgbClr val="000000"/>
          </a:solidFill>
        </p:spPr>
        <p:txBody>
          <a:bodyPr wrap="square" lIns="0" tIns="0" rIns="0" bIns="0" rtlCol="0"/>
          <a:lstStyle/>
          <a:p>
            <a:endParaRPr/>
          </a:p>
        </p:txBody>
      </p:sp>
      <p:sp>
        <p:nvSpPr>
          <p:cNvPr id="57" name="object 57"/>
          <p:cNvSpPr/>
          <p:nvPr/>
        </p:nvSpPr>
        <p:spPr>
          <a:xfrm>
            <a:off x="11403710" y="4829340"/>
            <a:ext cx="28575" cy="349250"/>
          </a:xfrm>
          <a:custGeom>
            <a:avLst/>
            <a:gdLst/>
            <a:ahLst/>
            <a:cxnLst/>
            <a:rect l="l" t="t" r="r" b="b"/>
            <a:pathLst>
              <a:path w="28575" h="349250">
                <a:moveTo>
                  <a:pt x="28530" y="0"/>
                </a:moveTo>
                <a:lnTo>
                  <a:pt x="0" y="0"/>
                </a:lnTo>
                <a:lnTo>
                  <a:pt x="0" y="348703"/>
                </a:lnTo>
                <a:lnTo>
                  <a:pt x="28530" y="348703"/>
                </a:lnTo>
                <a:lnTo>
                  <a:pt x="28530" y="0"/>
                </a:lnTo>
                <a:close/>
              </a:path>
            </a:pathLst>
          </a:custGeom>
          <a:solidFill>
            <a:srgbClr val="000000"/>
          </a:solidFill>
        </p:spPr>
        <p:txBody>
          <a:bodyPr wrap="square" lIns="0" tIns="0" rIns="0" bIns="0" rtlCol="0"/>
          <a:lstStyle/>
          <a:p>
            <a:endParaRPr/>
          </a:p>
        </p:txBody>
      </p:sp>
      <p:sp>
        <p:nvSpPr>
          <p:cNvPr id="58" name="object 58"/>
          <p:cNvSpPr/>
          <p:nvPr/>
        </p:nvSpPr>
        <p:spPr>
          <a:xfrm>
            <a:off x="11698858" y="4826000"/>
            <a:ext cx="117475" cy="355600"/>
          </a:xfrm>
          <a:custGeom>
            <a:avLst/>
            <a:gdLst/>
            <a:ahLst/>
            <a:cxnLst/>
            <a:rect l="l" t="t" r="r" b="b"/>
            <a:pathLst>
              <a:path w="117475" h="355600">
                <a:moveTo>
                  <a:pt x="5080" y="0"/>
                </a:moveTo>
                <a:lnTo>
                  <a:pt x="0" y="14477"/>
                </a:lnTo>
                <a:lnTo>
                  <a:pt x="20320" y="23368"/>
                </a:lnTo>
                <a:lnTo>
                  <a:pt x="37846" y="35687"/>
                </a:lnTo>
                <a:lnTo>
                  <a:pt x="64389" y="70738"/>
                </a:lnTo>
                <a:lnTo>
                  <a:pt x="79883" y="117982"/>
                </a:lnTo>
                <a:lnTo>
                  <a:pt x="85090" y="175894"/>
                </a:lnTo>
                <a:lnTo>
                  <a:pt x="83820" y="207263"/>
                </a:lnTo>
                <a:lnTo>
                  <a:pt x="73406" y="261366"/>
                </a:lnTo>
                <a:lnTo>
                  <a:pt x="52450" y="303530"/>
                </a:lnTo>
                <a:lnTo>
                  <a:pt x="20574" y="332105"/>
                </a:lnTo>
                <a:lnTo>
                  <a:pt x="635" y="340994"/>
                </a:lnTo>
                <a:lnTo>
                  <a:pt x="5080" y="355473"/>
                </a:lnTo>
                <a:lnTo>
                  <a:pt x="52959" y="332739"/>
                </a:lnTo>
                <a:lnTo>
                  <a:pt x="88265" y="293369"/>
                </a:lnTo>
                <a:lnTo>
                  <a:pt x="109855" y="240664"/>
                </a:lnTo>
                <a:lnTo>
                  <a:pt x="117094" y="177800"/>
                </a:lnTo>
                <a:lnTo>
                  <a:pt x="115316" y="145287"/>
                </a:lnTo>
                <a:lnTo>
                  <a:pt x="100838" y="87502"/>
                </a:lnTo>
                <a:lnTo>
                  <a:pt x="72009" y="40512"/>
                </a:lnTo>
                <a:lnTo>
                  <a:pt x="30480" y="9270"/>
                </a:lnTo>
                <a:lnTo>
                  <a:pt x="5080" y="0"/>
                </a:lnTo>
                <a:close/>
              </a:path>
            </a:pathLst>
          </a:custGeom>
          <a:solidFill>
            <a:srgbClr val="000000"/>
          </a:solidFill>
        </p:spPr>
        <p:txBody>
          <a:bodyPr wrap="square" lIns="0" tIns="0" rIns="0" bIns="0" rtlCol="0"/>
          <a:lstStyle/>
          <a:p>
            <a:endParaRPr/>
          </a:p>
        </p:txBody>
      </p:sp>
      <p:sp>
        <p:nvSpPr>
          <p:cNvPr id="59" name="object 59"/>
          <p:cNvSpPr/>
          <p:nvPr/>
        </p:nvSpPr>
        <p:spPr>
          <a:xfrm>
            <a:off x="11043919" y="4826000"/>
            <a:ext cx="117475" cy="355600"/>
          </a:xfrm>
          <a:custGeom>
            <a:avLst/>
            <a:gdLst/>
            <a:ahLst/>
            <a:cxnLst/>
            <a:rect l="l" t="t" r="r" b="b"/>
            <a:pathLst>
              <a:path w="117475" h="355600">
                <a:moveTo>
                  <a:pt x="112140" y="0"/>
                </a:moveTo>
                <a:lnTo>
                  <a:pt x="64261" y="22732"/>
                </a:lnTo>
                <a:lnTo>
                  <a:pt x="28955" y="62356"/>
                </a:lnTo>
                <a:lnTo>
                  <a:pt x="7238" y="115062"/>
                </a:lnTo>
                <a:lnTo>
                  <a:pt x="0" y="177800"/>
                </a:lnTo>
                <a:lnTo>
                  <a:pt x="1777" y="210438"/>
                </a:lnTo>
                <a:lnTo>
                  <a:pt x="16255" y="268224"/>
                </a:lnTo>
                <a:lnTo>
                  <a:pt x="44957" y="315087"/>
                </a:lnTo>
                <a:lnTo>
                  <a:pt x="86486" y="346201"/>
                </a:lnTo>
                <a:lnTo>
                  <a:pt x="112140" y="355473"/>
                </a:lnTo>
                <a:lnTo>
                  <a:pt x="116585" y="340994"/>
                </a:lnTo>
                <a:lnTo>
                  <a:pt x="96520" y="332105"/>
                </a:lnTo>
                <a:lnTo>
                  <a:pt x="79248" y="319531"/>
                </a:lnTo>
                <a:lnTo>
                  <a:pt x="52831" y="284099"/>
                </a:lnTo>
                <a:lnTo>
                  <a:pt x="37210" y="235712"/>
                </a:lnTo>
                <a:lnTo>
                  <a:pt x="32003" y="175894"/>
                </a:lnTo>
                <a:lnTo>
                  <a:pt x="33400" y="145669"/>
                </a:lnTo>
                <a:lnTo>
                  <a:pt x="43814" y="92963"/>
                </a:lnTo>
                <a:lnTo>
                  <a:pt x="64770" y="51562"/>
                </a:lnTo>
                <a:lnTo>
                  <a:pt x="96774" y="23368"/>
                </a:lnTo>
                <a:lnTo>
                  <a:pt x="117094" y="14477"/>
                </a:lnTo>
                <a:lnTo>
                  <a:pt x="112140" y="0"/>
                </a:lnTo>
                <a:close/>
              </a:path>
            </a:pathLst>
          </a:custGeom>
          <a:solidFill>
            <a:srgbClr val="000000"/>
          </a:solidFill>
        </p:spPr>
        <p:txBody>
          <a:bodyPr wrap="square" lIns="0" tIns="0" rIns="0" bIns="0" rtlCol="0"/>
          <a:lstStyle/>
          <a:p>
            <a:endParaRPr/>
          </a:p>
        </p:txBody>
      </p:sp>
      <p:sp>
        <p:nvSpPr>
          <p:cNvPr id="60" name="object 60"/>
          <p:cNvSpPr txBox="1"/>
          <p:nvPr/>
        </p:nvSpPr>
        <p:spPr>
          <a:xfrm>
            <a:off x="8016493" y="4704651"/>
            <a:ext cx="4039870" cy="489584"/>
          </a:xfrm>
          <a:prstGeom prst="rect">
            <a:avLst/>
          </a:prstGeom>
        </p:spPr>
        <p:txBody>
          <a:bodyPr vert="horz" wrap="square" lIns="0" tIns="11430" rIns="0" bIns="0" rtlCol="0">
            <a:spAutoFit/>
          </a:bodyPr>
          <a:lstStyle/>
          <a:p>
            <a:pPr marL="38100">
              <a:lnSpc>
                <a:spcPct val="100000"/>
              </a:lnSpc>
              <a:spcBef>
                <a:spcPts val="90"/>
              </a:spcBef>
              <a:tabLst>
                <a:tab pos="2458085" algn="l"/>
                <a:tab pos="3474720" algn="l"/>
                <a:tab pos="3841115" algn="l"/>
              </a:tabLst>
            </a:pPr>
            <a:r>
              <a:rPr sz="3050" dirty="0">
                <a:latin typeface="Cambria Math"/>
                <a:cs typeface="Cambria Math"/>
              </a:rPr>
              <a:t>+</a:t>
            </a:r>
            <a:r>
              <a:rPr sz="3050" spc="-80" dirty="0">
                <a:latin typeface="Cambria Math"/>
                <a:cs typeface="Cambria Math"/>
              </a:rPr>
              <a:t> </a:t>
            </a:r>
            <a:r>
              <a:rPr sz="3050" spc="114" dirty="0">
                <a:latin typeface="Cambria Math"/>
                <a:cs typeface="Cambria Math"/>
              </a:rPr>
              <a:t>𝐷</a:t>
            </a:r>
            <a:r>
              <a:rPr sz="3375" spc="172" baseline="-9876" dirty="0">
                <a:latin typeface="Cambria Math"/>
                <a:cs typeface="Cambria Math"/>
              </a:rPr>
              <a:t>KL</a:t>
            </a:r>
            <a:r>
              <a:rPr sz="3050" spc="114" dirty="0">
                <a:latin typeface="Cambria Math"/>
                <a:cs typeface="Cambria Math"/>
              </a:rPr>
              <a:t>(𝑞</a:t>
            </a:r>
            <a:r>
              <a:rPr sz="3050" spc="-229" dirty="0">
                <a:latin typeface="Cambria Math"/>
                <a:cs typeface="Cambria Math"/>
              </a:rPr>
              <a:t> </a:t>
            </a:r>
            <a:r>
              <a:rPr sz="3225" baseline="-10335" dirty="0">
                <a:latin typeface="Cambria Math"/>
                <a:cs typeface="Cambria Math"/>
              </a:rPr>
              <a:t>ϕ</a:t>
            </a:r>
            <a:r>
              <a:rPr sz="3225" spc="-22" baseline="-10335" dirty="0">
                <a:latin typeface="Cambria Math"/>
                <a:cs typeface="Cambria Math"/>
              </a:rPr>
              <a:t> </a:t>
            </a:r>
            <a:r>
              <a:rPr sz="3050" dirty="0">
                <a:latin typeface="Cambria Math"/>
                <a:cs typeface="Cambria Math"/>
              </a:rPr>
              <a:t>𝑧</a:t>
            </a:r>
            <a:r>
              <a:rPr sz="3050" spc="245"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10" dirty="0">
                <a:latin typeface="Cambria Math"/>
                <a:cs typeface="Cambria Math"/>
              </a:rPr>
              <a:t>,</a:t>
            </a:r>
            <a:r>
              <a:rPr sz="3050" spc="-175" dirty="0">
                <a:latin typeface="Cambria Math"/>
                <a:cs typeface="Cambria Math"/>
              </a:rPr>
              <a:t> </a:t>
            </a:r>
            <a:r>
              <a:rPr sz="3050" spc="-25" dirty="0">
                <a:latin typeface="Cambria Math"/>
                <a:cs typeface="Cambria Math"/>
              </a:rPr>
              <a:t>𝑝</a:t>
            </a:r>
            <a:r>
              <a:rPr sz="3050" spc="-204" dirty="0">
                <a:latin typeface="Cambria Math"/>
                <a:cs typeface="Cambria Math"/>
              </a:rPr>
              <a:t> </a:t>
            </a:r>
            <a:r>
              <a:rPr sz="3600" baseline="-12731" dirty="0">
                <a:latin typeface="Cambria Math"/>
                <a:cs typeface="Cambria Math"/>
              </a:rPr>
              <a:t>θ</a:t>
            </a:r>
            <a:r>
              <a:rPr sz="3600" spc="600" baseline="-12731" dirty="0">
                <a:latin typeface="Cambria Math"/>
                <a:cs typeface="Cambria Math"/>
              </a:rPr>
              <a:t> </a:t>
            </a:r>
            <a:r>
              <a:rPr sz="3050" spc="-50" dirty="0">
                <a:latin typeface="Cambria Math"/>
                <a:cs typeface="Cambria Math"/>
              </a:rPr>
              <a:t>𝑧</a:t>
            </a:r>
            <a:r>
              <a:rPr sz="3050"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50" dirty="0">
                <a:latin typeface="Cambria Math"/>
                <a:cs typeface="Cambria Math"/>
              </a:rPr>
              <a:t>)</a:t>
            </a:r>
            <a:endParaRPr sz="3050">
              <a:latin typeface="Cambria Math"/>
              <a:cs typeface="Cambria Math"/>
            </a:endParaRPr>
          </a:p>
        </p:txBody>
      </p:sp>
      <p:pic>
        <p:nvPicPr>
          <p:cNvPr id="61" name="object 61"/>
          <p:cNvPicPr/>
          <p:nvPr/>
        </p:nvPicPr>
        <p:blipFill>
          <a:blip r:embed="rId2" cstate="print"/>
          <a:stretch>
            <a:fillRect/>
          </a:stretch>
        </p:blipFill>
        <p:spPr>
          <a:xfrm>
            <a:off x="6877442" y="5394709"/>
            <a:ext cx="5247828" cy="69113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3159125" cy="1369060"/>
          </a:xfrm>
          <a:prstGeom prst="rect">
            <a:avLst/>
          </a:prstGeom>
        </p:spPr>
        <p:txBody>
          <a:bodyPr vert="horz" wrap="square" lIns="0" tIns="13335" rIns="0" bIns="0" rtlCol="0">
            <a:spAutoFit/>
          </a:bodyPr>
          <a:lstStyle/>
          <a:p>
            <a:pPr marL="12700" marR="5080">
              <a:lnSpc>
                <a:spcPct val="100000"/>
              </a:lnSpc>
              <a:spcBef>
                <a:spcPts val="105"/>
              </a:spcBef>
            </a:pPr>
            <a:r>
              <a:rPr spc="-10" dirty="0"/>
              <a:t>Variational </a:t>
            </a:r>
            <a:r>
              <a:rPr spc="-20" dirty="0"/>
              <a:t>Autoencoders</a:t>
            </a:r>
          </a:p>
        </p:txBody>
      </p:sp>
      <p:sp>
        <p:nvSpPr>
          <p:cNvPr id="3" name="object 3"/>
          <p:cNvSpPr txBox="1"/>
          <p:nvPr/>
        </p:nvSpPr>
        <p:spPr>
          <a:xfrm>
            <a:off x="1811654" y="1821561"/>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4" name="object 4"/>
          <p:cNvSpPr txBox="1"/>
          <p:nvPr/>
        </p:nvSpPr>
        <p:spPr>
          <a:xfrm>
            <a:off x="835342" y="1597913"/>
            <a:ext cx="2996565" cy="575310"/>
          </a:xfrm>
          <a:prstGeom prst="rect">
            <a:avLst/>
          </a:prstGeom>
        </p:spPr>
        <p:txBody>
          <a:bodyPr vert="horz" wrap="square" lIns="0" tIns="13335" rIns="0" bIns="0" rtlCol="0">
            <a:spAutoFit/>
          </a:bodyPr>
          <a:lstStyle/>
          <a:p>
            <a:pPr marL="12700">
              <a:lnSpc>
                <a:spcPct val="100000"/>
              </a:lnSpc>
              <a:spcBef>
                <a:spcPts val="105"/>
              </a:spcBef>
              <a:tabLst>
                <a:tab pos="1151255" algn="l"/>
              </a:tabLst>
            </a:pPr>
            <a:r>
              <a:rPr sz="3600" dirty="0">
                <a:latin typeface="Cambria Math"/>
                <a:cs typeface="Cambria Math"/>
              </a:rPr>
              <a:t>log</a:t>
            </a:r>
            <a:r>
              <a:rPr sz="3600" spc="-185" dirty="0">
                <a:latin typeface="Cambria Math"/>
                <a:cs typeface="Cambria Math"/>
              </a:rPr>
              <a:t> </a:t>
            </a:r>
            <a:r>
              <a:rPr sz="3600" spc="-50" dirty="0">
                <a:latin typeface="Cambria Math"/>
                <a:cs typeface="Cambria Math"/>
              </a:rPr>
              <a:t>𝑝</a:t>
            </a:r>
            <a:r>
              <a:rPr sz="3600" dirty="0">
                <a:latin typeface="Cambria Math"/>
                <a:cs typeface="Cambria Math"/>
              </a:rPr>
              <a:t>	(𝑥)</a:t>
            </a:r>
            <a:r>
              <a:rPr sz="3600" spc="280" dirty="0">
                <a:latin typeface="Cambria Math"/>
                <a:cs typeface="Cambria Math"/>
              </a:rPr>
              <a:t> </a:t>
            </a:r>
            <a:r>
              <a:rPr sz="3600" dirty="0">
                <a:latin typeface="Cambria Math"/>
                <a:cs typeface="Cambria Math"/>
              </a:rPr>
              <a:t>=</a:t>
            </a:r>
            <a:r>
              <a:rPr sz="3600" spc="290" dirty="0">
                <a:latin typeface="Cambria Math"/>
                <a:cs typeface="Cambria Math"/>
              </a:rPr>
              <a:t> </a:t>
            </a:r>
            <a:r>
              <a:rPr sz="3600" spc="-25" dirty="0">
                <a:latin typeface="Cambria Math"/>
                <a:cs typeface="Cambria Math"/>
              </a:rPr>
              <a:t>log</a:t>
            </a:r>
            <a:endParaRPr sz="3600">
              <a:latin typeface="Cambria Math"/>
              <a:cs typeface="Cambria Math"/>
            </a:endParaRPr>
          </a:p>
        </p:txBody>
      </p:sp>
      <p:sp>
        <p:nvSpPr>
          <p:cNvPr id="5" name="object 5"/>
          <p:cNvSpPr/>
          <p:nvPr/>
        </p:nvSpPr>
        <p:spPr>
          <a:xfrm>
            <a:off x="3901440" y="1940560"/>
            <a:ext cx="2570480" cy="20320"/>
          </a:xfrm>
          <a:custGeom>
            <a:avLst/>
            <a:gdLst/>
            <a:ahLst/>
            <a:cxnLst/>
            <a:rect l="l" t="t" r="r" b="b"/>
            <a:pathLst>
              <a:path w="2570479" h="20319">
                <a:moveTo>
                  <a:pt x="2570480" y="0"/>
                </a:moveTo>
                <a:lnTo>
                  <a:pt x="0" y="0"/>
                </a:lnTo>
                <a:lnTo>
                  <a:pt x="0" y="20320"/>
                </a:lnTo>
                <a:lnTo>
                  <a:pt x="2570480" y="20320"/>
                </a:lnTo>
                <a:lnTo>
                  <a:pt x="2570480" y="0"/>
                </a:lnTo>
                <a:close/>
              </a:path>
            </a:pathLst>
          </a:custGeom>
          <a:solidFill>
            <a:srgbClr val="000000"/>
          </a:solidFill>
        </p:spPr>
        <p:txBody>
          <a:bodyPr wrap="square" lIns="0" tIns="0" rIns="0" bIns="0" rtlCol="0"/>
          <a:lstStyle/>
          <a:p>
            <a:endParaRPr/>
          </a:p>
        </p:txBody>
      </p:sp>
      <p:sp>
        <p:nvSpPr>
          <p:cNvPr id="6" name="object 6"/>
          <p:cNvSpPr/>
          <p:nvPr/>
        </p:nvSpPr>
        <p:spPr>
          <a:xfrm>
            <a:off x="4983988" y="1395818"/>
            <a:ext cx="34925" cy="408940"/>
          </a:xfrm>
          <a:custGeom>
            <a:avLst/>
            <a:gdLst/>
            <a:ahLst/>
            <a:cxnLst/>
            <a:rect l="l" t="t" r="r" b="b"/>
            <a:pathLst>
              <a:path w="34925" h="408939">
                <a:moveTo>
                  <a:pt x="34560" y="0"/>
                </a:moveTo>
                <a:lnTo>
                  <a:pt x="0" y="0"/>
                </a:lnTo>
                <a:lnTo>
                  <a:pt x="0" y="408597"/>
                </a:lnTo>
                <a:lnTo>
                  <a:pt x="34560" y="408597"/>
                </a:lnTo>
                <a:lnTo>
                  <a:pt x="34560" y="0"/>
                </a:lnTo>
                <a:close/>
              </a:path>
            </a:pathLst>
          </a:custGeom>
          <a:solidFill>
            <a:srgbClr val="000000"/>
          </a:solidFill>
        </p:spPr>
        <p:txBody>
          <a:bodyPr wrap="square" lIns="0" tIns="0" rIns="0" bIns="0" rtlCol="0"/>
          <a:lstStyle/>
          <a:p>
            <a:endParaRPr/>
          </a:p>
        </p:txBody>
      </p:sp>
      <p:sp>
        <p:nvSpPr>
          <p:cNvPr id="7" name="object 7"/>
          <p:cNvSpPr/>
          <p:nvPr/>
        </p:nvSpPr>
        <p:spPr>
          <a:xfrm>
            <a:off x="4419600" y="1391919"/>
            <a:ext cx="142240" cy="416559"/>
          </a:xfrm>
          <a:custGeom>
            <a:avLst/>
            <a:gdLst/>
            <a:ahLst/>
            <a:cxnLst/>
            <a:rect l="l" t="t" r="r" b="b"/>
            <a:pathLst>
              <a:path w="142239" h="416560">
                <a:moveTo>
                  <a:pt x="135762" y="0"/>
                </a:moveTo>
                <a:lnTo>
                  <a:pt x="77850" y="26669"/>
                </a:lnTo>
                <a:lnTo>
                  <a:pt x="35178" y="73025"/>
                </a:lnTo>
                <a:lnTo>
                  <a:pt x="8762" y="134874"/>
                </a:lnTo>
                <a:lnTo>
                  <a:pt x="0" y="208406"/>
                </a:lnTo>
                <a:lnTo>
                  <a:pt x="2159" y="246633"/>
                </a:lnTo>
                <a:lnTo>
                  <a:pt x="19685" y="314325"/>
                </a:lnTo>
                <a:lnTo>
                  <a:pt x="54483" y="369188"/>
                </a:lnTo>
                <a:lnTo>
                  <a:pt x="104775" y="405638"/>
                </a:lnTo>
                <a:lnTo>
                  <a:pt x="135762" y="416559"/>
                </a:lnTo>
                <a:lnTo>
                  <a:pt x="141224" y="399541"/>
                </a:lnTo>
                <a:lnTo>
                  <a:pt x="116966" y="389127"/>
                </a:lnTo>
                <a:lnTo>
                  <a:pt x="96012" y="374522"/>
                </a:lnTo>
                <a:lnTo>
                  <a:pt x="64135" y="332866"/>
                </a:lnTo>
                <a:lnTo>
                  <a:pt x="45085" y="276225"/>
                </a:lnTo>
                <a:lnTo>
                  <a:pt x="38862" y="206120"/>
                </a:lnTo>
                <a:lnTo>
                  <a:pt x="40386" y="170687"/>
                </a:lnTo>
                <a:lnTo>
                  <a:pt x="53086" y="108965"/>
                </a:lnTo>
                <a:lnTo>
                  <a:pt x="78359" y="60325"/>
                </a:lnTo>
                <a:lnTo>
                  <a:pt x="117348" y="27431"/>
                </a:lnTo>
                <a:lnTo>
                  <a:pt x="141859" y="16890"/>
                </a:lnTo>
                <a:lnTo>
                  <a:pt x="135762" y="0"/>
                </a:lnTo>
                <a:close/>
              </a:path>
            </a:pathLst>
          </a:custGeom>
          <a:solidFill>
            <a:srgbClr val="000000"/>
          </a:solidFill>
        </p:spPr>
        <p:txBody>
          <a:bodyPr wrap="square" lIns="0" tIns="0" rIns="0" bIns="0" rtlCol="0"/>
          <a:lstStyle/>
          <a:p>
            <a:endParaRPr/>
          </a:p>
        </p:txBody>
      </p:sp>
      <p:sp>
        <p:nvSpPr>
          <p:cNvPr id="8" name="object 8"/>
          <p:cNvSpPr txBox="1"/>
          <p:nvPr/>
        </p:nvSpPr>
        <p:spPr>
          <a:xfrm>
            <a:off x="4208779" y="1473580"/>
            <a:ext cx="19304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Cambria Math"/>
                <a:cs typeface="Cambria Math"/>
              </a:rPr>
              <a:t>θ</a:t>
            </a:r>
            <a:endParaRPr sz="2400">
              <a:latin typeface="Cambria Math"/>
              <a:cs typeface="Cambria Math"/>
            </a:endParaRPr>
          </a:p>
        </p:txBody>
      </p:sp>
      <p:sp>
        <p:nvSpPr>
          <p:cNvPr id="9" name="object 9"/>
          <p:cNvSpPr txBox="1"/>
          <p:nvPr/>
        </p:nvSpPr>
        <p:spPr>
          <a:xfrm>
            <a:off x="3893820" y="1250061"/>
            <a:ext cx="940435" cy="575310"/>
          </a:xfrm>
          <a:prstGeom prst="rect">
            <a:avLst/>
          </a:prstGeom>
        </p:spPr>
        <p:txBody>
          <a:bodyPr vert="horz" wrap="square" lIns="0" tIns="13335" rIns="0" bIns="0" rtlCol="0">
            <a:spAutoFit/>
          </a:bodyPr>
          <a:lstStyle/>
          <a:p>
            <a:pPr marL="12700">
              <a:lnSpc>
                <a:spcPct val="100000"/>
              </a:lnSpc>
              <a:spcBef>
                <a:spcPts val="105"/>
              </a:spcBef>
              <a:tabLst>
                <a:tab pos="68326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10" name="object 10"/>
          <p:cNvSpPr/>
          <p:nvPr/>
        </p:nvSpPr>
        <p:spPr>
          <a:xfrm>
            <a:off x="5390896" y="2046058"/>
            <a:ext cx="34925" cy="408940"/>
          </a:xfrm>
          <a:custGeom>
            <a:avLst/>
            <a:gdLst/>
            <a:ahLst/>
            <a:cxnLst/>
            <a:rect l="l" t="t" r="r" b="b"/>
            <a:pathLst>
              <a:path w="34925" h="408939">
                <a:moveTo>
                  <a:pt x="34456" y="0"/>
                </a:moveTo>
                <a:lnTo>
                  <a:pt x="0" y="0"/>
                </a:lnTo>
                <a:lnTo>
                  <a:pt x="0" y="408597"/>
                </a:lnTo>
                <a:lnTo>
                  <a:pt x="34456" y="408597"/>
                </a:lnTo>
                <a:lnTo>
                  <a:pt x="34456" y="0"/>
                </a:lnTo>
                <a:close/>
              </a:path>
            </a:pathLst>
          </a:custGeom>
          <a:solidFill>
            <a:srgbClr val="000000"/>
          </a:solidFill>
        </p:spPr>
        <p:txBody>
          <a:bodyPr wrap="square" lIns="0" tIns="0" rIns="0" bIns="0" rtlCol="0"/>
          <a:lstStyle/>
          <a:p>
            <a:endParaRPr/>
          </a:p>
        </p:txBody>
      </p:sp>
      <p:sp>
        <p:nvSpPr>
          <p:cNvPr id="11" name="object 11"/>
          <p:cNvSpPr/>
          <p:nvPr/>
        </p:nvSpPr>
        <p:spPr>
          <a:xfrm>
            <a:off x="4856479" y="2042160"/>
            <a:ext cx="141605" cy="416559"/>
          </a:xfrm>
          <a:custGeom>
            <a:avLst/>
            <a:gdLst/>
            <a:ahLst/>
            <a:cxnLst/>
            <a:rect l="l" t="t" r="r" b="b"/>
            <a:pathLst>
              <a:path w="141604" h="416560">
                <a:moveTo>
                  <a:pt x="135382" y="0"/>
                </a:moveTo>
                <a:lnTo>
                  <a:pt x="77597" y="26669"/>
                </a:lnTo>
                <a:lnTo>
                  <a:pt x="35052" y="73025"/>
                </a:lnTo>
                <a:lnTo>
                  <a:pt x="8762" y="134874"/>
                </a:lnTo>
                <a:lnTo>
                  <a:pt x="0" y="208406"/>
                </a:lnTo>
                <a:lnTo>
                  <a:pt x="2159" y="246634"/>
                </a:lnTo>
                <a:lnTo>
                  <a:pt x="19685" y="314325"/>
                </a:lnTo>
                <a:lnTo>
                  <a:pt x="54229" y="369188"/>
                </a:lnTo>
                <a:lnTo>
                  <a:pt x="104521" y="405638"/>
                </a:lnTo>
                <a:lnTo>
                  <a:pt x="135382" y="416560"/>
                </a:lnTo>
                <a:lnTo>
                  <a:pt x="140716" y="399541"/>
                </a:lnTo>
                <a:lnTo>
                  <a:pt x="116586" y="389127"/>
                </a:lnTo>
                <a:lnTo>
                  <a:pt x="95631" y="374523"/>
                </a:lnTo>
                <a:lnTo>
                  <a:pt x="63881" y="332866"/>
                </a:lnTo>
                <a:lnTo>
                  <a:pt x="44958" y="276225"/>
                </a:lnTo>
                <a:lnTo>
                  <a:pt x="38735" y="206120"/>
                </a:lnTo>
                <a:lnTo>
                  <a:pt x="40259" y="170687"/>
                </a:lnTo>
                <a:lnTo>
                  <a:pt x="52832" y="108965"/>
                </a:lnTo>
                <a:lnTo>
                  <a:pt x="78105" y="60325"/>
                </a:lnTo>
                <a:lnTo>
                  <a:pt x="116967" y="27431"/>
                </a:lnTo>
                <a:lnTo>
                  <a:pt x="141350" y="16890"/>
                </a:lnTo>
                <a:lnTo>
                  <a:pt x="135382" y="0"/>
                </a:lnTo>
                <a:close/>
              </a:path>
            </a:pathLst>
          </a:custGeom>
          <a:solidFill>
            <a:srgbClr val="000000"/>
          </a:solidFill>
        </p:spPr>
        <p:txBody>
          <a:bodyPr wrap="square" lIns="0" tIns="0" rIns="0" bIns="0" rtlCol="0"/>
          <a:lstStyle/>
          <a:p>
            <a:endParaRPr/>
          </a:p>
        </p:txBody>
      </p:sp>
      <p:sp>
        <p:nvSpPr>
          <p:cNvPr id="12" name="object 12"/>
          <p:cNvSpPr/>
          <p:nvPr/>
        </p:nvSpPr>
        <p:spPr>
          <a:xfrm>
            <a:off x="7721600" y="1940560"/>
            <a:ext cx="3891279" cy="20320"/>
          </a:xfrm>
          <a:custGeom>
            <a:avLst/>
            <a:gdLst/>
            <a:ahLst/>
            <a:cxnLst/>
            <a:rect l="l" t="t" r="r" b="b"/>
            <a:pathLst>
              <a:path w="3891279" h="20319">
                <a:moveTo>
                  <a:pt x="3891279" y="0"/>
                </a:moveTo>
                <a:lnTo>
                  <a:pt x="0" y="0"/>
                </a:lnTo>
                <a:lnTo>
                  <a:pt x="0" y="20320"/>
                </a:lnTo>
                <a:lnTo>
                  <a:pt x="3891279" y="20320"/>
                </a:lnTo>
                <a:lnTo>
                  <a:pt x="3891279" y="0"/>
                </a:lnTo>
                <a:close/>
              </a:path>
            </a:pathLst>
          </a:custGeom>
          <a:solidFill>
            <a:srgbClr val="000000"/>
          </a:solidFill>
        </p:spPr>
        <p:txBody>
          <a:bodyPr wrap="square" lIns="0" tIns="0" rIns="0" bIns="0" rtlCol="0"/>
          <a:lstStyle/>
          <a:p>
            <a:endParaRPr/>
          </a:p>
        </p:txBody>
      </p:sp>
      <p:sp>
        <p:nvSpPr>
          <p:cNvPr id="13" name="object 13"/>
          <p:cNvSpPr/>
          <p:nvPr/>
        </p:nvSpPr>
        <p:spPr>
          <a:xfrm>
            <a:off x="8709152" y="1375498"/>
            <a:ext cx="34290" cy="408940"/>
          </a:xfrm>
          <a:custGeom>
            <a:avLst/>
            <a:gdLst/>
            <a:ahLst/>
            <a:cxnLst/>
            <a:rect l="l" t="t" r="r" b="b"/>
            <a:pathLst>
              <a:path w="34290" h="408939">
                <a:moveTo>
                  <a:pt x="34215" y="0"/>
                </a:moveTo>
                <a:lnTo>
                  <a:pt x="0" y="0"/>
                </a:lnTo>
                <a:lnTo>
                  <a:pt x="0" y="408597"/>
                </a:lnTo>
                <a:lnTo>
                  <a:pt x="34215" y="408597"/>
                </a:lnTo>
                <a:lnTo>
                  <a:pt x="34215" y="0"/>
                </a:lnTo>
                <a:close/>
              </a:path>
            </a:pathLst>
          </a:custGeom>
          <a:solidFill>
            <a:srgbClr val="000000"/>
          </a:solidFill>
        </p:spPr>
        <p:txBody>
          <a:bodyPr wrap="square" lIns="0" tIns="0" rIns="0" bIns="0" rtlCol="0"/>
          <a:lstStyle/>
          <a:p>
            <a:endParaRPr/>
          </a:p>
        </p:txBody>
      </p:sp>
      <p:sp>
        <p:nvSpPr>
          <p:cNvPr id="14" name="object 14"/>
          <p:cNvSpPr/>
          <p:nvPr/>
        </p:nvSpPr>
        <p:spPr>
          <a:xfrm>
            <a:off x="8249919" y="1371600"/>
            <a:ext cx="140970" cy="416559"/>
          </a:xfrm>
          <a:custGeom>
            <a:avLst/>
            <a:gdLst/>
            <a:ahLst/>
            <a:cxnLst/>
            <a:rect l="l" t="t" r="r" b="b"/>
            <a:pathLst>
              <a:path w="140970" h="416560">
                <a:moveTo>
                  <a:pt x="134365" y="0"/>
                </a:moveTo>
                <a:lnTo>
                  <a:pt x="77088" y="26670"/>
                </a:lnTo>
                <a:lnTo>
                  <a:pt x="34798" y="73025"/>
                </a:lnTo>
                <a:lnTo>
                  <a:pt x="8635" y="134874"/>
                </a:lnTo>
                <a:lnTo>
                  <a:pt x="0" y="208407"/>
                </a:lnTo>
                <a:lnTo>
                  <a:pt x="2158" y="246634"/>
                </a:lnTo>
                <a:lnTo>
                  <a:pt x="19557" y="314325"/>
                </a:lnTo>
                <a:lnTo>
                  <a:pt x="53848" y="369188"/>
                </a:lnTo>
                <a:lnTo>
                  <a:pt x="103758" y="405638"/>
                </a:lnTo>
                <a:lnTo>
                  <a:pt x="134365" y="416560"/>
                </a:lnTo>
                <a:lnTo>
                  <a:pt x="139700" y="399541"/>
                </a:lnTo>
                <a:lnTo>
                  <a:pt x="115697" y="389127"/>
                </a:lnTo>
                <a:lnTo>
                  <a:pt x="94996" y="374523"/>
                </a:lnTo>
                <a:lnTo>
                  <a:pt x="63373" y="332866"/>
                </a:lnTo>
                <a:lnTo>
                  <a:pt x="44703" y="276225"/>
                </a:lnTo>
                <a:lnTo>
                  <a:pt x="38480" y="206121"/>
                </a:lnTo>
                <a:lnTo>
                  <a:pt x="40004" y="170687"/>
                </a:lnTo>
                <a:lnTo>
                  <a:pt x="52450" y="108965"/>
                </a:lnTo>
                <a:lnTo>
                  <a:pt x="77597" y="60325"/>
                </a:lnTo>
                <a:lnTo>
                  <a:pt x="116077" y="27432"/>
                </a:lnTo>
                <a:lnTo>
                  <a:pt x="140461" y="16890"/>
                </a:lnTo>
                <a:lnTo>
                  <a:pt x="134365" y="0"/>
                </a:lnTo>
                <a:close/>
              </a:path>
            </a:pathLst>
          </a:custGeom>
          <a:solidFill>
            <a:srgbClr val="000000"/>
          </a:solidFill>
        </p:spPr>
        <p:txBody>
          <a:bodyPr wrap="square" lIns="0" tIns="0" rIns="0" bIns="0" rtlCol="0"/>
          <a:lstStyle/>
          <a:p>
            <a:endParaRPr/>
          </a:p>
        </p:txBody>
      </p:sp>
      <p:sp>
        <p:nvSpPr>
          <p:cNvPr id="15" name="object 15"/>
          <p:cNvSpPr/>
          <p:nvPr/>
        </p:nvSpPr>
        <p:spPr>
          <a:xfrm>
            <a:off x="9034018" y="1371600"/>
            <a:ext cx="140970" cy="416559"/>
          </a:xfrm>
          <a:custGeom>
            <a:avLst/>
            <a:gdLst/>
            <a:ahLst/>
            <a:cxnLst/>
            <a:rect l="l" t="t" r="r" b="b"/>
            <a:pathLst>
              <a:path w="140970" h="416560">
                <a:moveTo>
                  <a:pt x="5968" y="0"/>
                </a:moveTo>
                <a:lnTo>
                  <a:pt x="0" y="16890"/>
                </a:lnTo>
                <a:lnTo>
                  <a:pt x="24383" y="27432"/>
                </a:lnTo>
                <a:lnTo>
                  <a:pt x="45465" y="41910"/>
                </a:lnTo>
                <a:lnTo>
                  <a:pt x="77088" y="82930"/>
                </a:lnTo>
                <a:lnTo>
                  <a:pt x="95757" y="138302"/>
                </a:lnTo>
                <a:lnTo>
                  <a:pt x="101980" y="206121"/>
                </a:lnTo>
                <a:lnTo>
                  <a:pt x="100456" y="242950"/>
                </a:lnTo>
                <a:lnTo>
                  <a:pt x="87883" y="306197"/>
                </a:lnTo>
                <a:lnTo>
                  <a:pt x="62864" y="355726"/>
                </a:lnTo>
                <a:lnTo>
                  <a:pt x="24764" y="389127"/>
                </a:lnTo>
                <a:lnTo>
                  <a:pt x="634" y="399541"/>
                </a:lnTo>
                <a:lnTo>
                  <a:pt x="5968" y="416560"/>
                </a:lnTo>
                <a:lnTo>
                  <a:pt x="63500" y="389889"/>
                </a:lnTo>
                <a:lnTo>
                  <a:pt x="105790" y="343662"/>
                </a:lnTo>
                <a:lnTo>
                  <a:pt x="131825" y="281939"/>
                </a:lnTo>
                <a:lnTo>
                  <a:pt x="140461" y="208407"/>
                </a:lnTo>
                <a:lnTo>
                  <a:pt x="138302" y="170179"/>
                </a:lnTo>
                <a:lnTo>
                  <a:pt x="120903" y="102488"/>
                </a:lnTo>
                <a:lnTo>
                  <a:pt x="86359" y="47371"/>
                </a:lnTo>
                <a:lnTo>
                  <a:pt x="36575" y="10922"/>
                </a:lnTo>
                <a:lnTo>
                  <a:pt x="5968" y="0"/>
                </a:lnTo>
                <a:close/>
              </a:path>
            </a:pathLst>
          </a:custGeom>
          <a:solidFill>
            <a:srgbClr val="000000"/>
          </a:solidFill>
        </p:spPr>
        <p:txBody>
          <a:bodyPr wrap="square" lIns="0" tIns="0" rIns="0" bIns="0" rtlCol="0"/>
          <a:lstStyle/>
          <a:p>
            <a:endParaRPr/>
          </a:p>
        </p:txBody>
      </p:sp>
      <p:sp>
        <p:nvSpPr>
          <p:cNvPr id="16" name="object 16"/>
          <p:cNvSpPr/>
          <p:nvPr/>
        </p:nvSpPr>
        <p:spPr>
          <a:xfrm>
            <a:off x="9906889" y="1371600"/>
            <a:ext cx="141605" cy="416559"/>
          </a:xfrm>
          <a:custGeom>
            <a:avLst/>
            <a:gdLst/>
            <a:ahLst/>
            <a:cxnLst/>
            <a:rect l="l" t="t" r="r" b="b"/>
            <a:pathLst>
              <a:path w="141604" h="416560">
                <a:moveTo>
                  <a:pt x="6095" y="0"/>
                </a:moveTo>
                <a:lnTo>
                  <a:pt x="0" y="16890"/>
                </a:lnTo>
                <a:lnTo>
                  <a:pt x="24510" y="27432"/>
                </a:lnTo>
                <a:lnTo>
                  <a:pt x="45719" y="41910"/>
                </a:lnTo>
                <a:lnTo>
                  <a:pt x="77596" y="82930"/>
                </a:lnTo>
                <a:lnTo>
                  <a:pt x="96392" y="138302"/>
                </a:lnTo>
                <a:lnTo>
                  <a:pt x="102615" y="206121"/>
                </a:lnTo>
                <a:lnTo>
                  <a:pt x="100964" y="242950"/>
                </a:lnTo>
                <a:lnTo>
                  <a:pt x="88391" y="306197"/>
                </a:lnTo>
                <a:lnTo>
                  <a:pt x="63245" y="355726"/>
                </a:lnTo>
                <a:lnTo>
                  <a:pt x="24891" y="389127"/>
                </a:lnTo>
                <a:lnTo>
                  <a:pt x="634" y="399541"/>
                </a:lnTo>
                <a:lnTo>
                  <a:pt x="6095" y="416560"/>
                </a:lnTo>
                <a:lnTo>
                  <a:pt x="63880" y="389889"/>
                </a:lnTo>
                <a:lnTo>
                  <a:pt x="106425" y="343662"/>
                </a:lnTo>
                <a:lnTo>
                  <a:pt x="132587" y="281939"/>
                </a:lnTo>
                <a:lnTo>
                  <a:pt x="141224" y="208407"/>
                </a:lnTo>
                <a:lnTo>
                  <a:pt x="139064" y="170179"/>
                </a:lnTo>
                <a:lnTo>
                  <a:pt x="121538" y="102488"/>
                </a:lnTo>
                <a:lnTo>
                  <a:pt x="86867" y="47371"/>
                </a:lnTo>
                <a:lnTo>
                  <a:pt x="36829" y="10922"/>
                </a:lnTo>
                <a:lnTo>
                  <a:pt x="6095" y="0"/>
                </a:lnTo>
                <a:close/>
              </a:path>
            </a:pathLst>
          </a:custGeom>
          <a:solidFill>
            <a:srgbClr val="000000"/>
          </a:solidFill>
        </p:spPr>
        <p:txBody>
          <a:bodyPr wrap="square" lIns="0" tIns="0" rIns="0" bIns="0" rtlCol="0"/>
          <a:lstStyle/>
          <a:p>
            <a:endParaRPr/>
          </a:p>
        </p:txBody>
      </p:sp>
      <p:sp>
        <p:nvSpPr>
          <p:cNvPr id="17" name="object 17"/>
          <p:cNvSpPr/>
          <p:nvPr/>
        </p:nvSpPr>
        <p:spPr>
          <a:xfrm>
            <a:off x="9519919" y="1371600"/>
            <a:ext cx="141605" cy="416559"/>
          </a:xfrm>
          <a:custGeom>
            <a:avLst/>
            <a:gdLst/>
            <a:ahLst/>
            <a:cxnLst/>
            <a:rect l="l" t="t" r="r" b="b"/>
            <a:pathLst>
              <a:path w="141604" h="416560">
                <a:moveTo>
                  <a:pt x="135254" y="0"/>
                </a:moveTo>
                <a:lnTo>
                  <a:pt x="77470" y="26670"/>
                </a:lnTo>
                <a:lnTo>
                  <a:pt x="34925" y="73025"/>
                </a:lnTo>
                <a:lnTo>
                  <a:pt x="8762" y="134874"/>
                </a:lnTo>
                <a:lnTo>
                  <a:pt x="0" y="208407"/>
                </a:lnTo>
                <a:lnTo>
                  <a:pt x="2158" y="246634"/>
                </a:lnTo>
                <a:lnTo>
                  <a:pt x="19557" y="314325"/>
                </a:lnTo>
                <a:lnTo>
                  <a:pt x="54228" y="369188"/>
                </a:lnTo>
                <a:lnTo>
                  <a:pt x="104394" y="405638"/>
                </a:lnTo>
                <a:lnTo>
                  <a:pt x="135254" y="416560"/>
                </a:lnTo>
                <a:lnTo>
                  <a:pt x="140588" y="399541"/>
                </a:lnTo>
                <a:lnTo>
                  <a:pt x="116458" y="389127"/>
                </a:lnTo>
                <a:lnTo>
                  <a:pt x="95630" y="374523"/>
                </a:lnTo>
                <a:lnTo>
                  <a:pt x="63753" y="332866"/>
                </a:lnTo>
                <a:lnTo>
                  <a:pt x="44957" y="276225"/>
                </a:lnTo>
                <a:lnTo>
                  <a:pt x="38607" y="206121"/>
                </a:lnTo>
                <a:lnTo>
                  <a:pt x="40258" y="170687"/>
                </a:lnTo>
                <a:lnTo>
                  <a:pt x="52831" y="108965"/>
                </a:lnTo>
                <a:lnTo>
                  <a:pt x="78104" y="60325"/>
                </a:lnTo>
                <a:lnTo>
                  <a:pt x="116839" y="27432"/>
                </a:lnTo>
                <a:lnTo>
                  <a:pt x="141224" y="16890"/>
                </a:lnTo>
                <a:lnTo>
                  <a:pt x="135254" y="0"/>
                </a:lnTo>
                <a:close/>
              </a:path>
            </a:pathLst>
          </a:custGeom>
          <a:solidFill>
            <a:srgbClr val="000000"/>
          </a:solidFill>
        </p:spPr>
        <p:txBody>
          <a:bodyPr wrap="square" lIns="0" tIns="0" rIns="0" bIns="0" rtlCol="0"/>
          <a:lstStyle/>
          <a:p>
            <a:endParaRPr/>
          </a:p>
        </p:txBody>
      </p:sp>
      <p:sp>
        <p:nvSpPr>
          <p:cNvPr id="18" name="object 18"/>
          <p:cNvSpPr txBox="1"/>
          <p:nvPr/>
        </p:nvSpPr>
        <p:spPr>
          <a:xfrm>
            <a:off x="5128895" y="1231201"/>
            <a:ext cx="6606540" cy="575310"/>
          </a:xfrm>
          <a:prstGeom prst="rect">
            <a:avLst/>
          </a:prstGeom>
        </p:spPr>
        <p:txBody>
          <a:bodyPr vert="horz" wrap="square" lIns="0" tIns="13335" rIns="0" bIns="0" rtlCol="0">
            <a:spAutoFit/>
          </a:bodyPr>
          <a:lstStyle/>
          <a:p>
            <a:pPr marL="50800">
              <a:lnSpc>
                <a:spcPct val="100000"/>
              </a:lnSpc>
              <a:spcBef>
                <a:spcPts val="105"/>
              </a:spcBef>
              <a:tabLst>
                <a:tab pos="3273425" algn="l"/>
                <a:tab pos="3680460" algn="l"/>
                <a:tab pos="4097020" algn="l"/>
                <a:tab pos="4544695" algn="l"/>
                <a:tab pos="4961890" algn="l"/>
              </a:tabLst>
            </a:pPr>
            <a:r>
              <a:rPr sz="3600" dirty="0">
                <a:latin typeface="Cambria Math"/>
                <a:cs typeface="Cambria Math"/>
              </a:rPr>
              <a:t>𝑧)𝑝(𝑧)</a:t>
            </a:r>
            <a:r>
              <a:rPr sz="3600" spc="200" dirty="0">
                <a:latin typeface="Cambria Math"/>
                <a:cs typeface="Cambria Math"/>
              </a:rPr>
              <a:t> </a:t>
            </a:r>
            <a:r>
              <a:rPr sz="5400" baseline="-36265" dirty="0">
                <a:latin typeface="Cambria Math"/>
                <a:cs typeface="Cambria Math"/>
              </a:rPr>
              <a:t>=</a:t>
            </a:r>
            <a:r>
              <a:rPr sz="5400" spc="434" baseline="-36265" dirty="0">
                <a:latin typeface="Cambria Math"/>
                <a:cs typeface="Cambria Math"/>
              </a:rPr>
              <a:t> </a:t>
            </a:r>
            <a:r>
              <a:rPr sz="5400" baseline="-36265" dirty="0">
                <a:latin typeface="Cambria Math"/>
                <a:cs typeface="Cambria Math"/>
              </a:rPr>
              <a:t>log</a:t>
            </a:r>
            <a:r>
              <a:rPr sz="5400" spc="-240" baseline="-36265" dirty="0">
                <a:latin typeface="Cambria Math"/>
                <a:cs typeface="Cambria Math"/>
              </a:rPr>
              <a:t> </a:t>
            </a:r>
            <a:r>
              <a:rPr sz="3600" dirty="0">
                <a:latin typeface="Cambria Math"/>
                <a:cs typeface="Cambria Math"/>
              </a:rPr>
              <a:t>𝑝</a:t>
            </a:r>
            <a:r>
              <a:rPr sz="3600" spc="-315" dirty="0">
                <a:latin typeface="Cambria Math"/>
                <a:cs typeface="Cambria Math"/>
              </a:rPr>
              <a:t> </a:t>
            </a:r>
            <a:r>
              <a:rPr sz="3600" spc="-75" baseline="-12731" dirty="0">
                <a:latin typeface="Cambria Math"/>
                <a:cs typeface="Cambria Math"/>
              </a:rPr>
              <a:t>θ</a:t>
            </a:r>
            <a:r>
              <a:rPr sz="3600" baseline="-12731"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𝑞</a:t>
            </a:r>
            <a:r>
              <a:rPr sz="3600" spc="-190"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19" name="object 19"/>
          <p:cNvSpPr/>
          <p:nvPr/>
        </p:nvSpPr>
        <p:spPr>
          <a:xfrm>
            <a:off x="9112504" y="2046058"/>
            <a:ext cx="34925" cy="408940"/>
          </a:xfrm>
          <a:custGeom>
            <a:avLst/>
            <a:gdLst/>
            <a:ahLst/>
            <a:cxnLst/>
            <a:rect l="l" t="t" r="r" b="b"/>
            <a:pathLst>
              <a:path w="34925" h="408939">
                <a:moveTo>
                  <a:pt x="34589" y="0"/>
                </a:moveTo>
                <a:lnTo>
                  <a:pt x="0" y="0"/>
                </a:lnTo>
                <a:lnTo>
                  <a:pt x="0" y="408597"/>
                </a:lnTo>
                <a:lnTo>
                  <a:pt x="34589" y="408597"/>
                </a:lnTo>
                <a:lnTo>
                  <a:pt x="34589" y="0"/>
                </a:lnTo>
                <a:close/>
              </a:path>
            </a:pathLst>
          </a:custGeom>
          <a:solidFill>
            <a:srgbClr val="000000"/>
          </a:solidFill>
        </p:spPr>
        <p:txBody>
          <a:bodyPr wrap="square" lIns="0" tIns="0" rIns="0" bIns="0" rtlCol="0"/>
          <a:lstStyle/>
          <a:p>
            <a:endParaRPr/>
          </a:p>
        </p:txBody>
      </p:sp>
      <p:sp>
        <p:nvSpPr>
          <p:cNvPr id="20" name="object 20"/>
          <p:cNvSpPr/>
          <p:nvPr/>
        </p:nvSpPr>
        <p:spPr>
          <a:xfrm>
            <a:off x="9469373" y="2042160"/>
            <a:ext cx="142240" cy="416559"/>
          </a:xfrm>
          <a:custGeom>
            <a:avLst/>
            <a:gdLst/>
            <a:ahLst/>
            <a:cxnLst/>
            <a:rect l="l" t="t" r="r" b="b"/>
            <a:pathLst>
              <a:path w="142240" h="416560">
                <a:moveTo>
                  <a:pt x="6096" y="0"/>
                </a:moveTo>
                <a:lnTo>
                  <a:pt x="0" y="16890"/>
                </a:lnTo>
                <a:lnTo>
                  <a:pt x="24637" y="27431"/>
                </a:lnTo>
                <a:lnTo>
                  <a:pt x="45847" y="41910"/>
                </a:lnTo>
                <a:lnTo>
                  <a:pt x="77977" y="82930"/>
                </a:lnTo>
                <a:lnTo>
                  <a:pt x="96774" y="138302"/>
                </a:lnTo>
                <a:lnTo>
                  <a:pt x="103124" y="206120"/>
                </a:lnTo>
                <a:lnTo>
                  <a:pt x="101473" y="242950"/>
                </a:lnTo>
                <a:lnTo>
                  <a:pt x="88900" y="306197"/>
                </a:lnTo>
                <a:lnTo>
                  <a:pt x="63500" y="355726"/>
                </a:lnTo>
                <a:lnTo>
                  <a:pt x="25019" y="389127"/>
                </a:lnTo>
                <a:lnTo>
                  <a:pt x="634" y="399541"/>
                </a:lnTo>
                <a:lnTo>
                  <a:pt x="6096" y="416560"/>
                </a:lnTo>
                <a:lnTo>
                  <a:pt x="64134" y="389889"/>
                </a:lnTo>
                <a:lnTo>
                  <a:pt x="106933" y="343662"/>
                </a:lnTo>
                <a:lnTo>
                  <a:pt x="133223" y="281939"/>
                </a:lnTo>
                <a:lnTo>
                  <a:pt x="141985" y="208406"/>
                </a:lnTo>
                <a:lnTo>
                  <a:pt x="139826" y="170179"/>
                </a:lnTo>
                <a:lnTo>
                  <a:pt x="122174" y="102488"/>
                </a:lnTo>
                <a:lnTo>
                  <a:pt x="87375" y="47370"/>
                </a:lnTo>
                <a:lnTo>
                  <a:pt x="36956" y="10922"/>
                </a:lnTo>
                <a:lnTo>
                  <a:pt x="6096" y="0"/>
                </a:lnTo>
                <a:close/>
              </a:path>
            </a:pathLst>
          </a:custGeom>
          <a:solidFill>
            <a:srgbClr val="000000"/>
          </a:solidFill>
        </p:spPr>
        <p:txBody>
          <a:bodyPr wrap="square" lIns="0" tIns="0" rIns="0" bIns="0" rtlCol="0"/>
          <a:lstStyle/>
          <a:p>
            <a:endParaRPr/>
          </a:p>
        </p:txBody>
      </p:sp>
      <p:sp>
        <p:nvSpPr>
          <p:cNvPr id="21" name="object 21"/>
          <p:cNvSpPr/>
          <p:nvPr/>
        </p:nvSpPr>
        <p:spPr>
          <a:xfrm>
            <a:off x="8676640" y="2042160"/>
            <a:ext cx="142240" cy="416559"/>
          </a:xfrm>
          <a:custGeom>
            <a:avLst/>
            <a:gdLst/>
            <a:ahLst/>
            <a:cxnLst/>
            <a:rect l="l" t="t" r="r" b="b"/>
            <a:pathLst>
              <a:path w="142240" h="416560">
                <a:moveTo>
                  <a:pt x="135889" y="0"/>
                </a:moveTo>
                <a:lnTo>
                  <a:pt x="77850" y="26669"/>
                </a:lnTo>
                <a:lnTo>
                  <a:pt x="35178" y="73025"/>
                </a:lnTo>
                <a:lnTo>
                  <a:pt x="8762" y="134874"/>
                </a:lnTo>
                <a:lnTo>
                  <a:pt x="0" y="208406"/>
                </a:lnTo>
                <a:lnTo>
                  <a:pt x="2158" y="246634"/>
                </a:lnTo>
                <a:lnTo>
                  <a:pt x="19684" y="314325"/>
                </a:lnTo>
                <a:lnTo>
                  <a:pt x="54482" y="369188"/>
                </a:lnTo>
                <a:lnTo>
                  <a:pt x="104901" y="405638"/>
                </a:lnTo>
                <a:lnTo>
                  <a:pt x="135889" y="416560"/>
                </a:lnTo>
                <a:lnTo>
                  <a:pt x="141224" y="399541"/>
                </a:lnTo>
                <a:lnTo>
                  <a:pt x="116966" y="389127"/>
                </a:lnTo>
                <a:lnTo>
                  <a:pt x="96011" y="374523"/>
                </a:lnTo>
                <a:lnTo>
                  <a:pt x="64134" y="332866"/>
                </a:lnTo>
                <a:lnTo>
                  <a:pt x="45211" y="276225"/>
                </a:lnTo>
                <a:lnTo>
                  <a:pt x="38861" y="206120"/>
                </a:lnTo>
                <a:lnTo>
                  <a:pt x="40385" y="170687"/>
                </a:lnTo>
                <a:lnTo>
                  <a:pt x="53085" y="108965"/>
                </a:lnTo>
                <a:lnTo>
                  <a:pt x="78485" y="60325"/>
                </a:lnTo>
                <a:lnTo>
                  <a:pt x="117348" y="27431"/>
                </a:lnTo>
                <a:lnTo>
                  <a:pt x="141985" y="16890"/>
                </a:lnTo>
                <a:lnTo>
                  <a:pt x="135889" y="0"/>
                </a:lnTo>
                <a:close/>
              </a:path>
            </a:pathLst>
          </a:custGeom>
          <a:solidFill>
            <a:srgbClr val="000000"/>
          </a:solidFill>
        </p:spPr>
        <p:txBody>
          <a:bodyPr wrap="square" lIns="0" tIns="0" rIns="0" bIns="0" rtlCol="0"/>
          <a:lstStyle/>
          <a:p>
            <a:endParaRPr/>
          </a:p>
        </p:txBody>
      </p:sp>
      <p:sp>
        <p:nvSpPr>
          <p:cNvPr id="22" name="object 22"/>
          <p:cNvSpPr txBox="1"/>
          <p:nvPr/>
        </p:nvSpPr>
        <p:spPr>
          <a:xfrm>
            <a:off x="4639690"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3" name="object 23"/>
          <p:cNvSpPr txBox="1"/>
          <p:nvPr/>
        </p:nvSpPr>
        <p:spPr>
          <a:xfrm>
            <a:off x="4324350" y="1903349"/>
            <a:ext cx="1710689" cy="575310"/>
          </a:xfrm>
          <a:prstGeom prst="rect">
            <a:avLst/>
          </a:prstGeom>
        </p:spPr>
        <p:txBody>
          <a:bodyPr vert="horz" wrap="square" lIns="0" tIns="13335" rIns="0" bIns="0" rtlCol="0">
            <a:spAutoFit/>
          </a:bodyPr>
          <a:lstStyle/>
          <a:p>
            <a:pPr marL="12700">
              <a:lnSpc>
                <a:spcPct val="100000"/>
              </a:lnSpc>
              <a:spcBef>
                <a:spcPts val="105"/>
              </a:spcBef>
              <a:tabLst>
                <a:tab pos="683260" algn="l"/>
                <a:tab pos="1263015"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r>
              <a:rPr sz="3600" dirty="0">
                <a:latin typeface="Cambria Math"/>
                <a:cs typeface="Cambria Math"/>
              </a:rPr>
              <a:t>	</a:t>
            </a:r>
            <a:r>
              <a:rPr sz="3600" spc="-25" dirty="0">
                <a:latin typeface="Cambria Math"/>
                <a:cs typeface="Cambria Math"/>
              </a:rPr>
              <a:t>𝑥)</a:t>
            </a:r>
            <a:endParaRPr sz="3600">
              <a:latin typeface="Cambria Math"/>
              <a:cs typeface="Cambria Math"/>
            </a:endParaRPr>
          </a:p>
        </p:txBody>
      </p:sp>
      <p:sp>
        <p:nvSpPr>
          <p:cNvPr id="24" name="object 24"/>
          <p:cNvSpPr txBox="1"/>
          <p:nvPr/>
        </p:nvSpPr>
        <p:spPr>
          <a:xfrm>
            <a:off x="8473185" y="2127186"/>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25" name="object 25"/>
          <p:cNvSpPr txBox="1"/>
          <p:nvPr/>
        </p:nvSpPr>
        <p:spPr>
          <a:xfrm>
            <a:off x="9967976" y="2096706"/>
            <a:ext cx="262890" cy="428625"/>
          </a:xfrm>
          <a:prstGeom prst="rect">
            <a:avLst/>
          </a:prstGeom>
        </p:spPr>
        <p:txBody>
          <a:bodyPr vert="horz" wrap="square" lIns="0" tIns="11430" rIns="0" bIns="0" rtlCol="0">
            <a:spAutoFit/>
          </a:bodyPr>
          <a:lstStyle/>
          <a:p>
            <a:pPr marL="12700">
              <a:lnSpc>
                <a:spcPct val="100000"/>
              </a:lnSpc>
              <a:spcBef>
                <a:spcPts val="90"/>
              </a:spcBef>
            </a:pPr>
            <a:r>
              <a:rPr sz="2650" spc="-10" dirty="0">
                <a:latin typeface="Cambria Math"/>
                <a:cs typeface="Cambria Math"/>
              </a:rPr>
              <a:t>ϕ</a:t>
            </a:r>
            <a:endParaRPr sz="2650">
              <a:latin typeface="Cambria Math"/>
              <a:cs typeface="Cambria Math"/>
            </a:endParaRPr>
          </a:p>
        </p:txBody>
      </p:sp>
      <p:sp>
        <p:nvSpPr>
          <p:cNvPr id="26" name="object 26"/>
          <p:cNvSpPr txBox="1"/>
          <p:nvPr/>
        </p:nvSpPr>
        <p:spPr>
          <a:xfrm>
            <a:off x="8157844" y="1903349"/>
            <a:ext cx="3103245" cy="575310"/>
          </a:xfrm>
          <a:prstGeom prst="rect">
            <a:avLst/>
          </a:prstGeom>
        </p:spPr>
        <p:txBody>
          <a:bodyPr vert="horz" wrap="square" lIns="0" tIns="13335" rIns="0" bIns="0" rtlCol="0">
            <a:spAutoFit/>
          </a:bodyPr>
          <a:lstStyle/>
          <a:p>
            <a:pPr marL="12700">
              <a:lnSpc>
                <a:spcPct val="100000"/>
              </a:lnSpc>
              <a:spcBef>
                <a:spcPts val="105"/>
              </a:spcBef>
              <a:tabLst>
                <a:tab pos="683260" algn="l"/>
                <a:tab pos="1496695" algn="l"/>
                <a:tab pos="2056130" algn="l"/>
              </a:tabLst>
            </a:pPr>
            <a:r>
              <a:rPr sz="3600" spc="-50" dirty="0">
                <a:latin typeface="Cambria Math"/>
                <a:cs typeface="Cambria Math"/>
              </a:rPr>
              <a:t>𝑝</a:t>
            </a:r>
            <a:r>
              <a:rPr sz="3600" dirty="0">
                <a:latin typeface="Cambria Math"/>
                <a:cs typeface="Cambria Math"/>
              </a:rPr>
              <a:t>	𝑧</a:t>
            </a:r>
            <a:r>
              <a:rPr sz="3600" spc="345" dirty="0">
                <a:latin typeface="Cambria Math"/>
                <a:cs typeface="Cambria Math"/>
              </a:rPr>
              <a:t> </a:t>
            </a:r>
            <a:r>
              <a:rPr sz="3600" spc="-50" dirty="0">
                <a:latin typeface="Cambria Math"/>
                <a:cs typeface="Cambria Math"/>
              </a:rPr>
              <a:t>𝑥</a:t>
            </a:r>
            <a:r>
              <a:rPr sz="3600" dirty="0">
                <a:latin typeface="Cambria Math"/>
                <a:cs typeface="Cambria Math"/>
              </a:rPr>
              <a:t>	</a:t>
            </a:r>
            <a:r>
              <a:rPr sz="3600" spc="-50" dirty="0">
                <a:latin typeface="Cambria Math"/>
                <a:cs typeface="Cambria Math"/>
              </a:rPr>
              <a:t>𝑞</a:t>
            </a:r>
            <a:r>
              <a:rPr sz="3600" dirty="0">
                <a:latin typeface="Cambria Math"/>
                <a:cs typeface="Cambria Math"/>
              </a:rPr>
              <a:t>	</a:t>
            </a:r>
            <a:r>
              <a:rPr sz="3600" spc="45" dirty="0">
                <a:latin typeface="Cambria Math"/>
                <a:cs typeface="Cambria Math"/>
              </a:rPr>
              <a:t>(𝑧|𝑥)</a:t>
            </a:r>
            <a:endParaRPr sz="3600">
              <a:latin typeface="Cambria Math"/>
              <a:cs typeface="Cambria Math"/>
            </a:endParaRPr>
          </a:p>
        </p:txBody>
      </p:sp>
      <p:sp>
        <p:nvSpPr>
          <p:cNvPr id="27" name="object 27"/>
          <p:cNvSpPr txBox="1"/>
          <p:nvPr/>
        </p:nvSpPr>
        <p:spPr>
          <a:xfrm>
            <a:off x="421957" y="3301365"/>
            <a:ext cx="446913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a:t>
            </a:r>
            <a:r>
              <a:rPr sz="3600" spc="260" dirty="0">
                <a:latin typeface="Cambria Math"/>
                <a:cs typeface="Cambria Math"/>
              </a:rPr>
              <a:t> </a:t>
            </a:r>
            <a:r>
              <a:rPr sz="3600" dirty="0">
                <a:latin typeface="Cambria Math"/>
                <a:cs typeface="Cambria Math"/>
              </a:rPr>
              <a:t>𝐸</a:t>
            </a:r>
            <a:r>
              <a:rPr sz="3975" baseline="-11530" dirty="0">
                <a:latin typeface="Cambria Math"/>
                <a:cs typeface="Cambria Math"/>
              </a:rPr>
              <a:t>z</a:t>
            </a:r>
            <a:r>
              <a:rPr sz="3600" dirty="0">
                <a:latin typeface="Cambria Math"/>
                <a:cs typeface="Cambria Math"/>
              </a:rPr>
              <a:t>[log</a:t>
            </a:r>
            <a:r>
              <a:rPr sz="3600" spc="-90" dirty="0">
                <a:latin typeface="Cambria Math"/>
                <a:cs typeface="Cambria Math"/>
              </a:rPr>
              <a:t> </a:t>
            </a:r>
            <a:r>
              <a:rPr sz="3600" dirty="0">
                <a:latin typeface="Cambria Math"/>
                <a:cs typeface="Cambria Math"/>
              </a:rPr>
              <a:t>𝑝</a:t>
            </a:r>
            <a:r>
              <a:rPr sz="3600" spc="-325" dirty="0">
                <a:latin typeface="Cambria Math"/>
                <a:cs typeface="Cambria Math"/>
              </a:rPr>
              <a:t> </a:t>
            </a:r>
            <a:r>
              <a:rPr sz="3600" baseline="-12731" dirty="0">
                <a:latin typeface="Cambria Math"/>
                <a:cs typeface="Cambria Math"/>
              </a:rPr>
              <a:t>θ</a:t>
            </a:r>
            <a:r>
              <a:rPr sz="3600" dirty="0">
                <a:latin typeface="Cambria Math"/>
                <a:cs typeface="Cambria Math"/>
              </a:rPr>
              <a:t>(𝑥|𝑧)]</a:t>
            </a:r>
            <a:r>
              <a:rPr sz="3600" spc="95" dirty="0">
                <a:latin typeface="Cambria Math"/>
                <a:cs typeface="Cambria Math"/>
              </a:rPr>
              <a:t> </a:t>
            </a:r>
            <a:r>
              <a:rPr sz="3600" dirty="0">
                <a:latin typeface="Cambria Math"/>
                <a:cs typeface="Cambria Math"/>
              </a:rPr>
              <a:t>−</a:t>
            </a:r>
            <a:r>
              <a:rPr sz="3600" spc="30" dirty="0">
                <a:latin typeface="Cambria Math"/>
                <a:cs typeface="Cambria Math"/>
              </a:rPr>
              <a:t> </a:t>
            </a:r>
            <a:r>
              <a:rPr sz="3600" spc="-25" dirty="0">
                <a:latin typeface="Cambria Math"/>
                <a:cs typeface="Cambria Math"/>
              </a:rPr>
              <a:t>𝐸</a:t>
            </a:r>
            <a:r>
              <a:rPr sz="3975" spc="-37" baseline="-11530" dirty="0">
                <a:latin typeface="Cambria Math"/>
                <a:cs typeface="Cambria Math"/>
              </a:rPr>
              <a:t>z</a:t>
            </a:r>
            <a:endParaRPr sz="3975" baseline="-11530">
              <a:latin typeface="Cambria Math"/>
              <a:cs typeface="Cambria Math"/>
            </a:endParaRPr>
          </a:p>
        </p:txBody>
      </p:sp>
      <p:sp>
        <p:nvSpPr>
          <p:cNvPr id="28" name="object 28"/>
          <p:cNvSpPr/>
          <p:nvPr/>
        </p:nvSpPr>
        <p:spPr>
          <a:xfrm>
            <a:off x="6353683" y="3068320"/>
            <a:ext cx="140970" cy="425450"/>
          </a:xfrm>
          <a:custGeom>
            <a:avLst/>
            <a:gdLst/>
            <a:ahLst/>
            <a:cxnLst/>
            <a:rect l="l" t="t" r="r" b="b"/>
            <a:pathLst>
              <a:path w="140970" h="425450">
                <a:moveTo>
                  <a:pt x="135000" y="0"/>
                </a:moveTo>
                <a:lnTo>
                  <a:pt x="77342" y="27304"/>
                </a:lnTo>
                <a:lnTo>
                  <a:pt x="34925" y="74421"/>
                </a:lnTo>
                <a:lnTo>
                  <a:pt x="8636" y="137667"/>
                </a:lnTo>
                <a:lnTo>
                  <a:pt x="0" y="212597"/>
                </a:lnTo>
                <a:lnTo>
                  <a:pt x="2158" y="251587"/>
                </a:lnTo>
                <a:lnTo>
                  <a:pt x="19557" y="320675"/>
                </a:lnTo>
                <a:lnTo>
                  <a:pt x="54101" y="376681"/>
                </a:lnTo>
                <a:lnTo>
                  <a:pt x="104139" y="413765"/>
                </a:lnTo>
                <a:lnTo>
                  <a:pt x="135000" y="424941"/>
                </a:lnTo>
                <a:lnTo>
                  <a:pt x="140334" y="407669"/>
                </a:lnTo>
                <a:lnTo>
                  <a:pt x="116204" y="397001"/>
                </a:lnTo>
                <a:lnTo>
                  <a:pt x="95376" y="382015"/>
                </a:lnTo>
                <a:lnTo>
                  <a:pt x="63626" y="339597"/>
                </a:lnTo>
                <a:lnTo>
                  <a:pt x="44830" y="281813"/>
                </a:lnTo>
                <a:lnTo>
                  <a:pt x="38607" y="210312"/>
                </a:lnTo>
                <a:lnTo>
                  <a:pt x="40131" y="174116"/>
                </a:lnTo>
                <a:lnTo>
                  <a:pt x="52704" y="111251"/>
                </a:lnTo>
                <a:lnTo>
                  <a:pt x="77977" y="61594"/>
                </a:lnTo>
                <a:lnTo>
                  <a:pt x="116586" y="27939"/>
                </a:lnTo>
                <a:lnTo>
                  <a:pt x="140969" y="17271"/>
                </a:lnTo>
                <a:lnTo>
                  <a:pt x="135000" y="0"/>
                </a:lnTo>
                <a:close/>
              </a:path>
            </a:pathLst>
          </a:custGeom>
          <a:solidFill>
            <a:srgbClr val="000000"/>
          </a:solidFill>
        </p:spPr>
        <p:txBody>
          <a:bodyPr wrap="square" lIns="0" tIns="0" rIns="0" bIns="0" rtlCol="0"/>
          <a:lstStyle/>
          <a:p>
            <a:endParaRPr/>
          </a:p>
        </p:txBody>
      </p:sp>
      <p:sp>
        <p:nvSpPr>
          <p:cNvPr id="29" name="object 29"/>
          <p:cNvSpPr/>
          <p:nvPr/>
        </p:nvSpPr>
        <p:spPr>
          <a:xfrm>
            <a:off x="6425438" y="3742944"/>
            <a:ext cx="141605" cy="425450"/>
          </a:xfrm>
          <a:custGeom>
            <a:avLst/>
            <a:gdLst/>
            <a:ahLst/>
            <a:cxnLst/>
            <a:rect l="l" t="t" r="r" b="b"/>
            <a:pathLst>
              <a:path w="141604" h="425450">
                <a:moveTo>
                  <a:pt x="135001" y="0"/>
                </a:moveTo>
                <a:lnTo>
                  <a:pt x="77469" y="27304"/>
                </a:lnTo>
                <a:lnTo>
                  <a:pt x="34925" y="74548"/>
                </a:lnTo>
                <a:lnTo>
                  <a:pt x="8762" y="137667"/>
                </a:lnTo>
                <a:lnTo>
                  <a:pt x="0" y="212597"/>
                </a:lnTo>
                <a:lnTo>
                  <a:pt x="2159" y="251713"/>
                </a:lnTo>
                <a:lnTo>
                  <a:pt x="19558" y="320674"/>
                </a:lnTo>
                <a:lnTo>
                  <a:pt x="54101" y="376681"/>
                </a:lnTo>
                <a:lnTo>
                  <a:pt x="104266" y="413892"/>
                </a:lnTo>
                <a:lnTo>
                  <a:pt x="135001" y="424941"/>
                </a:lnTo>
                <a:lnTo>
                  <a:pt x="140335" y="407669"/>
                </a:lnTo>
                <a:lnTo>
                  <a:pt x="116205" y="397001"/>
                </a:lnTo>
                <a:lnTo>
                  <a:pt x="95377" y="382015"/>
                </a:lnTo>
                <a:lnTo>
                  <a:pt x="63753" y="339597"/>
                </a:lnTo>
                <a:lnTo>
                  <a:pt x="44831" y="281939"/>
                </a:lnTo>
                <a:lnTo>
                  <a:pt x="38608" y="210311"/>
                </a:lnTo>
                <a:lnTo>
                  <a:pt x="40132" y="174116"/>
                </a:lnTo>
                <a:lnTo>
                  <a:pt x="52704" y="111251"/>
                </a:lnTo>
                <a:lnTo>
                  <a:pt x="77978" y="61594"/>
                </a:lnTo>
                <a:lnTo>
                  <a:pt x="116586" y="27939"/>
                </a:lnTo>
                <a:lnTo>
                  <a:pt x="141096" y="17271"/>
                </a:lnTo>
                <a:lnTo>
                  <a:pt x="135001" y="0"/>
                </a:lnTo>
                <a:close/>
              </a:path>
            </a:pathLst>
          </a:custGeom>
          <a:solidFill>
            <a:srgbClr val="000000"/>
          </a:solidFill>
        </p:spPr>
        <p:txBody>
          <a:bodyPr wrap="square" lIns="0" tIns="0" rIns="0" bIns="0" rtlCol="0"/>
          <a:lstStyle/>
          <a:p>
            <a:endParaRPr/>
          </a:p>
        </p:txBody>
      </p:sp>
      <p:sp>
        <p:nvSpPr>
          <p:cNvPr id="30" name="object 30"/>
          <p:cNvSpPr/>
          <p:nvPr/>
        </p:nvSpPr>
        <p:spPr>
          <a:xfrm>
            <a:off x="6786626" y="3072345"/>
            <a:ext cx="34925" cy="417195"/>
          </a:xfrm>
          <a:custGeom>
            <a:avLst/>
            <a:gdLst/>
            <a:ahLst/>
            <a:cxnLst/>
            <a:rect l="l" t="t" r="r" b="b"/>
            <a:pathLst>
              <a:path w="34925" h="417195">
                <a:moveTo>
                  <a:pt x="34366" y="0"/>
                </a:moveTo>
                <a:lnTo>
                  <a:pt x="0" y="0"/>
                </a:lnTo>
                <a:lnTo>
                  <a:pt x="0" y="416852"/>
                </a:lnTo>
                <a:lnTo>
                  <a:pt x="34366" y="416852"/>
                </a:lnTo>
                <a:lnTo>
                  <a:pt x="34366" y="0"/>
                </a:lnTo>
                <a:close/>
              </a:path>
            </a:pathLst>
          </a:custGeom>
          <a:solidFill>
            <a:srgbClr val="000000"/>
          </a:solidFill>
        </p:spPr>
        <p:txBody>
          <a:bodyPr wrap="square" lIns="0" tIns="0" rIns="0" bIns="0" rtlCol="0"/>
          <a:lstStyle/>
          <a:p>
            <a:endParaRPr/>
          </a:p>
        </p:txBody>
      </p:sp>
      <p:sp>
        <p:nvSpPr>
          <p:cNvPr id="31" name="object 31"/>
          <p:cNvSpPr/>
          <p:nvPr/>
        </p:nvSpPr>
        <p:spPr>
          <a:xfrm>
            <a:off x="6811771" y="3742944"/>
            <a:ext cx="141605" cy="425450"/>
          </a:xfrm>
          <a:custGeom>
            <a:avLst/>
            <a:gdLst/>
            <a:ahLst/>
            <a:cxnLst/>
            <a:rect l="l" t="t" r="r" b="b"/>
            <a:pathLst>
              <a:path w="141604" h="425450">
                <a:moveTo>
                  <a:pt x="6096" y="0"/>
                </a:moveTo>
                <a:lnTo>
                  <a:pt x="0" y="17271"/>
                </a:lnTo>
                <a:lnTo>
                  <a:pt x="24510" y="27939"/>
                </a:lnTo>
                <a:lnTo>
                  <a:pt x="45593" y="42798"/>
                </a:lnTo>
                <a:lnTo>
                  <a:pt x="77470" y="84581"/>
                </a:lnTo>
                <a:lnTo>
                  <a:pt x="96266" y="141096"/>
                </a:lnTo>
                <a:lnTo>
                  <a:pt x="102488" y="210311"/>
                </a:lnTo>
                <a:lnTo>
                  <a:pt x="100837" y="247903"/>
                </a:lnTo>
                <a:lnTo>
                  <a:pt x="88392" y="312419"/>
                </a:lnTo>
                <a:lnTo>
                  <a:pt x="63119" y="362965"/>
                </a:lnTo>
                <a:lnTo>
                  <a:pt x="24764" y="397001"/>
                </a:lnTo>
                <a:lnTo>
                  <a:pt x="761" y="407669"/>
                </a:lnTo>
                <a:lnTo>
                  <a:pt x="6096" y="424941"/>
                </a:lnTo>
                <a:lnTo>
                  <a:pt x="63753" y="397763"/>
                </a:lnTo>
                <a:lnTo>
                  <a:pt x="106299" y="350646"/>
                </a:lnTo>
                <a:lnTo>
                  <a:pt x="132333" y="287654"/>
                </a:lnTo>
                <a:lnTo>
                  <a:pt x="141097" y="212597"/>
                </a:lnTo>
                <a:lnTo>
                  <a:pt x="138937" y="173608"/>
                </a:lnTo>
                <a:lnTo>
                  <a:pt x="121411" y="104647"/>
                </a:lnTo>
                <a:lnTo>
                  <a:pt x="86741" y="48386"/>
                </a:lnTo>
                <a:lnTo>
                  <a:pt x="36702" y="11175"/>
                </a:lnTo>
                <a:lnTo>
                  <a:pt x="6096" y="0"/>
                </a:lnTo>
                <a:close/>
              </a:path>
            </a:pathLst>
          </a:custGeom>
          <a:solidFill>
            <a:srgbClr val="000000"/>
          </a:solidFill>
        </p:spPr>
        <p:txBody>
          <a:bodyPr wrap="square" lIns="0" tIns="0" rIns="0" bIns="0" rtlCol="0"/>
          <a:lstStyle/>
          <a:p>
            <a:endParaRPr/>
          </a:p>
        </p:txBody>
      </p:sp>
      <p:sp>
        <p:nvSpPr>
          <p:cNvPr id="32" name="object 32"/>
          <p:cNvSpPr/>
          <p:nvPr/>
        </p:nvSpPr>
        <p:spPr>
          <a:xfrm>
            <a:off x="7141209" y="3068320"/>
            <a:ext cx="141605" cy="425450"/>
          </a:xfrm>
          <a:custGeom>
            <a:avLst/>
            <a:gdLst/>
            <a:ahLst/>
            <a:cxnLst/>
            <a:rect l="l" t="t" r="r" b="b"/>
            <a:pathLst>
              <a:path w="141604" h="425450">
                <a:moveTo>
                  <a:pt x="6096" y="0"/>
                </a:moveTo>
                <a:lnTo>
                  <a:pt x="0" y="17271"/>
                </a:lnTo>
                <a:lnTo>
                  <a:pt x="24511" y="27939"/>
                </a:lnTo>
                <a:lnTo>
                  <a:pt x="45593" y="42671"/>
                </a:lnTo>
                <a:lnTo>
                  <a:pt x="77470" y="84581"/>
                </a:lnTo>
                <a:lnTo>
                  <a:pt x="96266" y="141096"/>
                </a:lnTo>
                <a:lnTo>
                  <a:pt x="102489" y="210312"/>
                </a:lnTo>
                <a:lnTo>
                  <a:pt x="100838" y="247776"/>
                </a:lnTo>
                <a:lnTo>
                  <a:pt x="88392" y="312419"/>
                </a:lnTo>
                <a:lnTo>
                  <a:pt x="63119" y="362838"/>
                </a:lnTo>
                <a:lnTo>
                  <a:pt x="24765" y="397001"/>
                </a:lnTo>
                <a:lnTo>
                  <a:pt x="762" y="407669"/>
                </a:lnTo>
                <a:lnTo>
                  <a:pt x="6096" y="424941"/>
                </a:lnTo>
                <a:lnTo>
                  <a:pt x="63754" y="397763"/>
                </a:lnTo>
                <a:lnTo>
                  <a:pt x="106299" y="350646"/>
                </a:lnTo>
                <a:lnTo>
                  <a:pt x="132334" y="287654"/>
                </a:lnTo>
                <a:lnTo>
                  <a:pt x="141097" y="212597"/>
                </a:lnTo>
                <a:lnTo>
                  <a:pt x="138938" y="173608"/>
                </a:lnTo>
                <a:lnTo>
                  <a:pt x="121412" y="104520"/>
                </a:lnTo>
                <a:lnTo>
                  <a:pt x="86741" y="48387"/>
                </a:lnTo>
                <a:lnTo>
                  <a:pt x="36703" y="11175"/>
                </a:lnTo>
                <a:lnTo>
                  <a:pt x="6096" y="0"/>
                </a:lnTo>
                <a:close/>
              </a:path>
            </a:pathLst>
          </a:custGeom>
          <a:solidFill>
            <a:srgbClr val="000000"/>
          </a:solidFill>
        </p:spPr>
        <p:txBody>
          <a:bodyPr wrap="square" lIns="0" tIns="0" rIns="0" bIns="0" rtlCol="0"/>
          <a:lstStyle/>
          <a:p>
            <a:endParaRPr/>
          </a:p>
        </p:txBody>
      </p:sp>
      <p:sp>
        <p:nvSpPr>
          <p:cNvPr id="33" name="object 33"/>
          <p:cNvSpPr/>
          <p:nvPr/>
        </p:nvSpPr>
        <p:spPr>
          <a:xfrm>
            <a:off x="5791200" y="3639480"/>
            <a:ext cx="1523365" cy="26034"/>
          </a:xfrm>
          <a:custGeom>
            <a:avLst/>
            <a:gdLst/>
            <a:ahLst/>
            <a:cxnLst/>
            <a:rect l="l" t="t" r="r" b="b"/>
            <a:pathLst>
              <a:path w="1523365" h="26035">
                <a:moveTo>
                  <a:pt x="1523365" y="0"/>
                </a:moveTo>
                <a:lnTo>
                  <a:pt x="0" y="0"/>
                </a:lnTo>
                <a:lnTo>
                  <a:pt x="0" y="25485"/>
                </a:lnTo>
                <a:lnTo>
                  <a:pt x="1523365" y="25485"/>
                </a:lnTo>
                <a:lnTo>
                  <a:pt x="1523365" y="0"/>
                </a:lnTo>
                <a:close/>
              </a:path>
            </a:pathLst>
          </a:custGeom>
          <a:solidFill>
            <a:srgbClr val="000000"/>
          </a:solidFill>
        </p:spPr>
        <p:txBody>
          <a:bodyPr wrap="square" lIns="0" tIns="0" rIns="0" bIns="0" rtlCol="0"/>
          <a:lstStyle/>
          <a:p>
            <a:endParaRPr/>
          </a:p>
        </p:txBody>
      </p:sp>
      <p:sp>
        <p:nvSpPr>
          <p:cNvPr id="34" name="object 34"/>
          <p:cNvSpPr/>
          <p:nvPr/>
        </p:nvSpPr>
        <p:spPr>
          <a:xfrm>
            <a:off x="7332472" y="3069589"/>
            <a:ext cx="114935" cy="1136650"/>
          </a:xfrm>
          <a:custGeom>
            <a:avLst/>
            <a:gdLst/>
            <a:ahLst/>
            <a:cxnLst/>
            <a:rect l="l" t="t" r="r" b="b"/>
            <a:pathLst>
              <a:path w="114934" h="1136650">
                <a:moveTo>
                  <a:pt x="114681" y="0"/>
                </a:moveTo>
                <a:lnTo>
                  <a:pt x="0" y="0"/>
                </a:lnTo>
                <a:lnTo>
                  <a:pt x="0" y="21590"/>
                </a:lnTo>
                <a:lnTo>
                  <a:pt x="71247" y="21590"/>
                </a:lnTo>
                <a:lnTo>
                  <a:pt x="71247" y="1136650"/>
                </a:lnTo>
                <a:lnTo>
                  <a:pt x="114681" y="1136650"/>
                </a:lnTo>
                <a:lnTo>
                  <a:pt x="114681" y="21590"/>
                </a:lnTo>
                <a:lnTo>
                  <a:pt x="114681" y="0"/>
                </a:lnTo>
                <a:close/>
              </a:path>
            </a:pathLst>
          </a:custGeom>
          <a:solidFill>
            <a:srgbClr val="000000"/>
          </a:solidFill>
        </p:spPr>
        <p:txBody>
          <a:bodyPr wrap="square" lIns="0" tIns="0" rIns="0" bIns="0" rtlCol="0"/>
          <a:lstStyle/>
          <a:p>
            <a:endParaRPr/>
          </a:p>
        </p:txBody>
      </p:sp>
      <p:sp>
        <p:nvSpPr>
          <p:cNvPr id="35" name="object 35"/>
          <p:cNvSpPr/>
          <p:nvPr/>
        </p:nvSpPr>
        <p:spPr>
          <a:xfrm>
            <a:off x="5008880" y="3068319"/>
            <a:ext cx="111760" cy="1158240"/>
          </a:xfrm>
          <a:custGeom>
            <a:avLst/>
            <a:gdLst/>
            <a:ahLst/>
            <a:cxnLst/>
            <a:rect l="l" t="t" r="r" b="b"/>
            <a:pathLst>
              <a:path w="111760"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36" name="object 36"/>
          <p:cNvSpPr txBox="1"/>
          <p:nvPr/>
        </p:nvSpPr>
        <p:spPr>
          <a:xfrm>
            <a:off x="5766689" y="2944494"/>
            <a:ext cx="1398270" cy="575310"/>
          </a:xfrm>
          <a:prstGeom prst="rect">
            <a:avLst/>
          </a:prstGeom>
        </p:spPr>
        <p:txBody>
          <a:bodyPr vert="horz" wrap="square" lIns="0" tIns="13335" rIns="0" bIns="0" rtlCol="0">
            <a:spAutoFit/>
          </a:bodyPr>
          <a:lstStyle/>
          <a:p>
            <a:pPr marL="38100">
              <a:lnSpc>
                <a:spcPct val="100000"/>
              </a:lnSpc>
              <a:spcBef>
                <a:spcPts val="105"/>
              </a:spcBef>
              <a:tabLst>
                <a:tab pos="749935" algn="l"/>
              </a:tabLst>
            </a:pPr>
            <a:r>
              <a:rPr sz="3600" dirty="0">
                <a:latin typeface="Cambria Math"/>
                <a:cs typeface="Cambria Math"/>
              </a:rPr>
              <a:t>𝑞</a:t>
            </a:r>
            <a:r>
              <a:rPr sz="3600" spc="-175" dirty="0">
                <a:latin typeface="Cambria Math"/>
                <a:cs typeface="Cambria Math"/>
              </a:rPr>
              <a:t> </a:t>
            </a:r>
            <a:r>
              <a:rPr sz="3975" spc="-75" baseline="-11530" dirty="0">
                <a:latin typeface="Cambria Math"/>
                <a:cs typeface="Cambria Math"/>
              </a:rPr>
              <a:t>ϕ</a:t>
            </a:r>
            <a:r>
              <a:rPr sz="3975" baseline="-11530" dirty="0">
                <a:latin typeface="Cambria Math"/>
                <a:cs typeface="Cambria Math"/>
              </a:rPr>
              <a:t>	</a:t>
            </a:r>
            <a:r>
              <a:rPr sz="3600" dirty="0">
                <a:latin typeface="Cambria Math"/>
                <a:cs typeface="Cambria Math"/>
              </a:rPr>
              <a:t>𝑧</a:t>
            </a:r>
            <a:r>
              <a:rPr sz="3600" spc="345" dirty="0">
                <a:latin typeface="Cambria Math"/>
                <a:cs typeface="Cambria Math"/>
              </a:rPr>
              <a:t> </a:t>
            </a:r>
            <a:r>
              <a:rPr sz="3600" spc="-50" dirty="0">
                <a:latin typeface="Cambria Math"/>
                <a:cs typeface="Cambria Math"/>
              </a:rPr>
              <a:t>𝑥</a:t>
            </a:r>
            <a:endParaRPr sz="3600">
              <a:latin typeface="Cambria Math"/>
              <a:cs typeface="Cambria Math"/>
            </a:endParaRPr>
          </a:p>
        </p:txBody>
      </p:sp>
      <p:sp>
        <p:nvSpPr>
          <p:cNvPr id="37" name="object 37"/>
          <p:cNvSpPr txBox="1"/>
          <p:nvPr/>
        </p:nvSpPr>
        <p:spPr>
          <a:xfrm>
            <a:off x="5121275" y="3310890"/>
            <a:ext cx="617220" cy="575310"/>
          </a:xfrm>
          <a:prstGeom prst="rect">
            <a:avLst/>
          </a:prstGeom>
        </p:spPr>
        <p:txBody>
          <a:bodyPr vert="horz" wrap="square" lIns="0" tIns="13335" rIns="0" bIns="0" rtlCol="0">
            <a:spAutoFit/>
          </a:bodyPr>
          <a:lstStyle/>
          <a:p>
            <a:pPr marL="12700">
              <a:lnSpc>
                <a:spcPct val="100000"/>
              </a:lnSpc>
              <a:spcBef>
                <a:spcPts val="105"/>
              </a:spcBef>
            </a:pPr>
            <a:r>
              <a:rPr sz="3600" spc="-25" dirty="0">
                <a:latin typeface="Cambria Math"/>
                <a:cs typeface="Cambria Math"/>
              </a:rPr>
              <a:t>log</a:t>
            </a:r>
            <a:endParaRPr sz="3600">
              <a:latin typeface="Cambria Math"/>
              <a:cs typeface="Cambria Math"/>
            </a:endParaRPr>
          </a:p>
        </p:txBody>
      </p:sp>
      <p:sp>
        <p:nvSpPr>
          <p:cNvPr id="38" name="object 38"/>
          <p:cNvSpPr txBox="1"/>
          <p:nvPr/>
        </p:nvSpPr>
        <p:spPr>
          <a:xfrm>
            <a:off x="6117590" y="3555110"/>
            <a:ext cx="704850" cy="575310"/>
          </a:xfrm>
          <a:prstGeom prst="rect">
            <a:avLst/>
          </a:prstGeom>
        </p:spPr>
        <p:txBody>
          <a:bodyPr vert="horz" wrap="square" lIns="0" tIns="13335" rIns="0" bIns="0" rtlCol="0">
            <a:spAutoFit/>
          </a:bodyPr>
          <a:lstStyle/>
          <a:p>
            <a:pPr marL="12700">
              <a:lnSpc>
                <a:spcPct val="100000"/>
              </a:lnSpc>
              <a:spcBef>
                <a:spcPts val="105"/>
              </a:spcBef>
              <a:tabLst>
                <a:tab pos="469900" algn="l"/>
              </a:tabLst>
            </a:pPr>
            <a:r>
              <a:rPr sz="3600" spc="-50" dirty="0">
                <a:latin typeface="Cambria Math"/>
                <a:cs typeface="Cambria Math"/>
              </a:rPr>
              <a:t>𝑝</a:t>
            </a:r>
            <a:r>
              <a:rPr sz="3600" dirty="0">
                <a:latin typeface="Cambria Math"/>
                <a:cs typeface="Cambria Math"/>
              </a:rPr>
              <a:t>	</a:t>
            </a:r>
            <a:r>
              <a:rPr sz="3600" spc="-50" dirty="0">
                <a:latin typeface="Cambria Math"/>
                <a:cs typeface="Cambria Math"/>
              </a:rPr>
              <a:t>𝑧</a:t>
            </a:r>
            <a:endParaRPr sz="3600">
              <a:latin typeface="Cambria Math"/>
              <a:cs typeface="Cambria Math"/>
            </a:endParaRPr>
          </a:p>
        </p:txBody>
      </p:sp>
      <p:sp>
        <p:nvSpPr>
          <p:cNvPr id="39" name="object 39"/>
          <p:cNvSpPr txBox="1"/>
          <p:nvPr/>
        </p:nvSpPr>
        <p:spPr>
          <a:xfrm>
            <a:off x="7574026" y="3301365"/>
            <a:ext cx="928369"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a:t>
            </a:r>
            <a:r>
              <a:rPr sz="3600" spc="-45" dirty="0">
                <a:latin typeface="Cambria Math"/>
                <a:cs typeface="Cambria Math"/>
              </a:rPr>
              <a:t> </a:t>
            </a:r>
            <a:r>
              <a:rPr sz="3600" spc="-35" dirty="0">
                <a:latin typeface="Cambria Math"/>
                <a:cs typeface="Cambria Math"/>
              </a:rPr>
              <a:t>𝐸</a:t>
            </a:r>
            <a:r>
              <a:rPr sz="3975" spc="-52" baseline="-16771" dirty="0">
                <a:latin typeface="Cambria Math"/>
                <a:cs typeface="Cambria Math"/>
              </a:rPr>
              <a:t>z</a:t>
            </a:r>
            <a:endParaRPr sz="3975" baseline="-16771">
              <a:latin typeface="Cambria Math"/>
              <a:cs typeface="Cambria Math"/>
            </a:endParaRPr>
          </a:p>
        </p:txBody>
      </p:sp>
      <p:sp>
        <p:nvSpPr>
          <p:cNvPr id="40" name="object 40"/>
          <p:cNvSpPr/>
          <p:nvPr/>
        </p:nvSpPr>
        <p:spPr>
          <a:xfrm>
            <a:off x="8636000" y="3068319"/>
            <a:ext cx="111760" cy="1158240"/>
          </a:xfrm>
          <a:custGeom>
            <a:avLst/>
            <a:gdLst/>
            <a:ahLst/>
            <a:cxnLst/>
            <a:rect l="l" t="t" r="r" b="b"/>
            <a:pathLst>
              <a:path w="111759" h="1158239">
                <a:moveTo>
                  <a:pt x="111633" y="0"/>
                </a:moveTo>
                <a:lnTo>
                  <a:pt x="0" y="0"/>
                </a:lnTo>
                <a:lnTo>
                  <a:pt x="0" y="21590"/>
                </a:lnTo>
                <a:lnTo>
                  <a:pt x="0" y="1136650"/>
                </a:lnTo>
                <a:lnTo>
                  <a:pt x="0" y="1158240"/>
                </a:lnTo>
                <a:lnTo>
                  <a:pt x="111633" y="1158240"/>
                </a:lnTo>
                <a:lnTo>
                  <a:pt x="111633" y="1136650"/>
                </a:lnTo>
                <a:lnTo>
                  <a:pt x="42291" y="1136650"/>
                </a:lnTo>
                <a:lnTo>
                  <a:pt x="42291" y="21590"/>
                </a:lnTo>
                <a:lnTo>
                  <a:pt x="111633" y="21590"/>
                </a:lnTo>
                <a:lnTo>
                  <a:pt x="111633" y="0"/>
                </a:lnTo>
                <a:close/>
              </a:path>
            </a:pathLst>
          </a:custGeom>
          <a:solidFill>
            <a:srgbClr val="000000"/>
          </a:solidFill>
        </p:spPr>
        <p:txBody>
          <a:bodyPr wrap="square" lIns="0" tIns="0" rIns="0" bIns="0" rtlCol="0"/>
          <a:lstStyle/>
          <a:p>
            <a:endParaRPr/>
          </a:p>
        </p:txBody>
      </p:sp>
      <p:sp>
        <p:nvSpPr>
          <p:cNvPr id="41" name="object 41"/>
          <p:cNvSpPr/>
          <p:nvPr/>
        </p:nvSpPr>
        <p:spPr>
          <a:xfrm>
            <a:off x="9428480" y="3639070"/>
            <a:ext cx="1522730" cy="26034"/>
          </a:xfrm>
          <a:custGeom>
            <a:avLst/>
            <a:gdLst/>
            <a:ahLst/>
            <a:cxnLst/>
            <a:rect l="l" t="t" r="r" b="b"/>
            <a:pathLst>
              <a:path w="1522729" h="26035">
                <a:moveTo>
                  <a:pt x="1522222" y="0"/>
                </a:moveTo>
                <a:lnTo>
                  <a:pt x="0" y="0"/>
                </a:lnTo>
                <a:lnTo>
                  <a:pt x="0" y="25514"/>
                </a:lnTo>
                <a:lnTo>
                  <a:pt x="1522222" y="25514"/>
                </a:lnTo>
                <a:lnTo>
                  <a:pt x="1522222" y="0"/>
                </a:lnTo>
                <a:close/>
              </a:path>
            </a:pathLst>
          </a:custGeom>
          <a:solidFill>
            <a:srgbClr val="000000"/>
          </a:solidFill>
        </p:spPr>
        <p:txBody>
          <a:bodyPr wrap="square" lIns="0" tIns="0" rIns="0" bIns="0" rtlCol="0"/>
          <a:lstStyle/>
          <a:p>
            <a:endParaRPr/>
          </a:p>
        </p:txBody>
      </p:sp>
      <p:sp>
        <p:nvSpPr>
          <p:cNvPr id="42" name="object 42"/>
          <p:cNvSpPr/>
          <p:nvPr/>
        </p:nvSpPr>
        <p:spPr>
          <a:xfrm>
            <a:off x="10969498" y="3068319"/>
            <a:ext cx="114935" cy="1137920"/>
          </a:xfrm>
          <a:custGeom>
            <a:avLst/>
            <a:gdLst/>
            <a:ahLst/>
            <a:cxnLst/>
            <a:rect l="l" t="t" r="r" b="b"/>
            <a:pathLst>
              <a:path w="114934" h="1137920">
                <a:moveTo>
                  <a:pt x="114681" y="0"/>
                </a:moveTo>
                <a:lnTo>
                  <a:pt x="0" y="0"/>
                </a:lnTo>
                <a:lnTo>
                  <a:pt x="0" y="21590"/>
                </a:lnTo>
                <a:lnTo>
                  <a:pt x="71120" y="21590"/>
                </a:lnTo>
                <a:lnTo>
                  <a:pt x="71120" y="1137920"/>
                </a:lnTo>
                <a:lnTo>
                  <a:pt x="114681" y="1137920"/>
                </a:lnTo>
                <a:lnTo>
                  <a:pt x="114681" y="21590"/>
                </a:lnTo>
                <a:lnTo>
                  <a:pt x="114681" y="0"/>
                </a:lnTo>
                <a:close/>
              </a:path>
            </a:pathLst>
          </a:custGeom>
          <a:solidFill>
            <a:srgbClr val="000000"/>
          </a:solidFill>
        </p:spPr>
        <p:txBody>
          <a:bodyPr wrap="square" lIns="0" tIns="0" rIns="0" bIns="0" rtlCol="0"/>
          <a:lstStyle/>
          <a:p>
            <a:endParaRPr/>
          </a:p>
        </p:txBody>
      </p:sp>
      <p:sp>
        <p:nvSpPr>
          <p:cNvPr id="43" name="object 43"/>
          <p:cNvSpPr txBox="1"/>
          <p:nvPr/>
        </p:nvSpPr>
        <p:spPr>
          <a:xfrm>
            <a:off x="9404350" y="2843530"/>
            <a:ext cx="1670050" cy="575310"/>
          </a:xfrm>
          <a:prstGeom prst="rect">
            <a:avLst/>
          </a:prstGeom>
        </p:spPr>
        <p:txBody>
          <a:bodyPr vert="horz" wrap="square" lIns="0" tIns="13335" rIns="0" bIns="0" rtlCol="0">
            <a:spAutoFit/>
          </a:bodyPr>
          <a:lstStyle/>
          <a:p>
            <a:pPr marL="38100">
              <a:lnSpc>
                <a:spcPct val="100000"/>
              </a:lnSpc>
              <a:spcBef>
                <a:spcPts val="105"/>
              </a:spcBef>
            </a:pPr>
            <a:r>
              <a:rPr sz="3600" dirty="0">
                <a:latin typeface="Cambria Math"/>
                <a:cs typeface="Cambria Math"/>
              </a:rPr>
              <a:t>𝑞</a:t>
            </a:r>
            <a:r>
              <a:rPr sz="3600" spc="-175" dirty="0">
                <a:latin typeface="Cambria Math"/>
                <a:cs typeface="Cambria Math"/>
              </a:rPr>
              <a:t> </a:t>
            </a:r>
            <a:r>
              <a:rPr sz="3975" spc="-15" baseline="-11530" dirty="0">
                <a:latin typeface="Cambria Math"/>
                <a:cs typeface="Cambria Math"/>
              </a:rPr>
              <a:t>ϕ</a:t>
            </a:r>
            <a:r>
              <a:rPr sz="3600" spc="-10" dirty="0">
                <a:latin typeface="Cambria Math"/>
                <a:cs typeface="Cambria Math"/>
              </a:rPr>
              <a:t>(𝑧|𝑥)</a:t>
            </a:r>
            <a:endParaRPr sz="3600">
              <a:latin typeface="Cambria Math"/>
              <a:cs typeface="Cambria Math"/>
            </a:endParaRPr>
          </a:p>
        </p:txBody>
      </p:sp>
      <p:sp>
        <p:nvSpPr>
          <p:cNvPr id="44" name="object 44"/>
          <p:cNvSpPr txBox="1"/>
          <p:nvPr/>
        </p:nvSpPr>
        <p:spPr>
          <a:xfrm>
            <a:off x="9761601" y="3833431"/>
            <a:ext cx="192405"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θ</a:t>
            </a:r>
            <a:endParaRPr sz="2400">
              <a:latin typeface="Cambria Math"/>
              <a:cs typeface="Cambria Math"/>
            </a:endParaRPr>
          </a:p>
        </p:txBody>
      </p:sp>
      <p:sp>
        <p:nvSpPr>
          <p:cNvPr id="45" name="object 45"/>
          <p:cNvSpPr txBox="1"/>
          <p:nvPr/>
        </p:nvSpPr>
        <p:spPr>
          <a:xfrm>
            <a:off x="8758555" y="3301365"/>
            <a:ext cx="2256155" cy="883285"/>
          </a:xfrm>
          <a:prstGeom prst="rect">
            <a:avLst/>
          </a:prstGeom>
        </p:spPr>
        <p:txBody>
          <a:bodyPr vert="horz" wrap="square" lIns="0" tIns="13335" rIns="0" bIns="0" rtlCol="0">
            <a:spAutoFit/>
          </a:bodyPr>
          <a:lstStyle/>
          <a:p>
            <a:pPr marL="12700">
              <a:lnSpc>
                <a:spcPts val="3375"/>
              </a:lnSpc>
              <a:spcBef>
                <a:spcPts val="105"/>
              </a:spcBef>
            </a:pPr>
            <a:r>
              <a:rPr sz="3600" spc="-25" dirty="0">
                <a:latin typeface="Cambria Math"/>
                <a:cs typeface="Cambria Math"/>
              </a:rPr>
              <a:t>log</a:t>
            </a:r>
            <a:endParaRPr sz="3600">
              <a:latin typeface="Cambria Math"/>
              <a:cs typeface="Cambria Math"/>
            </a:endParaRPr>
          </a:p>
          <a:p>
            <a:pPr marL="699770">
              <a:lnSpc>
                <a:spcPts val="3375"/>
              </a:lnSpc>
              <a:tabLst>
                <a:tab pos="1208405" algn="l"/>
              </a:tabLst>
            </a:pPr>
            <a:r>
              <a:rPr sz="3600" spc="-50" dirty="0">
                <a:latin typeface="Cambria Math"/>
                <a:cs typeface="Cambria Math"/>
              </a:rPr>
              <a:t>𝑝</a:t>
            </a:r>
            <a:r>
              <a:rPr sz="3600" dirty="0">
                <a:latin typeface="Cambria Math"/>
                <a:cs typeface="Cambria Math"/>
              </a:rPr>
              <a:t>	</a:t>
            </a:r>
            <a:r>
              <a:rPr sz="3600" spc="55" dirty="0">
                <a:latin typeface="Cambria Math"/>
                <a:cs typeface="Cambria Math"/>
              </a:rPr>
              <a:t>(𝑧|𝑥)</a:t>
            </a:r>
            <a:endParaRPr sz="3600">
              <a:latin typeface="Cambria Math"/>
              <a:cs typeface="Cambria Math"/>
            </a:endParaRPr>
          </a:p>
        </p:txBody>
      </p:sp>
      <p:sp>
        <p:nvSpPr>
          <p:cNvPr id="46" name="object 46"/>
          <p:cNvSpPr/>
          <p:nvPr/>
        </p:nvSpPr>
        <p:spPr>
          <a:xfrm>
            <a:off x="5476240" y="4698619"/>
            <a:ext cx="142240" cy="615315"/>
          </a:xfrm>
          <a:custGeom>
            <a:avLst/>
            <a:gdLst/>
            <a:ahLst/>
            <a:cxnLst/>
            <a:rect l="l" t="t" r="r" b="b"/>
            <a:pathLst>
              <a:path w="142239" h="615314">
                <a:moveTo>
                  <a:pt x="141732" y="0"/>
                </a:moveTo>
                <a:lnTo>
                  <a:pt x="79883" y="30098"/>
                </a:lnTo>
                <a:lnTo>
                  <a:pt x="56769" y="62483"/>
                </a:lnTo>
                <a:lnTo>
                  <a:pt x="36702" y="101472"/>
                </a:lnTo>
                <a:lnTo>
                  <a:pt x="20700" y="145541"/>
                </a:lnTo>
                <a:lnTo>
                  <a:pt x="9144" y="193420"/>
                </a:lnTo>
                <a:lnTo>
                  <a:pt x="2286" y="244728"/>
                </a:lnTo>
                <a:lnTo>
                  <a:pt x="0" y="299846"/>
                </a:lnTo>
                <a:lnTo>
                  <a:pt x="2286" y="354583"/>
                </a:lnTo>
                <a:lnTo>
                  <a:pt x="9144" y="405891"/>
                </a:lnTo>
                <a:lnTo>
                  <a:pt x="20700" y="453770"/>
                </a:lnTo>
                <a:lnTo>
                  <a:pt x="36702" y="498093"/>
                </a:lnTo>
                <a:lnTo>
                  <a:pt x="56769" y="537463"/>
                </a:lnTo>
                <a:lnTo>
                  <a:pt x="79883" y="569975"/>
                </a:lnTo>
                <a:lnTo>
                  <a:pt x="135636" y="614806"/>
                </a:lnTo>
                <a:lnTo>
                  <a:pt x="141732" y="599947"/>
                </a:lnTo>
                <a:lnTo>
                  <a:pt x="118110" y="580770"/>
                </a:lnTo>
                <a:lnTo>
                  <a:pt x="97155" y="555878"/>
                </a:lnTo>
                <a:lnTo>
                  <a:pt x="63626" y="488441"/>
                </a:lnTo>
                <a:lnTo>
                  <a:pt x="51308" y="447039"/>
                </a:lnTo>
                <a:lnTo>
                  <a:pt x="42545" y="401827"/>
                </a:lnTo>
                <a:lnTo>
                  <a:pt x="37337" y="352932"/>
                </a:lnTo>
                <a:lnTo>
                  <a:pt x="35560" y="300100"/>
                </a:lnTo>
                <a:lnTo>
                  <a:pt x="37337" y="246633"/>
                </a:lnTo>
                <a:lnTo>
                  <a:pt x="42672" y="197103"/>
                </a:lnTo>
                <a:lnTo>
                  <a:pt x="51435" y="151891"/>
                </a:lnTo>
                <a:lnTo>
                  <a:pt x="63881" y="110616"/>
                </a:lnTo>
                <a:lnTo>
                  <a:pt x="79375" y="74421"/>
                </a:lnTo>
                <a:lnTo>
                  <a:pt x="118363" y="19176"/>
                </a:lnTo>
                <a:lnTo>
                  <a:pt x="141732" y="0"/>
                </a:lnTo>
                <a:close/>
              </a:path>
            </a:pathLst>
          </a:custGeom>
          <a:solidFill>
            <a:srgbClr val="000000"/>
          </a:solidFill>
        </p:spPr>
        <p:txBody>
          <a:bodyPr wrap="square" lIns="0" tIns="0" rIns="0" bIns="0" rtlCol="0"/>
          <a:lstStyle/>
          <a:p>
            <a:endParaRPr/>
          </a:p>
        </p:txBody>
      </p:sp>
      <p:sp>
        <p:nvSpPr>
          <p:cNvPr id="47" name="object 47"/>
          <p:cNvSpPr/>
          <p:nvPr/>
        </p:nvSpPr>
        <p:spPr>
          <a:xfrm>
            <a:off x="6095746" y="4821682"/>
            <a:ext cx="118110" cy="353695"/>
          </a:xfrm>
          <a:custGeom>
            <a:avLst/>
            <a:gdLst/>
            <a:ahLst/>
            <a:cxnLst/>
            <a:rect l="l" t="t" r="r" b="b"/>
            <a:pathLst>
              <a:path w="118110" h="353695">
                <a:moveTo>
                  <a:pt x="112521" y="0"/>
                </a:moveTo>
                <a:lnTo>
                  <a:pt x="64515" y="22733"/>
                </a:lnTo>
                <a:lnTo>
                  <a:pt x="29082" y="61976"/>
                </a:lnTo>
                <a:lnTo>
                  <a:pt x="7238" y="114554"/>
                </a:lnTo>
                <a:lnTo>
                  <a:pt x="0" y="176911"/>
                </a:lnTo>
                <a:lnTo>
                  <a:pt x="1777" y="209423"/>
                </a:lnTo>
                <a:lnTo>
                  <a:pt x="16382" y="266954"/>
                </a:lnTo>
                <a:lnTo>
                  <a:pt x="45084" y="313563"/>
                </a:lnTo>
                <a:lnTo>
                  <a:pt x="86867" y="344424"/>
                </a:lnTo>
                <a:lnTo>
                  <a:pt x="112521" y="353695"/>
                </a:lnTo>
                <a:lnTo>
                  <a:pt x="117093" y="339344"/>
                </a:lnTo>
                <a:lnTo>
                  <a:pt x="96900" y="330454"/>
                </a:lnTo>
                <a:lnTo>
                  <a:pt x="79628" y="318008"/>
                </a:lnTo>
                <a:lnTo>
                  <a:pt x="53086" y="282702"/>
                </a:lnTo>
                <a:lnTo>
                  <a:pt x="37464" y="234569"/>
                </a:lnTo>
                <a:lnTo>
                  <a:pt x="32257" y="175133"/>
                </a:lnTo>
                <a:lnTo>
                  <a:pt x="33527" y="144907"/>
                </a:lnTo>
                <a:lnTo>
                  <a:pt x="43941" y="92583"/>
                </a:lnTo>
                <a:lnTo>
                  <a:pt x="65024" y="51308"/>
                </a:lnTo>
                <a:lnTo>
                  <a:pt x="97281" y="23241"/>
                </a:lnTo>
                <a:lnTo>
                  <a:pt x="117601" y="14478"/>
                </a:lnTo>
                <a:lnTo>
                  <a:pt x="112521" y="0"/>
                </a:lnTo>
                <a:close/>
              </a:path>
            </a:pathLst>
          </a:custGeom>
          <a:solidFill>
            <a:srgbClr val="000000"/>
          </a:solidFill>
        </p:spPr>
        <p:txBody>
          <a:bodyPr wrap="square" lIns="0" tIns="0" rIns="0" bIns="0" rtlCol="0"/>
          <a:lstStyle/>
          <a:p>
            <a:endParaRPr/>
          </a:p>
        </p:txBody>
      </p:sp>
      <p:sp>
        <p:nvSpPr>
          <p:cNvPr id="48" name="object 48"/>
          <p:cNvSpPr/>
          <p:nvPr/>
        </p:nvSpPr>
        <p:spPr>
          <a:xfrm>
            <a:off x="6457060" y="4825161"/>
            <a:ext cx="29209" cy="347345"/>
          </a:xfrm>
          <a:custGeom>
            <a:avLst/>
            <a:gdLst/>
            <a:ahLst/>
            <a:cxnLst/>
            <a:rect l="l" t="t" r="r" b="b"/>
            <a:pathLst>
              <a:path w="29210" h="347345">
                <a:moveTo>
                  <a:pt x="28646" y="0"/>
                </a:moveTo>
                <a:lnTo>
                  <a:pt x="0" y="0"/>
                </a:lnTo>
                <a:lnTo>
                  <a:pt x="0" y="346913"/>
                </a:lnTo>
                <a:lnTo>
                  <a:pt x="28646" y="346913"/>
                </a:lnTo>
                <a:lnTo>
                  <a:pt x="28646" y="0"/>
                </a:lnTo>
                <a:close/>
              </a:path>
            </a:pathLst>
          </a:custGeom>
          <a:solidFill>
            <a:srgbClr val="000000"/>
          </a:solidFill>
        </p:spPr>
        <p:txBody>
          <a:bodyPr wrap="square" lIns="0" tIns="0" rIns="0" bIns="0" rtlCol="0"/>
          <a:lstStyle/>
          <a:p>
            <a:endParaRPr/>
          </a:p>
        </p:txBody>
      </p:sp>
      <p:sp>
        <p:nvSpPr>
          <p:cNvPr id="49" name="object 49"/>
          <p:cNvSpPr/>
          <p:nvPr/>
        </p:nvSpPr>
        <p:spPr>
          <a:xfrm>
            <a:off x="6753606" y="4821682"/>
            <a:ext cx="118110" cy="353695"/>
          </a:xfrm>
          <a:custGeom>
            <a:avLst/>
            <a:gdLst/>
            <a:ahLst/>
            <a:cxnLst/>
            <a:rect l="l" t="t" r="r" b="b"/>
            <a:pathLst>
              <a:path w="118109" h="353695">
                <a:moveTo>
                  <a:pt x="5079" y="0"/>
                </a:moveTo>
                <a:lnTo>
                  <a:pt x="0" y="14478"/>
                </a:lnTo>
                <a:lnTo>
                  <a:pt x="20447" y="23241"/>
                </a:lnTo>
                <a:lnTo>
                  <a:pt x="37973" y="35560"/>
                </a:lnTo>
                <a:lnTo>
                  <a:pt x="64516" y="70485"/>
                </a:lnTo>
                <a:lnTo>
                  <a:pt x="80137" y="117475"/>
                </a:lnTo>
                <a:lnTo>
                  <a:pt x="85344" y="175133"/>
                </a:lnTo>
                <a:lnTo>
                  <a:pt x="84074" y="206248"/>
                </a:lnTo>
                <a:lnTo>
                  <a:pt x="73660" y="260096"/>
                </a:lnTo>
                <a:lnTo>
                  <a:pt x="52577" y="302006"/>
                </a:lnTo>
                <a:lnTo>
                  <a:pt x="20700" y="330454"/>
                </a:lnTo>
                <a:lnTo>
                  <a:pt x="508" y="339344"/>
                </a:lnTo>
                <a:lnTo>
                  <a:pt x="5079" y="353695"/>
                </a:lnTo>
                <a:lnTo>
                  <a:pt x="53213" y="331089"/>
                </a:lnTo>
                <a:lnTo>
                  <a:pt x="88519" y="291846"/>
                </a:lnTo>
                <a:lnTo>
                  <a:pt x="110363" y="239395"/>
                </a:lnTo>
                <a:lnTo>
                  <a:pt x="117601" y="176911"/>
                </a:lnTo>
                <a:lnTo>
                  <a:pt x="110363" y="114554"/>
                </a:lnTo>
                <a:lnTo>
                  <a:pt x="88519" y="61976"/>
                </a:lnTo>
                <a:lnTo>
                  <a:pt x="53086" y="22733"/>
                </a:lnTo>
                <a:lnTo>
                  <a:pt x="5079" y="0"/>
                </a:lnTo>
                <a:close/>
              </a:path>
            </a:pathLst>
          </a:custGeom>
          <a:solidFill>
            <a:srgbClr val="000000"/>
          </a:solidFill>
        </p:spPr>
        <p:txBody>
          <a:bodyPr wrap="square" lIns="0" tIns="0" rIns="0" bIns="0" rtlCol="0"/>
          <a:lstStyle/>
          <a:p>
            <a:endParaRPr/>
          </a:p>
        </p:txBody>
      </p:sp>
      <p:sp>
        <p:nvSpPr>
          <p:cNvPr id="50" name="object 50"/>
          <p:cNvSpPr/>
          <p:nvPr/>
        </p:nvSpPr>
        <p:spPr>
          <a:xfrm>
            <a:off x="7296911" y="4821682"/>
            <a:ext cx="118110" cy="353695"/>
          </a:xfrm>
          <a:custGeom>
            <a:avLst/>
            <a:gdLst/>
            <a:ahLst/>
            <a:cxnLst/>
            <a:rect l="l" t="t" r="r" b="b"/>
            <a:pathLst>
              <a:path w="118109" h="353695">
                <a:moveTo>
                  <a:pt x="112522" y="0"/>
                </a:moveTo>
                <a:lnTo>
                  <a:pt x="64516" y="22733"/>
                </a:lnTo>
                <a:lnTo>
                  <a:pt x="29083" y="61976"/>
                </a:lnTo>
                <a:lnTo>
                  <a:pt x="7239" y="114554"/>
                </a:lnTo>
                <a:lnTo>
                  <a:pt x="0" y="176911"/>
                </a:lnTo>
                <a:lnTo>
                  <a:pt x="1778" y="209423"/>
                </a:lnTo>
                <a:lnTo>
                  <a:pt x="16383" y="266954"/>
                </a:lnTo>
                <a:lnTo>
                  <a:pt x="45085" y="313563"/>
                </a:lnTo>
                <a:lnTo>
                  <a:pt x="86868" y="344424"/>
                </a:lnTo>
                <a:lnTo>
                  <a:pt x="112522" y="353695"/>
                </a:lnTo>
                <a:lnTo>
                  <a:pt x="117094" y="339344"/>
                </a:lnTo>
                <a:lnTo>
                  <a:pt x="96901" y="330454"/>
                </a:lnTo>
                <a:lnTo>
                  <a:pt x="79629" y="318008"/>
                </a:lnTo>
                <a:lnTo>
                  <a:pt x="53086" y="282702"/>
                </a:lnTo>
                <a:lnTo>
                  <a:pt x="37465" y="234569"/>
                </a:lnTo>
                <a:lnTo>
                  <a:pt x="32131" y="175133"/>
                </a:lnTo>
                <a:lnTo>
                  <a:pt x="33528" y="144907"/>
                </a:lnTo>
                <a:lnTo>
                  <a:pt x="43942" y="92583"/>
                </a:lnTo>
                <a:lnTo>
                  <a:pt x="65024" y="51308"/>
                </a:lnTo>
                <a:lnTo>
                  <a:pt x="97282" y="23241"/>
                </a:lnTo>
                <a:lnTo>
                  <a:pt x="117602" y="14478"/>
                </a:lnTo>
                <a:lnTo>
                  <a:pt x="112522" y="0"/>
                </a:lnTo>
                <a:close/>
              </a:path>
            </a:pathLst>
          </a:custGeom>
          <a:solidFill>
            <a:srgbClr val="000000"/>
          </a:solidFill>
        </p:spPr>
        <p:txBody>
          <a:bodyPr wrap="square" lIns="0" tIns="0" rIns="0" bIns="0" rtlCol="0"/>
          <a:lstStyle/>
          <a:p>
            <a:endParaRPr/>
          </a:p>
        </p:txBody>
      </p:sp>
      <p:sp>
        <p:nvSpPr>
          <p:cNvPr id="51" name="object 51"/>
          <p:cNvSpPr/>
          <p:nvPr/>
        </p:nvSpPr>
        <p:spPr>
          <a:xfrm>
            <a:off x="7619365" y="4821682"/>
            <a:ext cx="118110" cy="353695"/>
          </a:xfrm>
          <a:custGeom>
            <a:avLst/>
            <a:gdLst/>
            <a:ahLst/>
            <a:cxnLst/>
            <a:rect l="l" t="t" r="r" b="b"/>
            <a:pathLst>
              <a:path w="118109" h="353695">
                <a:moveTo>
                  <a:pt x="5079" y="0"/>
                </a:moveTo>
                <a:lnTo>
                  <a:pt x="0" y="14478"/>
                </a:lnTo>
                <a:lnTo>
                  <a:pt x="20446" y="23241"/>
                </a:lnTo>
                <a:lnTo>
                  <a:pt x="37973" y="35560"/>
                </a:lnTo>
                <a:lnTo>
                  <a:pt x="64642" y="70485"/>
                </a:lnTo>
                <a:lnTo>
                  <a:pt x="80263" y="117475"/>
                </a:lnTo>
                <a:lnTo>
                  <a:pt x="85470" y="175133"/>
                </a:lnTo>
                <a:lnTo>
                  <a:pt x="84074" y="206248"/>
                </a:lnTo>
                <a:lnTo>
                  <a:pt x="73659" y="260096"/>
                </a:lnTo>
                <a:lnTo>
                  <a:pt x="52704" y="302006"/>
                </a:lnTo>
                <a:lnTo>
                  <a:pt x="20700" y="330454"/>
                </a:lnTo>
                <a:lnTo>
                  <a:pt x="634" y="339344"/>
                </a:lnTo>
                <a:lnTo>
                  <a:pt x="5079" y="353695"/>
                </a:lnTo>
                <a:lnTo>
                  <a:pt x="53212" y="331089"/>
                </a:lnTo>
                <a:lnTo>
                  <a:pt x="88645" y="291846"/>
                </a:lnTo>
                <a:lnTo>
                  <a:pt x="110362" y="239395"/>
                </a:lnTo>
                <a:lnTo>
                  <a:pt x="117601" y="176911"/>
                </a:lnTo>
                <a:lnTo>
                  <a:pt x="110362" y="114554"/>
                </a:lnTo>
                <a:lnTo>
                  <a:pt x="88518" y="61976"/>
                </a:lnTo>
                <a:lnTo>
                  <a:pt x="53085" y="22733"/>
                </a:lnTo>
                <a:lnTo>
                  <a:pt x="5079" y="0"/>
                </a:lnTo>
                <a:close/>
              </a:path>
            </a:pathLst>
          </a:custGeom>
          <a:solidFill>
            <a:srgbClr val="000000"/>
          </a:solidFill>
        </p:spPr>
        <p:txBody>
          <a:bodyPr wrap="square" lIns="0" tIns="0" rIns="0" bIns="0" rtlCol="0"/>
          <a:lstStyle/>
          <a:p>
            <a:endParaRPr/>
          </a:p>
        </p:txBody>
      </p:sp>
      <p:sp>
        <p:nvSpPr>
          <p:cNvPr id="52" name="object 52"/>
          <p:cNvSpPr txBox="1"/>
          <p:nvPr/>
        </p:nvSpPr>
        <p:spPr>
          <a:xfrm>
            <a:off x="139382" y="4704651"/>
            <a:ext cx="7517130" cy="489584"/>
          </a:xfrm>
          <a:prstGeom prst="rect">
            <a:avLst/>
          </a:prstGeom>
        </p:spPr>
        <p:txBody>
          <a:bodyPr vert="horz" wrap="square" lIns="0" tIns="11430" rIns="0" bIns="0" rtlCol="0">
            <a:spAutoFit/>
          </a:bodyPr>
          <a:lstStyle/>
          <a:p>
            <a:pPr marL="38100">
              <a:lnSpc>
                <a:spcPct val="100000"/>
              </a:lnSpc>
              <a:spcBef>
                <a:spcPts val="90"/>
              </a:spcBef>
              <a:tabLst>
                <a:tab pos="5502275" algn="l"/>
                <a:tab pos="6091555" algn="l"/>
                <a:tab pos="6772909" algn="l"/>
                <a:tab pos="7291705" algn="l"/>
              </a:tabLst>
            </a:pPr>
            <a:r>
              <a:rPr sz="3050" dirty="0">
                <a:latin typeface="Cambria Math"/>
                <a:cs typeface="Cambria Math"/>
              </a:rPr>
              <a:t>=</a:t>
            </a:r>
            <a:r>
              <a:rPr sz="3050" spc="245" dirty="0">
                <a:latin typeface="Cambria Math"/>
                <a:cs typeface="Cambria Math"/>
              </a:rPr>
              <a:t> </a:t>
            </a:r>
            <a:r>
              <a:rPr sz="3050" dirty="0">
                <a:latin typeface="Cambria Math"/>
                <a:cs typeface="Cambria Math"/>
              </a:rPr>
              <a:t>𝐸</a:t>
            </a:r>
            <a:r>
              <a:rPr sz="3050" spc="40" dirty="0">
                <a:latin typeface="Cambria Math"/>
                <a:cs typeface="Cambria Math"/>
              </a:rPr>
              <a:t> </a:t>
            </a:r>
            <a:r>
              <a:rPr sz="3600" spc="75" baseline="-11574" dirty="0">
                <a:latin typeface="Cambria Math"/>
                <a:cs typeface="Cambria Math"/>
              </a:rPr>
              <a:t>z~q</a:t>
            </a:r>
            <a:r>
              <a:rPr sz="3600" spc="-60" baseline="-11574" dirty="0">
                <a:latin typeface="Cambria Math"/>
                <a:cs typeface="Cambria Math"/>
              </a:rPr>
              <a:t> </a:t>
            </a:r>
            <a:r>
              <a:rPr sz="1425" baseline="-8771" dirty="0">
                <a:latin typeface="Cambria Math"/>
                <a:cs typeface="Cambria Math"/>
              </a:rPr>
              <a:t>ϕ</a:t>
            </a:r>
            <a:r>
              <a:rPr sz="3600" baseline="-11574" dirty="0">
                <a:latin typeface="Cambria Math"/>
                <a:cs typeface="Cambria Math"/>
              </a:rPr>
              <a:t>(z|x)</a:t>
            </a:r>
            <a:r>
              <a:rPr sz="3050" dirty="0">
                <a:latin typeface="Cambria Math"/>
                <a:cs typeface="Cambria Math"/>
              </a:rPr>
              <a:t>[log</a:t>
            </a:r>
            <a:r>
              <a:rPr sz="3050" spc="-120" dirty="0">
                <a:latin typeface="Cambria Math"/>
                <a:cs typeface="Cambria Math"/>
              </a:rPr>
              <a:t> </a:t>
            </a:r>
            <a:r>
              <a:rPr sz="3050" spc="-25" dirty="0">
                <a:latin typeface="Cambria Math"/>
                <a:cs typeface="Cambria Math"/>
              </a:rPr>
              <a:t>𝑝</a:t>
            </a:r>
            <a:r>
              <a:rPr sz="3050" spc="-170" dirty="0">
                <a:latin typeface="Cambria Math"/>
                <a:cs typeface="Cambria Math"/>
              </a:rPr>
              <a:t> </a:t>
            </a:r>
            <a:r>
              <a:rPr sz="3600" spc="-15" baseline="-12731" dirty="0">
                <a:latin typeface="Cambria Math"/>
                <a:cs typeface="Cambria Math"/>
              </a:rPr>
              <a:t>θ</a:t>
            </a:r>
            <a:r>
              <a:rPr sz="3050" spc="-10" dirty="0">
                <a:latin typeface="Cambria Math"/>
                <a:cs typeface="Cambria Math"/>
              </a:rPr>
              <a:t>(𝑥|𝑧)]</a:t>
            </a:r>
            <a:r>
              <a:rPr sz="3050" spc="5" dirty="0">
                <a:latin typeface="Cambria Math"/>
                <a:cs typeface="Cambria Math"/>
              </a:rPr>
              <a:t> </a:t>
            </a:r>
            <a:r>
              <a:rPr sz="3050" dirty="0">
                <a:latin typeface="Cambria Math"/>
                <a:cs typeface="Cambria Math"/>
              </a:rPr>
              <a:t>−</a:t>
            </a:r>
            <a:r>
              <a:rPr sz="3050" spc="75" dirty="0">
                <a:latin typeface="Cambria Math"/>
                <a:cs typeface="Cambria Math"/>
              </a:rPr>
              <a:t> </a:t>
            </a:r>
            <a:r>
              <a:rPr sz="3050" spc="65" dirty="0">
                <a:latin typeface="Cambria Math"/>
                <a:cs typeface="Cambria Math"/>
              </a:rPr>
              <a:t>𝐷</a:t>
            </a:r>
            <a:r>
              <a:rPr sz="3375" spc="97" baseline="-9876" dirty="0">
                <a:latin typeface="Cambria Math"/>
                <a:cs typeface="Cambria Math"/>
              </a:rPr>
              <a:t>KL</a:t>
            </a:r>
            <a:r>
              <a:rPr sz="3375" baseline="-9876" dirty="0">
                <a:latin typeface="Cambria Math"/>
                <a:cs typeface="Cambria Math"/>
              </a:rPr>
              <a:t>	</a:t>
            </a:r>
            <a:r>
              <a:rPr sz="3050" spc="-25" dirty="0">
                <a:latin typeface="Cambria Math"/>
                <a:cs typeface="Cambria Math"/>
              </a:rPr>
              <a:t>𝑞</a:t>
            </a:r>
            <a:r>
              <a:rPr sz="3050" spc="-229" dirty="0">
                <a:latin typeface="Cambria Math"/>
                <a:cs typeface="Cambria Math"/>
              </a:rPr>
              <a:t> </a:t>
            </a:r>
            <a:r>
              <a:rPr sz="3225" spc="-75" baseline="-10335" dirty="0">
                <a:latin typeface="Cambria Math"/>
                <a:cs typeface="Cambria Math"/>
              </a:rPr>
              <a:t>ϕ</a:t>
            </a:r>
            <a:r>
              <a:rPr sz="3225" baseline="-10335" dirty="0">
                <a:latin typeface="Cambria Math"/>
                <a:cs typeface="Cambria Math"/>
              </a:rPr>
              <a:t>	</a:t>
            </a:r>
            <a:r>
              <a:rPr sz="3050" dirty="0">
                <a:latin typeface="Cambria Math"/>
                <a:cs typeface="Cambria Math"/>
              </a:rPr>
              <a:t>𝑧</a:t>
            </a:r>
            <a:r>
              <a:rPr sz="3050" spc="240"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10" dirty="0">
                <a:latin typeface="Cambria Math"/>
                <a:cs typeface="Cambria Math"/>
              </a:rPr>
              <a:t>,</a:t>
            </a:r>
            <a:r>
              <a:rPr sz="3050" spc="-180" dirty="0">
                <a:latin typeface="Cambria Math"/>
                <a:cs typeface="Cambria Math"/>
              </a:rPr>
              <a:t> </a:t>
            </a:r>
            <a:r>
              <a:rPr sz="3050" spc="-50" dirty="0">
                <a:latin typeface="Cambria Math"/>
                <a:cs typeface="Cambria Math"/>
              </a:rPr>
              <a:t>𝑝</a:t>
            </a:r>
            <a:r>
              <a:rPr sz="3050" dirty="0">
                <a:latin typeface="Cambria Math"/>
                <a:cs typeface="Cambria Math"/>
              </a:rPr>
              <a:t>	</a:t>
            </a:r>
            <a:r>
              <a:rPr sz="3050" spc="-50" dirty="0">
                <a:latin typeface="Cambria Math"/>
                <a:cs typeface="Cambria Math"/>
              </a:rPr>
              <a:t>𝑧</a:t>
            </a:r>
            <a:endParaRPr sz="3050">
              <a:latin typeface="Cambria Math"/>
              <a:cs typeface="Cambria Math"/>
            </a:endParaRPr>
          </a:p>
        </p:txBody>
      </p:sp>
      <p:sp>
        <p:nvSpPr>
          <p:cNvPr id="53" name="object 53"/>
          <p:cNvSpPr/>
          <p:nvPr/>
        </p:nvSpPr>
        <p:spPr>
          <a:xfrm>
            <a:off x="7782814" y="4683759"/>
            <a:ext cx="142240" cy="629920"/>
          </a:xfrm>
          <a:custGeom>
            <a:avLst/>
            <a:gdLst/>
            <a:ahLst/>
            <a:cxnLst/>
            <a:rect l="l" t="t" r="r" b="b"/>
            <a:pathLst>
              <a:path w="142240" h="629920">
                <a:moveTo>
                  <a:pt x="5841" y="0"/>
                </a:moveTo>
                <a:lnTo>
                  <a:pt x="0" y="14858"/>
                </a:lnTo>
                <a:lnTo>
                  <a:pt x="23367" y="34035"/>
                </a:lnTo>
                <a:lnTo>
                  <a:pt x="44195" y="58800"/>
                </a:lnTo>
                <a:lnTo>
                  <a:pt x="77850" y="125475"/>
                </a:lnTo>
                <a:lnTo>
                  <a:pt x="90169" y="166750"/>
                </a:lnTo>
                <a:lnTo>
                  <a:pt x="99059" y="211962"/>
                </a:lnTo>
                <a:lnTo>
                  <a:pt x="104393" y="261492"/>
                </a:lnTo>
                <a:lnTo>
                  <a:pt x="106171" y="314959"/>
                </a:lnTo>
                <a:lnTo>
                  <a:pt x="104393" y="367791"/>
                </a:lnTo>
                <a:lnTo>
                  <a:pt x="99186" y="416687"/>
                </a:lnTo>
                <a:lnTo>
                  <a:pt x="90296" y="461898"/>
                </a:lnTo>
                <a:lnTo>
                  <a:pt x="77977" y="503300"/>
                </a:lnTo>
                <a:lnTo>
                  <a:pt x="62610" y="539876"/>
                </a:lnTo>
                <a:lnTo>
                  <a:pt x="23494" y="595629"/>
                </a:lnTo>
                <a:lnTo>
                  <a:pt x="0" y="614806"/>
                </a:lnTo>
                <a:lnTo>
                  <a:pt x="5841" y="629665"/>
                </a:lnTo>
                <a:lnTo>
                  <a:pt x="61849" y="584834"/>
                </a:lnTo>
                <a:lnTo>
                  <a:pt x="84962" y="552322"/>
                </a:lnTo>
                <a:lnTo>
                  <a:pt x="105028" y="512952"/>
                </a:lnTo>
                <a:lnTo>
                  <a:pt x="121030" y="468629"/>
                </a:lnTo>
                <a:lnTo>
                  <a:pt x="132587" y="420750"/>
                </a:lnTo>
                <a:lnTo>
                  <a:pt x="139445" y="369442"/>
                </a:lnTo>
                <a:lnTo>
                  <a:pt x="141731" y="314706"/>
                </a:lnTo>
                <a:lnTo>
                  <a:pt x="139445" y="259587"/>
                </a:lnTo>
                <a:lnTo>
                  <a:pt x="132587" y="208279"/>
                </a:lnTo>
                <a:lnTo>
                  <a:pt x="121030" y="160400"/>
                </a:lnTo>
                <a:lnTo>
                  <a:pt x="105028" y="116331"/>
                </a:lnTo>
                <a:lnTo>
                  <a:pt x="84962" y="77342"/>
                </a:lnTo>
                <a:lnTo>
                  <a:pt x="61849" y="44957"/>
                </a:lnTo>
                <a:lnTo>
                  <a:pt x="5841" y="0"/>
                </a:lnTo>
                <a:close/>
              </a:path>
            </a:pathLst>
          </a:custGeom>
          <a:solidFill>
            <a:srgbClr val="000000"/>
          </a:solidFill>
        </p:spPr>
        <p:txBody>
          <a:bodyPr wrap="square" lIns="0" tIns="0" rIns="0" bIns="0" rtlCol="0"/>
          <a:lstStyle/>
          <a:p>
            <a:endParaRPr/>
          </a:p>
        </p:txBody>
      </p:sp>
      <p:sp>
        <p:nvSpPr>
          <p:cNvPr id="54" name="object 54"/>
          <p:cNvSpPr/>
          <p:nvPr/>
        </p:nvSpPr>
        <p:spPr>
          <a:xfrm>
            <a:off x="10016490" y="4829340"/>
            <a:ext cx="29209" cy="349250"/>
          </a:xfrm>
          <a:custGeom>
            <a:avLst/>
            <a:gdLst/>
            <a:ahLst/>
            <a:cxnLst/>
            <a:rect l="l" t="t" r="r" b="b"/>
            <a:pathLst>
              <a:path w="29209" h="349250">
                <a:moveTo>
                  <a:pt x="28906" y="0"/>
                </a:moveTo>
                <a:lnTo>
                  <a:pt x="0" y="0"/>
                </a:lnTo>
                <a:lnTo>
                  <a:pt x="0" y="348703"/>
                </a:lnTo>
                <a:lnTo>
                  <a:pt x="28906" y="348703"/>
                </a:lnTo>
                <a:lnTo>
                  <a:pt x="28906" y="0"/>
                </a:lnTo>
                <a:close/>
              </a:path>
            </a:pathLst>
          </a:custGeom>
          <a:solidFill>
            <a:srgbClr val="000000"/>
          </a:solidFill>
        </p:spPr>
        <p:txBody>
          <a:bodyPr wrap="square" lIns="0" tIns="0" rIns="0" bIns="0" rtlCol="0"/>
          <a:lstStyle/>
          <a:p>
            <a:endParaRPr/>
          </a:p>
        </p:txBody>
      </p:sp>
      <p:sp>
        <p:nvSpPr>
          <p:cNvPr id="55" name="object 55"/>
          <p:cNvSpPr/>
          <p:nvPr/>
        </p:nvSpPr>
        <p:spPr>
          <a:xfrm>
            <a:off x="10315575" y="4826000"/>
            <a:ext cx="118745" cy="355600"/>
          </a:xfrm>
          <a:custGeom>
            <a:avLst/>
            <a:gdLst/>
            <a:ahLst/>
            <a:cxnLst/>
            <a:rect l="l" t="t" r="r" b="b"/>
            <a:pathLst>
              <a:path w="118745" h="355600">
                <a:moveTo>
                  <a:pt x="5079" y="0"/>
                </a:moveTo>
                <a:lnTo>
                  <a:pt x="0" y="14477"/>
                </a:lnTo>
                <a:lnTo>
                  <a:pt x="20574" y="23368"/>
                </a:lnTo>
                <a:lnTo>
                  <a:pt x="38353" y="35687"/>
                </a:lnTo>
                <a:lnTo>
                  <a:pt x="65150" y="70738"/>
                </a:lnTo>
                <a:lnTo>
                  <a:pt x="80899" y="117982"/>
                </a:lnTo>
                <a:lnTo>
                  <a:pt x="86232" y="175894"/>
                </a:lnTo>
                <a:lnTo>
                  <a:pt x="84835" y="207263"/>
                </a:lnTo>
                <a:lnTo>
                  <a:pt x="74295" y="261366"/>
                </a:lnTo>
                <a:lnTo>
                  <a:pt x="53085" y="303530"/>
                </a:lnTo>
                <a:lnTo>
                  <a:pt x="20827" y="332105"/>
                </a:lnTo>
                <a:lnTo>
                  <a:pt x="634" y="340994"/>
                </a:lnTo>
                <a:lnTo>
                  <a:pt x="5079" y="355473"/>
                </a:lnTo>
                <a:lnTo>
                  <a:pt x="53594" y="332739"/>
                </a:lnTo>
                <a:lnTo>
                  <a:pt x="89407" y="293369"/>
                </a:lnTo>
                <a:lnTo>
                  <a:pt x="111378" y="240664"/>
                </a:lnTo>
                <a:lnTo>
                  <a:pt x="118618" y="177800"/>
                </a:lnTo>
                <a:lnTo>
                  <a:pt x="116840" y="145287"/>
                </a:lnTo>
                <a:lnTo>
                  <a:pt x="102107" y="87502"/>
                </a:lnTo>
                <a:lnTo>
                  <a:pt x="73025" y="40512"/>
                </a:lnTo>
                <a:lnTo>
                  <a:pt x="30860" y="9270"/>
                </a:lnTo>
                <a:lnTo>
                  <a:pt x="5079" y="0"/>
                </a:lnTo>
                <a:close/>
              </a:path>
            </a:pathLst>
          </a:custGeom>
          <a:solidFill>
            <a:srgbClr val="000000"/>
          </a:solidFill>
        </p:spPr>
        <p:txBody>
          <a:bodyPr wrap="square" lIns="0" tIns="0" rIns="0" bIns="0" rtlCol="0"/>
          <a:lstStyle/>
          <a:p>
            <a:endParaRPr/>
          </a:p>
        </p:txBody>
      </p:sp>
      <p:sp>
        <p:nvSpPr>
          <p:cNvPr id="56" name="object 56"/>
          <p:cNvSpPr/>
          <p:nvPr/>
        </p:nvSpPr>
        <p:spPr>
          <a:xfrm>
            <a:off x="9652000" y="4826000"/>
            <a:ext cx="118745" cy="355600"/>
          </a:xfrm>
          <a:custGeom>
            <a:avLst/>
            <a:gdLst/>
            <a:ahLst/>
            <a:cxnLst/>
            <a:rect l="l" t="t" r="r" b="b"/>
            <a:pathLst>
              <a:path w="118745" h="355600">
                <a:moveTo>
                  <a:pt x="113538" y="0"/>
                </a:moveTo>
                <a:lnTo>
                  <a:pt x="65150" y="22732"/>
                </a:lnTo>
                <a:lnTo>
                  <a:pt x="29336" y="62356"/>
                </a:lnTo>
                <a:lnTo>
                  <a:pt x="7366" y="115062"/>
                </a:lnTo>
                <a:lnTo>
                  <a:pt x="0" y="177800"/>
                </a:lnTo>
                <a:lnTo>
                  <a:pt x="1777" y="210438"/>
                </a:lnTo>
                <a:lnTo>
                  <a:pt x="16509" y="268224"/>
                </a:lnTo>
                <a:lnTo>
                  <a:pt x="45593" y="315087"/>
                </a:lnTo>
                <a:lnTo>
                  <a:pt x="87629" y="346201"/>
                </a:lnTo>
                <a:lnTo>
                  <a:pt x="113538" y="355473"/>
                </a:lnTo>
                <a:lnTo>
                  <a:pt x="118109" y="340994"/>
                </a:lnTo>
                <a:lnTo>
                  <a:pt x="97790" y="332105"/>
                </a:lnTo>
                <a:lnTo>
                  <a:pt x="80264" y="319531"/>
                </a:lnTo>
                <a:lnTo>
                  <a:pt x="53594" y="284099"/>
                </a:lnTo>
                <a:lnTo>
                  <a:pt x="37719" y="235712"/>
                </a:lnTo>
                <a:lnTo>
                  <a:pt x="32511" y="175894"/>
                </a:lnTo>
                <a:lnTo>
                  <a:pt x="33781" y="145669"/>
                </a:lnTo>
                <a:lnTo>
                  <a:pt x="44323" y="92963"/>
                </a:lnTo>
                <a:lnTo>
                  <a:pt x="65531" y="51562"/>
                </a:lnTo>
                <a:lnTo>
                  <a:pt x="98044" y="23368"/>
                </a:lnTo>
                <a:lnTo>
                  <a:pt x="118618" y="14477"/>
                </a:lnTo>
                <a:lnTo>
                  <a:pt x="113538" y="0"/>
                </a:lnTo>
                <a:close/>
              </a:path>
            </a:pathLst>
          </a:custGeom>
          <a:solidFill>
            <a:srgbClr val="000000"/>
          </a:solidFill>
        </p:spPr>
        <p:txBody>
          <a:bodyPr wrap="square" lIns="0" tIns="0" rIns="0" bIns="0" rtlCol="0"/>
          <a:lstStyle/>
          <a:p>
            <a:endParaRPr/>
          </a:p>
        </p:txBody>
      </p:sp>
      <p:sp>
        <p:nvSpPr>
          <p:cNvPr id="57" name="object 57"/>
          <p:cNvSpPr/>
          <p:nvPr/>
        </p:nvSpPr>
        <p:spPr>
          <a:xfrm>
            <a:off x="11403710" y="4829340"/>
            <a:ext cx="28575" cy="349250"/>
          </a:xfrm>
          <a:custGeom>
            <a:avLst/>
            <a:gdLst/>
            <a:ahLst/>
            <a:cxnLst/>
            <a:rect l="l" t="t" r="r" b="b"/>
            <a:pathLst>
              <a:path w="28575" h="349250">
                <a:moveTo>
                  <a:pt x="28530" y="0"/>
                </a:moveTo>
                <a:lnTo>
                  <a:pt x="0" y="0"/>
                </a:lnTo>
                <a:lnTo>
                  <a:pt x="0" y="348703"/>
                </a:lnTo>
                <a:lnTo>
                  <a:pt x="28530" y="348703"/>
                </a:lnTo>
                <a:lnTo>
                  <a:pt x="28530" y="0"/>
                </a:lnTo>
                <a:close/>
              </a:path>
            </a:pathLst>
          </a:custGeom>
          <a:solidFill>
            <a:srgbClr val="000000"/>
          </a:solidFill>
        </p:spPr>
        <p:txBody>
          <a:bodyPr wrap="square" lIns="0" tIns="0" rIns="0" bIns="0" rtlCol="0"/>
          <a:lstStyle/>
          <a:p>
            <a:endParaRPr/>
          </a:p>
        </p:txBody>
      </p:sp>
      <p:sp>
        <p:nvSpPr>
          <p:cNvPr id="58" name="object 58"/>
          <p:cNvSpPr/>
          <p:nvPr/>
        </p:nvSpPr>
        <p:spPr>
          <a:xfrm>
            <a:off x="11698858" y="4826000"/>
            <a:ext cx="117475" cy="355600"/>
          </a:xfrm>
          <a:custGeom>
            <a:avLst/>
            <a:gdLst/>
            <a:ahLst/>
            <a:cxnLst/>
            <a:rect l="l" t="t" r="r" b="b"/>
            <a:pathLst>
              <a:path w="117475" h="355600">
                <a:moveTo>
                  <a:pt x="5080" y="0"/>
                </a:moveTo>
                <a:lnTo>
                  <a:pt x="0" y="14477"/>
                </a:lnTo>
                <a:lnTo>
                  <a:pt x="20320" y="23368"/>
                </a:lnTo>
                <a:lnTo>
                  <a:pt x="37846" y="35687"/>
                </a:lnTo>
                <a:lnTo>
                  <a:pt x="64389" y="70738"/>
                </a:lnTo>
                <a:lnTo>
                  <a:pt x="79883" y="117982"/>
                </a:lnTo>
                <a:lnTo>
                  <a:pt x="85090" y="175894"/>
                </a:lnTo>
                <a:lnTo>
                  <a:pt x="83820" y="207263"/>
                </a:lnTo>
                <a:lnTo>
                  <a:pt x="73406" y="261366"/>
                </a:lnTo>
                <a:lnTo>
                  <a:pt x="52450" y="303530"/>
                </a:lnTo>
                <a:lnTo>
                  <a:pt x="20574" y="332105"/>
                </a:lnTo>
                <a:lnTo>
                  <a:pt x="635" y="340994"/>
                </a:lnTo>
                <a:lnTo>
                  <a:pt x="5080" y="355473"/>
                </a:lnTo>
                <a:lnTo>
                  <a:pt x="52959" y="332739"/>
                </a:lnTo>
                <a:lnTo>
                  <a:pt x="88265" y="293369"/>
                </a:lnTo>
                <a:lnTo>
                  <a:pt x="109855" y="240664"/>
                </a:lnTo>
                <a:lnTo>
                  <a:pt x="117094" y="177800"/>
                </a:lnTo>
                <a:lnTo>
                  <a:pt x="115316" y="145287"/>
                </a:lnTo>
                <a:lnTo>
                  <a:pt x="100838" y="87502"/>
                </a:lnTo>
                <a:lnTo>
                  <a:pt x="72009" y="40512"/>
                </a:lnTo>
                <a:lnTo>
                  <a:pt x="30480" y="9270"/>
                </a:lnTo>
                <a:lnTo>
                  <a:pt x="5080" y="0"/>
                </a:lnTo>
                <a:close/>
              </a:path>
            </a:pathLst>
          </a:custGeom>
          <a:solidFill>
            <a:srgbClr val="000000"/>
          </a:solidFill>
        </p:spPr>
        <p:txBody>
          <a:bodyPr wrap="square" lIns="0" tIns="0" rIns="0" bIns="0" rtlCol="0"/>
          <a:lstStyle/>
          <a:p>
            <a:endParaRPr/>
          </a:p>
        </p:txBody>
      </p:sp>
      <p:sp>
        <p:nvSpPr>
          <p:cNvPr id="59" name="object 59"/>
          <p:cNvSpPr/>
          <p:nvPr/>
        </p:nvSpPr>
        <p:spPr>
          <a:xfrm>
            <a:off x="11043919" y="4826000"/>
            <a:ext cx="117475" cy="355600"/>
          </a:xfrm>
          <a:custGeom>
            <a:avLst/>
            <a:gdLst/>
            <a:ahLst/>
            <a:cxnLst/>
            <a:rect l="l" t="t" r="r" b="b"/>
            <a:pathLst>
              <a:path w="117475" h="355600">
                <a:moveTo>
                  <a:pt x="112140" y="0"/>
                </a:moveTo>
                <a:lnTo>
                  <a:pt x="64261" y="22732"/>
                </a:lnTo>
                <a:lnTo>
                  <a:pt x="28955" y="62356"/>
                </a:lnTo>
                <a:lnTo>
                  <a:pt x="7238" y="115062"/>
                </a:lnTo>
                <a:lnTo>
                  <a:pt x="0" y="177800"/>
                </a:lnTo>
                <a:lnTo>
                  <a:pt x="1777" y="210438"/>
                </a:lnTo>
                <a:lnTo>
                  <a:pt x="16255" y="268224"/>
                </a:lnTo>
                <a:lnTo>
                  <a:pt x="44957" y="315087"/>
                </a:lnTo>
                <a:lnTo>
                  <a:pt x="86486" y="346201"/>
                </a:lnTo>
                <a:lnTo>
                  <a:pt x="112140" y="355473"/>
                </a:lnTo>
                <a:lnTo>
                  <a:pt x="116585" y="340994"/>
                </a:lnTo>
                <a:lnTo>
                  <a:pt x="96520" y="332105"/>
                </a:lnTo>
                <a:lnTo>
                  <a:pt x="79248" y="319531"/>
                </a:lnTo>
                <a:lnTo>
                  <a:pt x="52831" y="284099"/>
                </a:lnTo>
                <a:lnTo>
                  <a:pt x="37210" y="235712"/>
                </a:lnTo>
                <a:lnTo>
                  <a:pt x="32003" y="175894"/>
                </a:lnTo>
                <a:lnTo>
                  <a:pt x="33400" y="145669"/>
                </a:lnTo>
                <a:lnTo>
                  <a:pt x="43814" y="92963"/>
                </a:lnTo>
                <a:lnTo>
                  <a:pt x="64770" y="51562"/>
                </a:lnTo>
                <a:lnTo>
                  <a:pt x="96774" y="23368"/>
                </a:lnTo>
                <a:lnTo>
                  <a:pt x="117094" y="14477"/>
                </a:lnTo>
                <a:lnTo>
                  <a:pt x="112140" y="0"/>
                </a:lnTo>
                <a:close/>
              </a:path>
            </a:pathLst>
          </a:custGeom>
          <a:solidFill>
            <a:srgbClr val="000000"/>
          </a:solidFill>
        </p:spPr>
        <p:txBody>
          <a:bodyPr wrap="square" lIns="0" tIns="0" rIns="0" bIns="0" rtlCol="0"/>
          <a:lstStyle/>
          <a:p>
            <a:endParaRPr/>
          </a:p>
        </p:txBody>
      </p:sp>
      <p:sp>
        <p:nvSpPr>
          <p:cNvPr id="60" name="object 60"/>
          <p:cNvSpPr txBox="1"/>
          <p:nvPr/>
        </p:nvSpPr>
        <p:spPr>
          <a:xfrm>
            <a:off x="8016493" y="4704651"/>
            <a:ext cx="4039870" cy="489584"/>
          </a:xfrm>
          <a:prstGeom prst="rect">
            <a:avLst/>
          </a:prstGeom>
        </p:spPr>
        <p:txBody>
          <a:bodyPr vert="horz" wrap="square" lIns="0" tIns="11430" rIns="0" bIns="0" rtlCol="0">
            <a:spAutoFit/>
          </a:bodyPr>
          <a:lstStyle/>
          <a:p>
            <a:pPr marL="38100">
              <a:lnSpc>
                <a:spcPct val="100000"/>
              </a:lnSpc>
              <a:spcBef>
                <a:spcPts val="90"/>
              </a:spcBef>
              <a:tabLst>
                <a:tab pos="2458085" algn="l"/>
                <a:tab pos="3474720" algn="l"/>
                <a:tab pos="3841115" algn="l"/>
              </a:tabLst>
            </a:pPr>
            <a:r>
              <a:rPr sz="3050" dirty="0">
                <a:latin typeface="Cambria Math"/>
                <a:cs typeface="Cambria Math"/>
              </a:rPr>
              <a:t>+</a:t>
            </a:r>
            <a:r>
              <a:rPr sz="3050" spc="-80" dirty="0">
                <a:latin typeface="Cambria Math"/>
                <a:cs typeface="Cambria Math"/>
              </a:rPr>
              <a:t> </a:t>
            </a:r>
            <a:r>
              <a:rPr sz="3050" spc="114" dirty="0">
                <a:latin typeface="Cambria Math"/>
                <a:cs typeface="Cambria Math"/>
              </a:rPr>
              <a:t>𝐷</a:t>
            </a:r>
            <a:r>
              <a:rPr sz="3375" spc="172" baseline="-9876" dirty="0">
                <a:latin typeface="Cambria Math"/>
                <a:cs typeface="Cambria Math"/>
              </a:rPr>
              <a:t>KL</a:t>
            </a:r>
            <a:r>
              <a:rPr sz="3050" spc="114" dirty="0">
                <a:latin typeface="Cambria Math"/>
                <a:cs typeface="Cambria Math"/>
              </a:rPr>
              <a:t>(𝑞</a:t>
            </a:r>
            <a:r>
              <a:rPr sz="3050" spc="-229" dirty="0">
                <a:latin typeface="Cambria Math"/>
                <a:cs typeface="Cambria Math"/>
              </a:rPr>
              <a:t> </a:t>
            </a:r>
            <a:r>
              <a:rPr sz="3225" baseline="-10335" dirty="0">
                <a:latin typeface="Cambria Math"/>
                <a:cs typeface="Cambria Math"/>
              </a:rPr>
              <a:t>ϕ</a:t>
            </a:r>
            <a:r>
              <a:rPr sz="3225" spc="-22" baseline="-10335" dirty="0">
                <a:latin typeface="Cambria Math"/>
                <a:cs typeface="Cambria Math"/>
              </a:rPr>
              <a:t> </a:t>
            </a:r>
            <a:r>
              <a:rPr sz="3050" dirty="0">
                <a:latin typeface="Cambria Math"/>
                <a:cs typeface="Cambria Math"/>
              </a:rPr>
              <a:t>𝑧</a:t>
            </a:r>
            <a:r>
              <a:rPr sz="3050" spc="245"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10" dirty="0">
                <a:latin typeface="Cambria Math"/>
                <a:cs typeface="Cambria Math"/>
              </a:rPr>
              <a:t>,</a:t>
            </a:r>
            <a:r>
              <a:rPr sz="3050" spc="-175" dirty="0">
                <a:latin typeface="Cambria Math"/>
                <a:cs typeface="Cambria Math"/>
              </a:rPr>
              <a:t> </a:t>
            </a:r>
            <a:r>
              <a:rPr sz="3050" spc="-25" dirty="0">
                <a:latin typeface="Cambria Math"/>
                <a:cs typeface="Cambria Math"/>
              </a:rPr>
              <a:t>𝑝</a:t>
            </a:r>
            <a:r>
              <a:rPr sz="3050" spc="-204" dirty="0">
                <a:latin typeface="Cambria Math"/>
                <a:cs typeface="Cambria Math"/>
              </a:rPr>
              <a:t> </a:t>
            </a:r>
            <a:r>
              <a:rPr sz="3600" baseline="-12731" dirty="0">
                <a:latin typeface="Cambria Math"/>
                <a:cs typeface="Cambria Math"/>
              </a:rPr>
              <a:t>θ</a:t>
            </a:r>
            <a:r>
              <a:rPr sz="3600" spc="600" baseline="-12731" dirty="0">
                <a:latin typeface="Cambria Math"/>
                <a:cs typeface="Cambria Math"/>
              </a:rPr>
              <a:t> </a:t>
            </a:r>
            <a:r>
              <a:rPr sz="3050" spc="-50" dirty="0">
                <a:latin typeface="Cambria Math"/>
                <a:cs typeface="Cambria Math"/>
              </a:rPr>
              <a:t>𝑧</a:t>
            </a:r>
            <a:r>
              <a:rPr sz="3050" dirty="0">
                <a:latin typeface="Cambria Math"/>
                <a:cs typeface="Cambria Math"/>
              </a:rPr>
              <a:t>	</a:t>
            </a:r>
            <a:r>
              <a:rPr sz="3050" spc="-50" dirty="0">
                <a:latin typeface="Cambria Math"/>
                <a:cs typeface="Cambria Math"/>
              </a:rPr>
              <a:t>𝑥</a:t>
            </a:r>
            <a:r>
              <a:rPr sz="3050" dirty="0">
                <a:latin typeface="Cambria Math"/>
                <a:cs typeface="Cambria Math"/>
              </a:rPr>
              <a:t>	</a:t>
            </a:r>
            <a:r>
              <a:rPr sz="3050" spc="-50" dirty="0">
                <a:latin typeface="Cambria Math"/>
                <a:cs typeface="Cambria Math"/>
              </a:rPr>
              <a:t>)</a:t>
            </a:r>
            <a:endParaRPr sz="3050">
              <a:latin typeface="Cambria Math"/>
              <a:cs typeface="Cambria Math"/>
            </a:endParaRPr>
          </a:p>
        </p:txBody>
      </p:sp>
      <p:sp>
        <p:nvSpPr>
          <p:cNvPr id="61" name="object 61"/>
          <p:cNvSpPr/>
          <p:nvPr/>
        </p:nvSpPr>
        <p:spPr>
          <a:xfrm>
            <a:off x="2911094" y="5689600"/>
            <a:ext cx="126364" cy="375920"/>
          </a:xfrm>
          <a:custGeom>
            <a:avLst/>
            <a:gdLst/>
            <a:ahLst/>
            <a:cxnLst/>
            <a:rect l="l" t="t" r="r" b="b"/>
            <a:pathLst>
              <a:path w="126364" h="375920">
                <a:moveTo>
                  <a:pt x="5333" y="0"/>
                </a:moveTo>
                <a:lnTo>
                  <a:pt x="0" y="15252"/>
                </a:lnTo>
                <a:lnTo>
                  <a:pt x="21843" y="24688"/>
                </a:lnTo>
                <a:lnTo>
                  <a:pt x="40767" y="37757"/>
                </a:lnTo>
                <a:lnTo>
                  <a:pt x="69214" y="74777"/>
                </a:lnTo>
                <a:lnTo>
                  <a:pt x="86106" y="124726"/>
                </a:lnTo>
                <a:lnTo>
                  <a:pt x="91693" y="186016"/>
                </a:lnTo>
                <a:lnTo>
                  <a:pt x="90169" y="219163"/>
                </a:lnTo>
                <a:lnTo>
                  <a:pt x="78993" y="276313"/>
                </a:lnTo>
                <a:lnTo>
                  <a:pt x="56514" y="320954"/>
                </a:lnTo>
                <a:lnTo>
                  <a:pt x="22098" y="351066"/>
                </a:lnTo>
                <a:lnTo>
                  <a:pt x="507" y="360553"/>
                </a:lnTo>
                <a:lnTo>
                  <a:pt x="5333" y="375805"/>
                </a:lnTo>
                <a:lnTo>
                  <a:pt x="57023" y="351751"/>
                </a:lnTo>
                <a:lnTo>
                  <a:pt x="94995" y="310134"/>
                </a:lnTo>
                <a:lnTo>
                  <a:pt x="118363" y="254393"/>
                </a:lnTo>
                <a:lnTo>
                  <a:pt x="126237" y="187998"/>
                </a:lnTo>
                <a:lnTo>
                  <a:pt x="124206" y="153543"/>
                </a:lnTo>
                <a:lnTo>
                  <a:pt x="108585" y="92481"/>
                </a:lnTo>
                <a:lnTo>
                  <a:pt x="77597" y="42773"/>
                </a:lnTo>
                <a:lnTo>
                  <a:pt x="32766" y="9842"/>
                </a:lnTo>
                <a:lnTo>
                  <a:pt x="5333" y="0"/>
                </a:lnTo>
                <a:close/>
              </a:path>
            </a:pathLst>
          </a:custGeom>
          <a:solidFill>
            <a:srgbClr val="000000"/>
          </a:solidFill>
        </p:spPr>
        <p:txBody>
          <a:bodyPr wrap="square" lIns="0" tIns="0" rIns="0" bIns="0" rtlCol="0"/>
          <a:lstStyle/>
          <a:p>
            <a:endParaRPr/>
          </a:p>
        </p:txBody>
      </p:sp>
      <p:sp>
        <p:nvSpPr>
          <p:cNvPr id="62" name="object 62"/>
          <p:cNvSpPr/>
          <p:nvPr/>
        </p:nvSpPr>
        <p:spPr>
          <a:xfrm>
            <a:off x="2540000" y="5689600"/>
            <a:ext cx="126364" cy="375920"/>
          </a:xfrm>
          <a:custGeom>
            <a:avLst/>
            <a:gdLst/>
            <a:ahLst/>
            <a:cxnLst/>
            <a:rect l="l" t="t" r="r" b="b"/>
            <a:pathLst>
              <a:path w="126364" h="375920">
                <a:moveTo>
                  <a:pt x="120776" y="0"/>
                </a:moveTo>
                <a:lnTo>
                  <a:pt x="69214" y="24091"/>
                </a:lnTo>
                <a:lnTo>
                  <a:pt x="31242" y="65874"/>
                </a:lnTo>
                <a:lnTo>
                  <a:pt x="7874" y="121704"/>
                </a:lnTo>
                <a:lnTo>
                  <a:pt x="0" y="187998"/>
                </a:lnTo>
                <a:lnTo>
                  <a:pt x="1905" y="222529"/>
                </a:lnTo>
                <a:lnTo>
                  <a:pt x="17525" y="283591"/>
                </a:lnTo>
                <a:lnTo>
                  <a:pt x="48387" y="333146"/>
                </a:lnTo>
                <a:lnTo>
                  <a:pt x="93218" y="365975"/>
                </a:lnTo>
                <a:lnTo>
                  <a:pt x="120776" y="375805"/>
                </a:lnTo>
                <a:lnTo>
                  <a:pt x="125602" y="360553"/>
                </a:lnTo>
                <a:lnTo>
                  <a:pt x="104012" y="351066"/>
                </a:lnTo>
                <a:lnTo>
                  <a:pt x="85343" y="337870"/>
                </a:lnTo>
                <a:lnTo>
                  <a:pt x="57023" y="300329"/>
                </a:lnTo>
                <a:lnTo>
                  <a:pt x="40131" y="249262"/>
                </a:lnTo>
                <a:lnTo>
                  <a:pt x="34543" y="186016"/>
                </a:lnTo>
                <a:lnTo>
                  <a:pt x="35941" y="153962"/>
                </a:lnTo>
                <a:lnTo>
                  <a:pt x="47243" y="98336"/>
                </a:lnTo>
                <a:lnTo>
                  <a:pt x="69723" y="54457"/>
                </a:lnTo>
                <a:lnTo>
                  <a:pt x="104393" y="24688"/>
                </a:lnTo>
                <a:lnTo>
                  <a:pt x="126237" y="15252"/>
                </a:lnTo>
                <a:lnTo>
                  <a:pt x="120776" y="0"/>
                </a:lnTo>
                <a:close/>
              </a:path>
            </a:pathLst>
          </a:custGeom>
          <a:solidFill>
            <a:srgbClr val="000000"/>
          </a:solidFill>
        </p:spPr>
        <p:txBody>
          <a:bodyPr wrap="square" lIns="0" tIns="0" rIns="0" bIns="0" rtlCol="0"/>
          <a:lstStyle/>
          <a:p>
            <a:endParaRPr/>
          </a:p>
        </p:txBody>
      </p:sp>
      <p:sp>
        <p:nvSpPr>
          <p:cNvPr id="63" name="object 63"/>
          <p:cNvSpPr/>
          <p:nvPr/>
        </p:nvSpPr>
        <p:spPr>
          <a:xfrm>
            <a:off x="8747759" y="5553075"/>
            <a:ext cx="151765" cy="654685"/>
          </a:xfrm>
          <a:custGeom>
            <a:avLst/>
            <a:gdLst/>
            <a:ahLst/>
            <a:cxnLst/>
            <a:rect l="l" t="t" r="r" b="b"/>
            <a:pathLst>
              <a:path w="151765" h="654685">
                <a:moveTo>
                  <a:pt x="151638" y="0"/>
                </a:moveTo>
                <a:lnTo>
                  <a:pt x="113538" y="4444"/>
                </a:lnTo>
                <a:lnTo>
                  <a:pt x="85471" y="31877"/>
                </a:lnTo>
                <a:lnTo>
                  <a:pt x="60706" y="66421"/>
                </a:lnTo>
                <a:lnTo>
                  <a:pt x="39370" y="107950"/>
                </a:lnTo>
                <a:lnTo>
                  <a:pt x="22098" y="154927"/>
                </a:lnTo>
                <a:lnTo>
                  <a:pt x="9779" y="205778"/>
                </a:lnTo>
                <a:lnTo>
                  <a:pt x="2413" y="260489"/>
                </a:lnTo>
                <a:lnTo>
                  <a:pt x="0" y="319087"/>
                </a:lnTo>
                <a:lnTo>
                  <a:pt x="2413" y="377367"/>
                </a:lnTo>
                <a:lnTo>
                  <a:pt x="9779" y="431990"/>
                </a:lnTo>
                <a:lnTo>
                  <a:pt x="22098" y="482942"/>
                </a:lnTo>
                <a:lnTo>
                  <a:pt x="39370" y="530225"/>
                </a:lnTo>
                <a:lnTo>
                  <a:pt x="60706" y="572071"/>
                </a:lnTo>
                <a:lnTo>
                  <a:pt x="85471" y="606717"/>
                </a:lnTo>
                <a:lnTo>
                  <a:pt x="113538" y="634174"/>
                </a:lnTo>
                <a:lnTo>
                  <a:pt x="145161" y="654443"/>
                </a:lnTo>
                <a:lnTo>
                  <a:pt x="151638" y="638568"/>
                </a:lnTo>
                <a:lnTo>
                  <a:pt x="126365" y="618197"/>
                </a:lnTo>
                <a:lnTo>
                  <a:pt x="104013" y="591642"/>
                </a:lnTo>
                <a:lnTo>
                  <a:pt x="68072" y="519899"/>
                </a:lnTo>
                <a:lnTo>
                  <a:pt x="54864" y="475818"/>
                </a:lnTo>
                <a:lnTo>
                  <a:pt x="45593" y="427723"/>
                </a:lnTo>
                <a:lnTo>
                  <a:pt x="39878" y="375615"/>
                </a:lnTo>
                <a:lnTo>
                  <a:pt x="37973" y="319481"/>
                </a:lnTo>
                <a:lnTo>
                  <a:pt x="39878" y="262445"/>
                </a:lnTo>
                <a:lnTo>
                  <a:pt x="45593" y="209816"/>
                </a:lnTo>
                <a:lnTo>
                  <a:pt x="55118" y="161594"/>
                </a:lnTo>
                <a:lnTo>
                  <a:pt x="68325" y="117767"/>
                </a:lnTo>
                <a:lnTo>
                  <a:pt x="84963" y="79184"/>
                </a:lnTo>
                <a:lnTo>
                  <a:pt x="126619" y="20319"/>
                </a:lnTo>
                <a:lnTo>
                  <a:pt x="151638" y="0"/>
                </a:lnTo>
                <a:close/>
              </a:path>
            </a:pathLst>
          </a:custGeom>
          <a:solidFill>
            <a:srgbClr val="000000"/>
          </a:solidFill>
        </p:spPr>
        <p:txBody>
          <a:bodyPr wrap="square" lIns="0" tIns="0" rIns="0" bIns="0" rtlCol="0"/>
          <a:lstStyle/>
          <a:p>
            <a:endParaRPr/>
          </a:p>
        </p:txBody>
      </p:sp>
      <p:sp>
        <p:nvSpPr>
          <p:cNvPr id="64" name="object 64"/>
          <p:cNvSpPr/>
          <p:nvPr/>
        </p:nvSpPr>
        <p:spPr>
          <a:xfrm>
            <a:off x="9411334" y="5684177"/>
            <a:ext cx="125730" cy="376555"/>
          </a:xfrm>
          <a:custGeom>
            <a:avLst/>
            <a:gdLst/>
            <a:ahLst/>
            <a:cxnLst/>
            <a:rect l="l" t="t" r="r" b="b"/>
            <a:pathLst>
              <a:path w="125729" h="376554">
                <a:moveTo>
                  <a:pt x="120396" y="0"/>
                </a:moveTo>
                <a:lnTo>
                  <a:pt x="68961" y="24142"/>
                </a:lnTo>
                <a:lnTo>
                  <a:pt x="31115" y="65989"/>
                </a:lnTo>
                <a:lnTo>
                  <a:pt x="7747" y="121920"/>
                </a:lnTo>
                <a:lnTo>
                  <a:pt x="0" y="188315"/>
                </a:lnTo>
                <a:lnTo>
                  <a:pt x="1905" y="222910"/>
                </a:lnTo>
                <a:lnTo>
                  <a:pt x="17399" y="284073"/>
                </a:lnTo>
                <a:lnTo>
                  <a:pt x="48260" y="333705"/>
                </a:lnTo>
                <a:lnTo>
                  <a:pt x="92964" y="366598"/>
                </a:lnTo>
                <a:lnTo>
                  <a:pt x="120396" y="376440"/>
                </a:lnTo>
                <a:lnTo>
                  <a:pt x="125222" y="361162"/>
                </a:lnTo>
                <a:lnTo>
                  <a:pt x="103632" y="351663"/>
                </a:lnTo>
                <a:lnTo>
                  <a:pt x="85090" y="338442"/>
                </a:lnTo>
                <a:lnTo>
                  <a:pt x="56769" y="300837"/>
                </a:lnTo>
                <a:lnTo>
                  <a:pt x="40005" y="249682"/>
                </a:lnTo>
                <a:lnTo>
                  <a:pt x="34417" y="186334"/>
                </a:lnTo>
                <a:lnTo>
                  <a:pt x="35814" y="154216"/>
                </a:lnTo>
                <a:lnTo>
                  <a:pt x="46990" y="98513"/>
                </a:lnTo>
                <a:lnTo>
                  <a:pt x="69469" y="54559"/>
                </a:lnTo>
                <a:lnTo>
                  <a:pt x="104013" y="24739"/>
                </a:lnTo>
                <a:lnTo>
                  <a:pt x="125730" y="15278"/>
                </a:lnTo>
                <a:lnTo>
                  <a:pt x="120396" y="0"/>
                </a:lnTo>
                <a:close/>
              </a:path>
            </a:pathLst>
          </a:custGeom>
          <a:solidFill>
            <a:srgbClr val="000000"/>
          </a:solidFill>
        </p:spPr>
        <p:txBody>
          <a:bodyPr wrap="square" lIns="0" tIns="0" rIns="0" bIns="0" rtlCol="0"/>
          <a:lstStyle/>
          <a:p>
            <a:endParaRPr/>
          </a:p>
        </p:txBody>
      </p:sp>
      <p:sp>
        <p:nvSpPr>
          <p:cNvPr id="65" name="object 65"/>
          <p:cNvSpPr/>
          <p:nvPr/>
        </p:nvSpPr>
        <p:spPr>
          <a:xfrm>
            <a:off x="9798177" y="5687720"/>
            <a:ext cx="31115" cy="369570"/>
          </a:xfrm>
          <a:custGeom>
            <a:avLst/>
            <a:gdLst/>
            <a:ahLst/>
            <a:cxnLst/>
            <a:rect l="l" t="t" r="r" b="b"/>
            <a:pathLst>
              <a:path w="31115" h="369570">
                <a:moveTo>
                  <a:pt x="30653" y="0"/>
                </a:moveTo>
                <a:lnTo>
                  <a:pt x="0" y="0"/>
                </a:lnTo>
                <a:lnTo>
                  <a:pt x="0" y="369290"/>
                </a:lnTo>
                <a:lnTo>
                  <a:pt x="30653" y="369290"/>
                </a:lnTo>
                <a:lnTo>
                  <a:pt x="30653" y="0"/>
                </a:lnTo>
                <a:close/>
              </a:path>
            </a:pathLst>
          </a:custGeom>
          <a:solidFill>
            <a:srgbClr val="000000"/>
          </a:solidFill>
        </p:spPr>
        <p:txBody>
          <a:bodyPr wrap="square" lIns="0" tIns="0" rIns="0" bIns="0" rtlCol="0"/>
          <a:lstStyle/>
          <a:p>
            <a:endParaRPr/>
          </a:p>
        </p:txBody>
      </p:sp>
      <p:sp>
        <p:nvSpPr>
          <p:cNvPr id="66" name="object 66"/>
          <p:cNvSpPr/>
          <p:nvPr/>
        </p:nvSpPr>
        <p:spPr>
          <a:xfrm>
            <a:off x="10114533" y="5684177"/>
            <a:ext cx="126364" cy="376555"/>
          </a:xfrm>
          <a:custGeom>
            <a:avLst/>
            <a:gdLst/>
            <a:ahLst/>
            <a:cxnLst/>
            <a:rect l="l" t="t" r="r" b="b"/>
            <a:pathLst>
              <a:path w="126365" h="376554">
                <a:moveTo>
                  <a:pt x="5461" y="0"/>
                </a:moveTo>
                <a:lnTo>
                  <a:pt x="0" y="15278"/>
                </a:lnTo>
                <a:lnTo>
                  <a:pt x="21844" y="24739"/>
                </a:lnTo>
                <a:lnTo>
                  <a:pt x="40640" y="37833"/>
                </a:lnTo>
                <a:lnTo>
                  <a:pt x="69088" y="74917"/>
                </a:lnTo>
                <a:lnTo>
                  <a:pt x="85851" y="124942"/>
                </a:lnTo>
                <a:lnTo>
                  <a:pt x="91440" y="186334"/>
                </a:lnTo>
                <a:lnTo>
                  <a:pt x="90043" y="219532"/>
                </a:lnTo>
                <a:lnTo>
                  <a:pt x="78867" y="276783"/>
                </a:lnTo>
                <a:lnTo>
                  <a:pt x="56388" y="321500"/>
                </a:lnTo>
                <a:lnTo>
                  <a:pt x="22098" y="351663"/>
                </a:lnTo>
                <a:lnTo>
                  <a:pt x="635" y="361162"/>
                </a:lnTo>
                <a:lnTo>
                  <a:pt x="5461" y="376440"/>
                </a:lnTo>
                <a:lnTo>
                  <a:pt x="56896" y="352348"/>
                </a:lnTo>
                <a:lnTo>
                  <a:pt x="94742" y="310654"/>
                </a:lnTo>
                <a:lnTo>
                  <a:pt x="118110" y="254825"/>
                </a:lnTo>
                <a:lnTo>
                  <a:pt x="125857" y="188315"/>
                </a:lnTo>
                <a:lnTo>
                  <a:pt x="118110" y="121920"/>
                </a:lnTo>
                <a:lnTo>
                  <a:pt x="94742" y="65989"/>
                </a:lnTo>
                <a:lnTo>
                  <a:pt x="56769" y="24142"/>
                </a:lnTo>
                <a:lnTo>
                  <a:pt x="5461" y="0"/>
                </a:lnTo>
                <a:close/>
              </a:path>
            </a:pathLst>
          </a:custGeom>
          <a:solidFill>
            <a:srgbClr val="000000"/>
          </a:solidFill>
        </p:spPr>
        <p:txBody>
          <a:bodyPr wrap="square" lIns="0" tIns="0" rIns="0" bIns="0" rtlCol="0"/>
          <a:lstStyle/>
          <a:p>
            <a:endParaRPr/>
          </a:p>
        </p:txBody>
      </p:sp>
      <p:sp>
        <p:nvSpPr>
          <p:cNvPr id="67" name="object 67"/>
          <p:cNvSpPr/>
          <p:nvPr/>
        </p:nvSpPr>
        <p:spPr>
          <a:xfrm>
            <a:off x="10697082" y="5684177"/>
            <a:ext cx="126364" cy="376555"/>
          </a:xfrm>
          <a:custGeom>
            <a:avLst/>
            <a:gdLst/>
            <a:ahLst/>
            <a:cxnLst/>
            <a:rect l="l" t="t" r="r" b="b"/>
            <a:pathLst>
              <a:path w="126365" h="376554">
                <a:moveTo>
                  <a:pt x="120396" y="0"/>
                </a:moveTo>
                <a:lnTo>
                  <a:pt x="69088" y="24142"/>
                </a:lnTo>
                <a:lnTo>
                  <a:pt x="31115" y="65989"/>
                </a:lnTo>
                <a:lnTo>
                  <a:pt x="7747" y="121920"/>
                </a:lnTo>
                <a:lnTo>
                  <a:pt x="0" y="188315"/>
                </a:lnTo>
                <a:lnTo>
                  <a:pt x="1905" y="222910"/>
                </a:lnTo>
                <a:lnTo>
                  <a:pt x="17525" y="284073"/>
                </a:lnTo>
                <a:lnTo>
                  <a:pt x="48260" y="333705"/>
                </a:lnTo>
                <a:lnTo>
                  <a:pt x="92964" y="366598"/>
                </a:lnTo>
                <a:lnTo>
                  <a:pt x="120396" y="376440"/>
                </a:lnTo>
                <a:lnTo>
                  <a:pt x="125222" y="361162"/>
                </a:lnTo>
                <a:lnTo>
                  <a:pt x="103759" y="351663"/>
                </a:lnTo>
                <a:lnTo>
                  <a:pt x="85090" y="338442"/>
                </a:lnTo>
                <a:lnTo>
                  <a:pt x="56896" y="300837"/>
                </a:lnTo>
                <a:lnTo>
                  <a:pt x="40005" y="249682"/>
                </a:lnTo>
                <a:lnTo>
                  <a:pt x="34417" y="186334"/>
                </a:lnTo>
                <a:lnTo>
                  <a:pt x="35814" y="154216"/>
                </a:lnTo>
                <a:lnTo>
                  <a:pt x="46990" y="98513"/>
                </a:lnTo>
                <a:lnTo>
                  <a:pt x="69596" y="54559"/>
                </a:lnTo>
                <a:lnTo>
                  <a:pt x="104013" y="24739"/>
                </a:lnTo>
                <a:lnTo>
                  <a:pt x="125857" y="15278"/>
                </a:lnTo>
                <a:lnTo>
                  <a:pt x="120396" y="0"/>
                </a:lnTo>
                <a:close/>
              </a:path>
            </a:pathLst>
          </a:custGeom>
          <a:solidFill>
            <a:srgbClr val="000000"/>
          </a:solidFill>
        </p:spPr>
        <p:txBody>
          <a:bodyPr wrap="square" lIns="0" tIns="0" rIns="0" bIns="0" rtlCol="0"/>
          <a:lstStyle/>
          <a:p>
            <a:endParaRPr/>
          </a:p>
        </p:txBody>
      </p:sp>
      <p:sp>
        <p:nvSpPr>
          <p:cNvPr id="68" name="object 68"/>
          <p:cNvSpPr/>
          <p:nvPr/>
        </p:nvSpPr>
        <p:spPr>
          <a:xfrm>
            <a:off x="11042395" y="5684177"/>
            <a:ext cx="126364" cy="376555"/>
          </a:xfrm>
          <a:custGeom>
            <a:avLst/>
            <a:gdLst/>
            <a:ahLst/>
            <a:cxnLst/>
            <a:rect l="l" t="t" r="r" b="b"/>
            <a:pathLst>
              <a:path w="126365" h="376554">
                <a:moveTo>
                  <a:pt x="5460" y="0"/>
                </a:moveTo>
                <a:lnTo>
                  <a:pt x="0" y="15278"/>
                </a:lnTo>
                <a:lnTo>
                  <a:pt x="21844" y="24739"/>
                </a:lnTo>
                <a:lnTo>
                  <a:pt x="40639" y="37833"/>
                </a:lnTo>
                <a:lnTo>
                  <a:pt x="69087" y="74917"/>
                </a:lnTo>
                <a:lnTo>
                  <a:pt x="85851" y="124942"/>
                </a:lnTo>
                <a:lnTo>
                  <a:pt x="91439" y="186334"/>
                </a:lnTo>
                <a:lnTo>
                  <a:pt x="90043" y="219532"/>
                </a:lnTo>
                <a:lnTo>
                  <a:pt x="78867" y="276783"/>
                </a:lnTo>
                <a:lnTo>
                  <a:pt x="56387" y="321500"/>
                </a:lnTo>
                <a:lnTo>
                  <a:pt x="22098" y="351663"/>
                </a:lnTo>
                <a:lnTo>
                  <a:pt x="634" y="361162"/>
                </a:lnTo>
                <a:lnTo>
                  <a:pt x="5460" y="376440"/>
                </a:lnTo>
                <a:lnTo>
                  <a:pt x="56896" y="352348"/>
                </a:lnTo>
                <a:lnTo>
                  <a:pt x="94742" y="310654"/>
                </a:lnTo>
                <a:lnTo>
                  <a:pt x="118109" y="254825"/>
                </a:lnTo>
                <a:lnTo>
                  <a:pt x="125856" y="188315"/>
                </a:lnTo>
                <a:lnTo>
                  <a:pt x="118109" y="121920"/>
                </a:lnTo>
                <a:lnTo>
                  <a:pt x="94742" y="65989"/>
                </a:lnTo>
                <a:lnTo>
                  <a:pt x="56769" y="24142"/>
                </a:lnTo>
                <a:lnTo>
                  <a:pt x="5460" y="0"/>
                </a:lnTo>
                <a:close/>
              </a:path>
            </a:pathLst>
          </a:custGeom>
          <a:solidFill>
            <a:srgbClr val="000000"/>
          </a:solidFill>
        </p:spPr>
        <p:txBody>
          <a:bodyPr wrap="square" lIns="0" tIns="0" rIns="0" bIns="0" rtlCol="0"/>
          <a:lstStyle/>
          <a:p>
            <a:endParaRPr/>
          </a:p>
        </p:txBody>
      </p:sp>
      <p:sp>
        <p:nvSpPr>
          <p:cNvPr id="69" name="object 69"/>
          <p:cNvSpPr/>
          <p:nvPr/>
        </p:nvSpPr>
        <p:spPr>
          <a:xfrm>
            <a:off x="11217147" y="5537200"/>
            <a:ext cx="151765" cy="670560"/>
          </a:xfrm>
          <a:custGeom>
            <a:avLst/>
            <a:gdLst/>
            <a:ahLst/>
            <a:cxnLst/>
            <a:rect l="l" t="t" r="r" b="b"/>
            <a:pathLst>
              <a:path w="151765" h="670560">
                <a:moveTo>
                  <a:pt x="6350" y="0"/>
                </a:moveTo>
                <a:lnTo>
                  <a:pt x="0" y="15875"/>
                </a:lnTo>
                <a:lnTo>
                  <a:pt x="25146" y="36194"/>
                </a:lnTo>
                <a:lnTo>
                  <a:pt x="47371" y="62572"/>
                </a:lnTo>
                <a:lnTo>
                  <a:pt x="83311" y="133642"/>
                </a:lnTo>
                <a:lnTo>
                  <a:pt x="96647" y="177469"/>
                </a:lnTo>
                <a:lnTo>
                  <a:pt x="106172" y="225691"/>
                </a:lnTo>
                <a:lnTo>
                  <a:pt x="111759" y="278320"/>
                </a:lnTo>
                <a:lnTo>
                  <a:pt x="113665" y="335356"/>
                </a:lnTo>
                <a:lnTo>
                  <a:pt x="111759" y="391490"/>
                </a:lnTo>
                <a:lnTo>
                  <a:pt x="106172" y="443598"/>
                </a:lnTo>
                <a:lnTo>
                  <a:pt x="96774" y="491693"/>
                </a:lnTo>
                <a:lnTo>
                  <a:pt x="83566" y="535774"/>
                </a:lnTo>
                <a:lnTo>
                  <a:pt x="67055" y="574738"/>
                </a:lnTo>
                <a:lnTo>
                  <a:pt x="25273" y="634072"/>
                </a:lnTo>
                <a:lnTo>
                  <a:pt x="0" y="654443"/>
                </a:lnTo>
                <a:lnTo>
                  <a:pt x="6350" y="670318"/>
                </a:lnTo>
                <a:lnTo>
                  <a:pt x="66294" y="622592"/>
                </a:lnTo>
                <a:lnTo>
                  <a:pt x="91058" y="587946"/>
                </a:lnTo>
                <a:lnTo>
                  <a:pt x="112395" y="546100"/>
                </a:lnTo>
                <a:lnTo>
                  <a:pt x="129667" y="498817"/>
                </a:lnTo>
                <a:lnTo>
                  <a:pt x="141858" y="447865"/>
                </a:lnTo>
                <a:lnTo>
                  <a:pt x="149225" y="393242"/>
                </a:lnTo>
                <a:lnTo>
                  <a:pt x="151765" y="334962"/>
                </a:lnTo>
                <a:lnTo>
                  <a:pt x="149225" y="276364"/>
                </a:lnTo>
                <a:lnTo>
                  <a:pt x="141858" y="221653"/>
                </a:lnTo>
                <a:lnTo>
                  <a:pt x="129667" y="170802"/>
                </a:lnTo>
                <a:lnTo>
                  <a:pt x="112395" y="123825"/>
                </a:lnTo>
                <a:lnTo>
                  <a:pt x="91058" y="82296"/>
                </a:lnTo>
                <a:lnTo>
                  <a:pt x="66294" y="47752"/>
                </a:lnTo>
                <a:lnTo>
                  <a:pt x="38100" y="20319"/>
                </a:lnTo>
                <a:lnTo>
                  <a:pt x="6350" y="0"/>
                </a:lnTo>
                <a:close/>
              </a:path>
            </a:pathLst>
          </a:custGeom>
          <a:solidFill>
            <a:srgbClr val="000000"/>
          </a:solidFill>
        </p:spPr>
        <p:txBody>
          <a:bodyPr wrap="square" lIns="0" tIns="0" rIns="0" bIns="0" rtlCol="0"/>
          <a:lstStyle/>
          <a:p>
            <a:endParaRPr/>
          </a:p>
        </p:txBody>
      </p:sp>
      <p:sp>
        <p:nvSpPr>
          <p:cNvPr id="70" name="object 70"/>
          <p:cNvSpPr txBox="1"/>
          <p:nvPr/>
        </p:nvSpPr>
        <p:spPr>
          <a:xfrm>
            <a:off x="1401444" y="5578792"/>
            <a:ext cx="9689465" cy="513715"/>
          </a:xfrm>
          <a:prstGeom prst="rect">
            <a:avLst/>
          </a:prstGeom>
        </p:spPr>
        <p:txBody>
          <a:bodyPr vert="horz" wrap="square" lIns="0" tIns="12700" rIns="0" bIns="0" rtlCol="0">
            <a:spAutoFit/>
          </a:bodyPr>
          <a:lstStyle/>
          <a:p>
            <a:pPr marL="76200">
              <a:lnSpc>
                <a:spcPct val="100000"/>
              </a:lnSpc>
              <a:spcBef>
                <a:spcPts val="100"/>
              </a:spcBef>
              <a:tabLst>
                <a:tab pos="1275715" algn="l"/>
                <a:tab pos="1784350" algn="l"/>
                <a:tab pos="7519034" algn="l"/>
                <a:tab pos="8149590" algn="l"/>
                <a:tab pos="8484870" algn="l"/>
                <a:tab pos="8881745" algn="l"/>
                <a:tab pos="9441180" algn="l"/>
              </a:tabLst>
            </a:pPr>
            <a:r>
              <a:rPr sz="4800" baseline="1736" dirty="0">
                <a:latin typeface="Cambria Math"/>
                <a:cs typeface="Cambria Math"/>
              </a:rPr>
              <a:t>log</a:t>
            </a:r>
            <a:r>
              <a:rPr sz="4800" spc="-209" baseline="1736" dirty="0">
                <a:latin typeface="Cambria Math"/>
                <a:cs typeface="Cambria Math"/>
              </a:rPr>
              <a:t> </a:t>
            </a:r>
            <a:r>
              <a:rPr sz="4800" baseline="1736" dirty="0">
                <a:latin typeface="Cambria Math"/>
                <a:cs typeface="Cambria Math"/>
              </a:rPr>
              <a:t>𝑝</a:t>
            </a:r>
            <a:r>
              <a:rPr sz="4800" spc="-502" baseline="1736" dirty="0">
                <a:latin typeface="Cambria Math"/>
                <a:cs typeface="Cambria Math"/>
              </a:rPr>
              <a:t> </a:t>
            </a:r>
            <a:r>
              <a:rPr sz="3225" spc="-75" baseline="-10335" dirty="0">
                <a:latin typeface="Cambria Math"/>
                <a:cs typeface="Cambria Math"/>
              </a:rPr>
              <a:t>θ</a:t>
            </a:r>
            <a:r>
              <a:rPr sz="3225" baseline="-10335" dirty="0">
                <a:latin typeface="Cambria Math"/>
                <a:cs typeface="Cambria Math"/>
              </a:rPr>
              <a:t>	</a:t>
            </a:r>
            <a:r>
              <a:rPr sz="4800" spc="-75" baseline="1736" dirty="0">
                <a:latin typeface="Cambria Math"/>
                <a:cs typeface="Cambria Math"/>
              </a:rPr>
              <a:t>𝑥</a:t>
            </a:r>
            <a:r>
              <a:rPr sz="4800" baseline="1736" dirty="0">
                <a:latin typeface="Cambria Math"/>
                <a:cs typeface="Cambria Math"/>
              </a:rPr>
              <a:t>	≥</a:t>
            </a:r>
            <a:r>
              <a:rPr sz="4800" spc="427" baseline="1736" dirty="0">
                <a:latin typeface="Cambria Math"/>
                <a:cs typeface="Cambria Math"/>
              </a:rPr>
              <a:t> </a:t>
            </a:r>
            <a:r>
              <a:rPr sz="4800" baseline="1736" dirty="0">
                <a:latin typeface="Cambria Math"/>
                <a:cs typeface="Cambria Math"/>
              </a:rPr>
              <a:t>𝐸</a:t>
            </a:r>
            <a:r>
              <a:rPr sz="4800" spc="-67" baseline="1736" dirty="0">
                <a:latin typeface="Cambria Math"/>
                <a:cs typeface="Cambria Math"/>
              </a:rPr>
              <a:t> </a:t>
            </a:r>
            <a:r>
              <a:rPr sz="3225" baseline="-7751" dirty="0">
                <a:latin typeface="Cambria Math"/>
                <a:cs typeface="Cambria Math"/>
              </a:rPr>
              <a:t>z~q</a:t>
            </a:r>
            <a:r>
              <a:rPr sz="3225" spc="-52" baseline="-7751" dirty="0">
                <a:latin typeface="Cambria Math"/>
                <a:cs typeface="Cambria Math"/>
              </a:rPr>
              <a:t> </a:t>
            </a:r>
            <a:r>
              <a:rPr sz="800" spc="-10" dirty="0">
                <a:latin typeface="Cambria Math"/>
                <a:cs typeface="Cambria Math"/>
              </a:rPr>
              <a:t>ϕ</a:t>
            </a:r>
            <a:r>
              <a:rPr sz="3225" spc="97" baseline="-7751" dirty="0">
                <a:latin typeface="Cambria Math"/>
                <a:cs typeface="Cambria Math"/>
              </a:rPr>
              <a:t>(</a:t>
            </a:r>
            <a:r>
              <a:rPr sz="3225" spc="75" baseline="-7751" dirty="0">
                <a:latin typeface="Cambria Math"/>
                <a:cs typeface="Cambria Math"/>
              </a:rPr>
              <a:t>z</a:t>
            </a:r>
            <a:r>
              <a:rPr sz="3225" spc="165" baseline="-7751" dirty="0">
                <a:latin typeface="Cambria Math"/>
                <a:cs typeface="Cambria Math"/>
              </a:rPr>
              <a:t>|</a:t>
            </a:r>
            <a:r>
              <a:rPr sz="3225" spc="120" baseline="-7751" dirty="0">
                <a:latin typeface="Cambria Math"/>
                <a:cs typeface="Cambria Math"/>
              </a:rPr>
              <a:t>x</a:t>
            </a:r>
            <a:r>
              <a:rPr sz="3225" spc="89" baseline="-7751" dirty="0">
                <a:latin typeface="Cambria Math"/>
                <a:cs typeface="Cambria Math"/>
              </a:rPr>
              <a:t>)</a:t>
            </a:r>
            <a:r>
              <a:rPr sz="4800" spc="112" baseline="1736" dirty="0">
                <a:latin typeface="Cambria Math"/>
                <a:cs typeface="Cambria Math"/>
              </a:rPr>
              <a:t>[</a:t>
            </a:r>
            <a:r>
              <a:rPr sz="4800" spc="127" baseline="1736" dirty="0">
                <a:latin typeface="Cambria Math"/>
                <a:cs typeface="Cambria Math"/>
              </a:rPr>
              <a:t>l</a:t>
            </a:r>
            <a:r>
              <a:rPr sz="4800" spc="82" baseline="1736" dirty="0">
                <a:latin typeface="Cambria Math"/>
                <a:cs typeface="Cambria Math"/>
              </a:rPr>
              <a:t>o</a:t>
            </a:r>
            <a:r>
              <a:rPr sz="4800" baseline="1736" dirty="0">
                <a:latin typeface="Cambria Math"/>
                <a:cs typeface="Cambria Math"/>
              </a:rPr>
              <a:t>g</a:t>
            </a:r>
            <a:r>
              <a:rPr sz="4800" spc="-142" baseline="1736" dirty="0">
                <a:latin typeface="Cambria Math"/>
                <a:cs typeface="Cambria Math"/>
              </a:rPr>
              <a:t> </a:t>
            </a:r>
            <a:r>
              <a:rPr sz="4800" baseline="1736" dirty="0">
                <a:latin typeface="Cambria Math"/>
                <a:cs typeface="Cambria Math"/>
              </a:rPr>
              <a:t>𝑝</a:t>
            </a:r>
            <a:r>
              <a:rPr sz="4800" spc="-359" baseline="1736" dirty="0">
                <a:latin typeface="Cambria Math"/>
                <a:cs typeface="Cambria Math"/>
              </a:rPr>
              <a:t> </a:t>
            </a:r>
            <a:r>
              <a:rPr sz="3225" baseline="-10335" dirty="0">
                <a:latin typeface="Cambria Math"/>
                <a:cs typeface="Cambria Math"/>
              </a:rPr>
              <a:t>θ</a:t>
            </a:r>
            <a:r>
              <a:rPr sz="4800" baseline="1736" dirty="0">
                <a:latin typeface="Cambria Math"/>
                <a:cs typeface="Cambria Math"/>
              </a:rPr>
              <a:t>(𝑥|𝑧)]</a:t>
            </a:r>
            <a:r>
              <a:rPr sz="4800" spc="-60" baseline="1736" dirty="0">
                <a:latin typeface="Cambria Math"/>
                <a:cs typeface="Cambria Math"/>
              </a:rPr>
              <a:t> </a:t>
            </a:r>
            <a:r>
              <a:rPr sz="4800" baseline="1736" dirty="0">
                <a:latin typeface="Cambria Math"/>
                <a:cs typeface="Cambria Math"/>
              </a:rPr>
              <a:t>−</a:t>
            </a:r>
            <a:r>
              <a:rPr sz="4800" spc="75" baseline="1736" dirty="0">
                <a:latin typeface="Cambria Math"/>
                <a:cs typeface="Cambria Math"/>
              </a:rPr>
              <a:t> </a:t>
            </a:r>
            <a:r>
              <a:rPr sz="4800" spc="120" baseline="1736" dirty="0">
                <a:latin typeface="Cambria Math"/>
                <a:cs typeface="Cambria Math"/>
              </a:rPr>
              <a:t>𝐷</a:t>
            </a:r>
            <a:r>
              <a:rPr sz="3450" spc="120" baseline="-9661" dirty="0">
                <a:latin typeface="Cambria Math"/>
                <a:cs typeface="Cambria Math"/>
              </a:rPr>
              <a:t>KL</a:t>
            </a:r>
            <a:r>
              <a:rPr sz="3450" baseline="-9661" dirty="0">
                <a:latin typeface="Cambria Math"/>
                <a:cs typeface="Cambria Math"/>
              </a:rPr>
              <a:t>	</a:t>
            </a:r>
            <a:r>
              <a:rPr sz="4800" baseline="1736" dirty="0">
                <a:latin typeface="Cambria Math"/>
                <a:cs typeface="Cambria Math"/>
              </a:rPr>
              <a:t>𝑞</a:t>
            </a:r>
            <a:r>
              <a:rPr sz="4800" spc="-284" baseline="1736" dirty="0">
                <a:latin typeface="Cambria Math"/>
                <a:cs typeface="Cambria Math"/>
              </a:rPr>
              <a:t> </a:t>
            </a:r>
            <a:r>
              <a:rPr sz="3600" spc="-75" baseline="-9259" dirty="0">
                <a:latin typeface="Cambria Math"/>
                <a:cs typeface="Cambria Math"/>
              </a:rPr>
              <a:t>ϕ</a:t>
            </a:r>
            <a:r>
              <a:rPr sz="3600" baseline="-9259" dirty="0">
                <a:latin typeface="Cambria Math"/>
                <a:cs typeface="Cambria Math"/>
              </a:rPr>
              <a:t>	</a:t>
            </a:r>
            <a:r>
              <a:rPr sz="4800" spc="-75" baseline="1736" dirty="0">
                <a:latin typeface="Cambria Math"/>
                <a:cs typeface="Cambria Math"/>
              </a:rPr>
              <a:t>𝑧</a:t>
            </a:r>
            <a:r>
              <a:rPr sz="4800" baseline="1736" dirty="0">
                <a:latin typeface="Cambria Math"/>
                <a:cs typeface="Cambria Math"/>
              </a:rPr>
              <a:t>	</a:t>
            </a:r>
            <a:r>
              <a:rPr sz="4800" spc="-75" baseline="1736" dirty="0">
                <a:latin typeface="Cambria Math"/>
                <a:cs typeface="Cambria Math"/>
              </a:rPr>
              <a:t>𝑥</a:t>
            </a:r>
            <a:r>
              <a:rPr sz="4800" baseline="1736" dirty="0">
                <a:latin typeface="Cambria Math"/>
                <a:cs typeface="Cambria Math"/>
              </a:rPr>
              <a:t>	,</a:t>
            </a:r>
            <a:r>
              <a:rPr sz="4800" spc="-254" baseline="1736" dirty="0">
                <a:latin typeface="Cambria Math"/>
                <a:cs typeface="Cambria Math"/>
              </a:rPr>
              <a:t> </a:t>
            </a:r>
            <a:r>
              <a:rPr sz="4800" spc="-75" baseline="1736" dirty="0">
                <a:latin typeface="Cambria Math"/>
                <a:cs typeface="Cambria Math"/>
              </a:rPr>
              <a:t>𝑝</a:t>
            </a:r>
            <a:r>
              <a:rPr sz="4800" baseline="1736" dirty="0">
                <a:latin typeface="Cambria Math"/>
                <a:cs typeface="Cambria Math"/>
              </a:rPr>
              <a:t>	</a:t>
            </a:r>
            <a:r>
              <a:rPr sz="4800" spc="-75" baseline="1736" dirty="0">
                <a:latin typeface="Cambria Math"/>
                <a:cs typeface="Cambria Math"/>
              </a:rPr>
              <a:t>𝑧</a:t>
            </a:r>
            <a:endParaRPr sz="4800" baseline="1736">
              <a:latin typeface="Cambria Math"/>
              <a:cs typeface="Cambria Math"/>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5035" y="-67627"/>
            <a:ext cx="2416810" cy="697230"/>
          </a:xfrm>
          <a:prstGeom prst="rect">
            <a:avLst/>
          </a:prstGeom>
        </p:spPr>
        <p:txBody>
          <a:bodyPr vert="horz" wrap="square" lIns="0" tIns="13335" rIns="0" bIns="0" rtlCol="0">
            <a:spAutoFit/>
          </a:bodyPr>
          <a:lstStyle/>
          <a:p>
            <a:pPr marL="12700">
              <a:lnSpc>
                <a:spcPct val="100000"/>
              </a:lnSpc>
              <a:spcBef>
                <a:spcPts val="105"/>
              </a:spcBef>
            </a:pPr>
            <a:r>
              <a:rPr spc="-30" dirty="0"/>
              <a:t>Variational</a:t>
            </a:r>
          </a:p>
        </p:txBody>
      </p:sp>
      <p:sp>
        <p:nvSpPr>
          <p:cNvPr id="3" name="object 3"/>
          <p:cNvSpPr txBox="1"/>
          <p:nvPr/>
        </p:nvSpPr>
        <p:spPr>
          <a:xfrm>
            <a:off x="915035" y="603821"/>
            <a:ext cx="3159125" cy="697230"/>
          </a:xfrm>
          <a:prstGeom prst="rect">
            <a:avLst/>
          </a:prstGeom>
        </p:spPr>
        <p:txBody>
          <a:bodyPr vert="horz" wrap="square" lIns="0" tIns="13335" rIns="0" bIns="0" rtlCol="0">
            <a:spAutoFit/>
          </a:bodyPr>
          <a:lstStyle/>
          <a:p>
            <a:pPr marL="12700">
              <a:lnSpc>
                <a:spcPct val="100000"/>
              </a:lnSpc>
              <a:spcBef>
                <a:spcPts val="105"/>
              </a:spcBef>
            </a:pPr>
            <a:r>
              <a:rPr sz="4400" b="0" spc="-10" dirty="0">
                <a:latin typeface="Calibri Light"/>
                <a:cs typeface="Calibri Light"/>
              </a:rPr>
              <a:t>Autoencoders</a:t>
            </a:r>
            <a:endParaRPr sz="4400">
              <a:latin typeface="Calibri Light"/>
              <a:cs typeface="Calibri Light"/>
            </a:endParaRPr>
          </a:p>
        </p:txBody>
      </p:sp>
      <p:sp>
        <p:nvSpPr>
          <p:cNvPr id="4" name="object 4"/>
          <p:cNvSpPr/>
          <p:nvPr/>
        </p:nvSpPr>
        <p:spPr>
          <a:xfrm>
            <a:off x="2453894" y="2357120"/>
            <a:ext cx="126364" cy="375920"/>
          </a:xfrm>
          <a:custGeom>
            <a:avLst/>
            <a:gdLst/>
            <a:ahLst/>
            <a:cxnLst/>
            <a:rect l="l" t="t" r="r" b="b"/>
            <a:pathLst>
              <a:path w="126364" h="375919">
                <a:moveTo>
                  <a:pt x="5333" y="0"/>
                </a:moveTo>
                <a:lnTo>
                  <a:pt x="0" y="15239"/>
                </a:lnTo>
                <a:lnTo>
                  <a:pt x="21843" y="24637"/>
                </a:lnTo>
                <a:lnTo>
                  <a:pt x="40767" y="37718"/>
                </a:lnTo>
                <a:lnTo>
                  <a:pt x="69214" y="74802"/>
                </a:lnTo>
                <a:lnTo>
                  <a:pt x="86106" y="124713"/>
                </a:lnTo>
                <a:lnTo>
                  <a:pt x="91693" y="186054"/>
                </a:lnTo>
                <a:lnTo>
                  <a:pt x="90169" y="219201"/>
                </a:lnTo>
                <a:lnTo>
                  <a:pt x="78993" y="276351"/>
                </a:lnTo>
                <a:lnTo>
                  <a:pt x="56514" y="320928"/>
                </a:lnTo>
                <a:lnTo>
                  <a:pt x="22098" y="351027"/>
                </a:lnTo>
                <a:lnTo>
                  <a:pt x="507" y="360552"/>
                </a:lnTo>
                <a:lnTo>
                  <a:pt x="5333" y="375792"/>
                </a:lnTo>
                <a:lnTo>
                  <a:pt x="57023" y="351789"/>
                </a:lnTo>
                <a:lnTo>
                  <a:pt x="94995" y="310133"/>
                </a:lnTo>
                <a:lnTo>
                  <a:pt x="118363" y="254380"/>
                </a:lnTo>
                <a:lnTo>
                  <a:pt x="126237" y="187959"/>
                </a:lnTo>
                <a:lnTo>
                  <a:pt x="124206" y="153542"/>
                </a:lnTo>
                <a:lnTo>
                  <a:pt x="108585" y="92455"/>
                </a:lnTo>
                <a:lnTo>
                  <a:pt x="77597" y="42799"/>
                </a:lnTo>
                <a:lnTo>
                  <a:pt x="32766" y="9778"/>
                </a:lnTo>
                <a:lnTo>
                  <a:pt x="5333" y="0"/>
                </a:lnTo>
                <a:close/>
              </a:path>
            </a:pathLst>
          </a:custGeom>
          <a:solidFill>
            <a:srgbClr val="000000"/>
          </a:solidFill>
        </p:spPr>
        <p:txBody>
          <a:bodyPr wrap="square" lIns="0" tIns="0" rIns="0" bIns="0" rtlCol="0"/>
          <a:lstStyle/>
          <a:p>
            <a:endParaRPr/>
          </a:p>
        </p:txBody>
      </p:sp>
      <p:sp>
        <p:nvSpPr>
          <p:cNvPr id="5" name="object 5"/>
          <p:cNvSpPr/>
          <p:nvPr/>
        </p:nvSpPr>
        <p:spPr>
          <a:xfrm>
            <a:off x="2082800" y="2357120"/>
            <a:ext cx="126364" cy="375920"/>
          </a:xfrm>
          <a:custGeom>
            <a:avLst/>
            <a:gdLst/>
            <a:ahLst/>
            <a:cxnLst/>
            <a:rect l="l" t="t" r="r" b="b"/>
            <a:pathLst>
              <a:path w="126364" h="375919">
                <a:moveTo>
                  <a:pt x="120776" y="0"/>
                </a:moveTo>
                <a:lnTo>
                  <a:pt x="69214" y="24129"/>
                </a:lnTo>
                <a:lnTo>
                  <a:pt x="31242" y="65912"/>
                </a:lnTo>
                <a:lnTo>
                  <a:pt x="7874" y="121665"/>
                </a:lnTo>
                <a:lnTo>
                  <a:pt x="0" y="187959"/>
                </a:lnTo>
                <a:lnTo>
                  <a:pt x="1905" y="222503"/>
                </a:lnTo>
                <a:lnTo>
                  <a:pt x="17525" y="283590"/>
                </a:lnTo>
                <a:lnTo>
                  <a:pt x="48387" y="333120"/>
                </a:lnTo>
                <a:lnTo>
                  <a:pt x="93218" y="366013"/>
                </a:lnTo>
                <a:lnTo>
                  <a:pt x="120776" y="375792"/>
                </a:lnTo>
                <a:lnTo>
                  <a:pt x="125602" y="360552"/>
                </a:lnTo>
                <a:lnTo>
                  <a:pt x="104012" y="351027"/>
                </a:lnTo>
                <a:lnTo>
                  <a:pt x="85343" y="337819"/>
                </a:lnTo>
                <a:lnTo>
                  <a:pt x="57023" y="300354"/>
                </a:lnTo>
                <a:lnTo>
                  <a:pt x="40131" y="249300"/>
                </a:lnTo>
                <a:lnTo>
                  <a:pt x="34543" y="186054"/>
                </a:lnTo>
                <a:lnTo>
                  <a:pt x="35941" y="153924"/>
                </a:lnTo>
                <a:lnTo>
                  <a:pt x="47243" y="98297"/>
                </a:lnTo>
                <a:lnTo>
                  <a:pt x="69723" y="54482"/>
                </a:lnTo>
                <a:lnTo>
                  <a:pt x="104393" y="24637"/>
                </a:lnTo>
                <a:lnTo>
                  <a:pt x="126237" y="15239"/>
                </a:lnTo>
                <a:lnTo>
                  <a:pt x="120776" y="0"/>
                </a:lnTo>
                <a:close/>
              </a:path>
            </a:pathLst>
          </a:custGeom>
          <a:solidFill>
            <a:srgbClr val="000000"/>
          </a:solidFill>
        </p:spPr>
        <p:txBody>
          <a:bodyPr wrap="square" lIns="0" tIns="0" rIns="0" bIns="0" rtlCol="0"/>
          <a:lstStyle/>
          <a:p>
            <a:endParaRPr/>
          </a:p>
        </p:txBody>
      </p:sp>
      <p:sp>
        <p:nvSpPr>
          <p:cNvPr id="6" name="object 6"/>
          <p:cNvSpPr/>
          <p:nvPr/>
        </p:nvSpPr>
        <p:spPr>
          <a:xfrm>
            <a:off x="8249919" y="2220595"/>
            <a:ext cx="151130" cy="654685"/>
          </a:xfrm>
          <a:custGeom>
            <a:avLst/>
            <a:gdLst/>
            <a:ahLst/>
            <a:cxnLst/>
            <a:rect l="l" t="t" r="r" b="b"/>
            <a:pathLst>
              <a:path w="151129" h="654685">
                <a:moveTo>
                  <a:pt x="151129" y="0"/>
                </a:moveTo>
                <a:lnTo>
                  <a:pt x="113156" y="4444"/>
                </a:lnTo>
                <a:lnTo>
                  <a:pt x="85089" y="32003"/>
                </a:lnTo>
                <a:lnTo>
                  <a:pt x="60451" y="66420"/>
                </a:lnTo>
                <a:lnTo>
                  <a:pt x="39115" y="107950"/>
                </a:lnTo>
                <a:lnTo>
                  <a:pt x="21971" y="154939"/>
                </a:lnTo>
                <a:lnTo>
                  <a:pt x="9778" y="205739"/>
                </a:lnTo>
                <a:lnTo>
                  <a:pt x="2412" y="260476"/>
                </a:lnTo>
                <a:lnTo>
                  <a:pt x="0" y="319024"/>
                </a:lnTo>
                <a:lnTo>
                  <a:pt x="2412" y="377316"/>
                </a:lnTo>
                <a:lnTo>
                  <a:pt x="9778" y="432053"/>
                </a:lnTo>
                <a:lnTo>
                  <a:pt x="21971" y="482980"/>
                </a:lnTo>
                <a:lnTo>
                  <a:pt x="39115" y="530225"/>
                </a:lnTo>
                <a:lnTo>
                  <a:pt x="60451" y="572007"/>
                </a:lnTo>
                <a:lnTo>
                  <a:pt x="85089" y="606678"/>
                </a:lnTo>
                <a:lnTo>
                  <a:pt x="113156" y="634110"/>
                </a:lnTo>
                <a:lnTo>
                  <a:pt x="144525" y="654430"/>
                </a:lnTo>
                <a:lnTo>
                  <a:pt x="151129" y="638555"/>
                </a:lnTo>
                <a:lnTo>
                  <a:pt x="125856" y="618235"/>
                </a:lnTo>
                <a:lnTo>
                  <a:pt x="103631" y="591692"/>
                </a:lnTo>
                <a:lnTo>
                  <a:pt x="67818" y="519938"/>
                </a:lnTo>
                <a:lnTo>
                  <a:pt x="54736" y="475868"/>
                </a:lnTo>
                <a:lnTo>
                  <a:pt x="45338" y="427735"/>
                </a:lnTo>
                <a:lnTo>
                  <a:pt x="39750" y="375665"/>
                </a:lnTo>
                <a:lnTo>
                  <a:pt x="37846" y="319531"/>
                </a:lnTo>
                <a:lnTo>
                  <a:pt x="39750" y="262508"/>
                </a:lnTo>
                <a:lnTo>
                  <a:pt x="45465" y="209803"/>
                </a:lnTo>
                <a:lnTo>
                  <a:pt x="54863" y="161543"/>
                </a:lnTo>
                <a:lnTo>
                  <a:pt x="68072" y="117728"/>
                </a:lnTo>
                <a:lnTo>
                  <a:pt x="84708" y="79247"/>
                </a:lnTo>
                <a:lnTo>
                  <a:pt x="126110" y="20319"/>
                </a:lnTo>
                <a:lnTo>
                  <a:pt x="151129" y="0"/>
                </a:lnTo>
                <a:close/>
              </a:path>
            </a:pathLst>
          </a:custGeom>
          <a:solidFill>
            <a:srgbClr val="000000"/>
          </a:solidFill>
        </p:spPr>
        <p:txBody>
          <a:bodyPr wrap="square" lIns="0" tIns="0" rIns="0" bIns="0" rtlCol="0"/>
          <a:lstStyle/>
          <a:p>
            <a:endParaRPr/>
          </a:p>
        </p:txBody>
      </p:sp>
      <p:sp>
        <p:nvSpPr>
          <p:cNvPr id="7" name="object 7"/>
          <p:cNvSpPr/>
          <p:nvPr/>
        </p:nvSpPr>
        <p:spPr>
          <a:xfrm>
            <a:off x="8910955" y="2351658"/>
            <a:ext cx="125730" cy="376555"/>
          </a:xfrm>
          <a:custGeom>
            <a:avLst/>
            <a:gdLst/>
            <a:ahLst/>
            <a:cxnLst/>
            <a:rect l="l" t="t" r="r" b="b"/>
            <a:pathLst>
              <a:path w="125729" h="376555">
                <a:moveTo>
                  <a:pt x="119888" y="0"/>
                </a:moveTo>
                <a:lnTo>
                  <a:pt x="68706" y="24129"/>
                </a:lnTo>
                <a:lnTo>
                  <a:pt x="30988" y="66039"/>
                </a:lnTo>
                <a:lnTo>
                  <a:pt x="7747" y="121919"/>
                </a:lnTo>
                <a:lnTo>
                  <a:pt x="0" y="188340"/>
                </a:lnTo>
                <a:lnTo>
                  <a:pt x="1904" y="222885"/>
                </a:lnTo>
                <a:lnTo>
                  <a:pt x="17272" y="284099"/>
                </a:lnTo>
                <a:lnTo>
                  <a:pt x="48005" y="333755"/>
                </a:lnTo>
                <a:lnTo>
                  <a:pt x="92583" y="366649"/>
                </a:lnTo>
                <a:lnTo>
                  <a:pt x="119888" y="376427"/>
                </a:lnTo>
                <a:lnTo>
                  <a:pt x="124714" y="361188"/>
                </a:lnTo>
                <a:lnTo>
                  <a:pt x="103250" y="351663"/>
                </a:lnTo>
                <a:lnTo>
                  <a:pt x="84709" y="338454"/>
                </a:lnTo>
                <a:lnTo>
                  <a:pt x="56515" y="300863"/>
                </a:lnTo>
                <a:lnTo>
                  <a:pt x="39877" y="249681"/>
                </a:lnTo>
                <a:lnTo>
                  <a:pt x="34290" y="186436"/>
                </a:lnTo>
                <a:lnTo>
                  <a:pt x="35687" y="154304"/>
                </a:lnTo>
                <a:lnTo>
                  <a:pt x="46736" y="98551"/>
                </a:lnTo>
                <a:lnTo>
                  <a:pt x="69215" y="54610"/>
                </a:lnTo>
                <a:lnTo>
                  <a:pt x="103631" y="24764"/>
                </a:lnTo>
                <a:lnTo>
                  <a:pt x="125222" y="15366"/>
                </a:lnTo>
                <a:lnTo>
                  <a:pt x="119888" y="0"/>
                </a:lnTo>
                <a:close/>
              </a:path>
            </a:pathLst>
          </a:custGeom>
          <a:solidFill>
            <a:srgbClr val="000000"/>
          </a:solidFill>
        </p:spPr>
        <p:txBody>
          <a:bodyPr wrap="square" lIns="0" tIns="0" rIns="0" bIns="0" rtlCol="0"/>
          <a:lstStyle/>
          <a:p>
            <a:endParaRPr/>
          </a:p>
        </p:txBody>
      </p:sp>
      <p:sp>
        <p:nvSpPr>
          <p:cNvPr id="8" name="object 8"/>
          <p:cNvSpPr/>
          <p:nvPr/>
        </p:nvSpPr>
        <p:spPr>
          <a:xfrm>
            <a:off x="9296272" y="2355227"/>
            <a:ext cx="31115" cy="369570"/>
          </a:xfrm>
          <a:custGeom>
            <a:avLst/>
            <a:gdLst/>
            <a:ahLst/>
            <a:cxnLst/>
            <a:rect l="l" t="t" r="r" b="b"/>
            <a:pathLst>
              <a:path w="31115" h="369569">
                <a:moveTo>
                  <a:pt x="30533" y="0"/>
                </a:moveTo>
                <a:lnTo>
                  <a:pt x="0" y="0"/>
                </a:lnTo>
                <a:lnTo>
                  <a:pt x="0" y="369303"/>
                </a:lnTo>
                <a:lnTo>
                  <a:pt x="30533" y="369303"/>
                </a:lnTo>
                <a:lnTo>
                  <a:pt x="30533" y="0"/>
                </a:lnTo>
                <a:close/>
              </a:path>
            </a:pathLst>
          </a:custGeom>
          <a:solidFill>
            <a:srgbClr val="000000"/>
          </a:solidFill>
        </p:spPr>
        <p:txBody>
          <a:bodyPr wrap="square" lIns="0" tIns="0" rIns="0" bIns="0" rtlCol="0"/>
          <a:lstStyle/>
          <a:p>
            <a:endParaRPr/>
          </a:p>
        </p:txBody>
      </p:sp>
      <p:sp>
        <p:nvSpPr>
          <p:cNvPr id="9" name="object 9"/>
          <p:cNvSpPr/>
          <p:nvPr/>
        </p:nvSpPr>
        <p:spPr>
          <a:xfrm>
            <a:off x="9611486" y="2351658"/>
            <a:ext cx="125730" cy="376555"/>
          </a:xfrm>
          <a:custGeom>
            <a:avLst/>
            <a:gdLst/>
            <a:ahLst/>
            <a:cxnLst/>
            <a:rect l="l" t="t" r="r" b="b"/>
            <a:pathLst>
              <a:path w="125729" h="376555">
                <a:moveTo>
                  <a:pt x="5334" y="0"/>
                </a:moveTo>
                <a:lnTo>
                  <a:pt x="0" y="15366"/>
                </a:lnTo>
                <a:lnTo>
                  <a:pt x="21717" y="24764"/>
                </a:lnTo>
                <a:lnTo>
                  <a:pt x="40513" y="37845"/>
                </a:lnTo>
                <a:lnTo>
                  <a:pt x="68707" y="74929"/>
                </a:lnTo>
                <a:lnTo>
                  <a:pt x="85471" y="124967"/>
                </a:lnTo>
                <a:lnTo>
                  <a:pt x="90932" y="186436"/>
                </a:lnTo>
                <a:lnTo>
                  <a:pt x="89535" y="219582"/>
                </a:lnTo>
                <a:lnTo>
                  <a:pt x="78359" y="276860"/>
                </a:lnTo>
                <a:lnTo>
                  <a:pt x="56007" y="321563"/>
                </a:lnTo>
                <a:lnTo>
                  <a:pt x="21971" y="351663"/>
                </a:lnTo>
                <a:lnTo>
                  <a:pt x="508" y="361188"/>
                </a:lnTo>
                <a:lnTo>
                  <a:pt x="5334" y="376427"/>
                </a:lnTo>
                <a:lnTo>
                  <a:pt x="56642" y="352425"/>
                </a:lnTo>
                <a:lnTo>
                  <a:pt x="94361" y="310641"/>
                </a:lnTo>
                <a:lnTo>
                  <a:pt x="117602" y="254888"/>
                </a:lnTo>
                <a:lnTo>
                  <a:pt x="125222" y="188340"/>
                </a:lnTo>
                <a:lnTo>
                  <a:pt x="117475" y="121919"/>
                </a:lnTo>
                <a:lnTo>
                  <a:pt x="94234" y="66039"/>
                </a:lnTo>
                <a:lnTo>
                  <a:pt x="56515" y="24129"/>
                </a:lnTo>
                <a:lnTo>
                  <a:pt x="5334" y="0"/>
                </a:lnTo>
                <a:close/>
              </a:path>
            </a:pathLst>
          </a:custGeom>
          <a:solidFill>
            <a:srgbClr val="000000"/>
          </a:solidFill>
        </p:spPr>
        <p:txBody>
          <a:bodyPr wrap="square" lIns="0" tIns="0" rIns="0" bIns="0" rtlCol="0"/>
          <a:lstStyle/>
          <a:p>
            <a:endParaRPr/>
          </a:p>
        </p:txBody>
      </p:sp>
      <p:sp>
        <p:nvSpPr>
          <p:cNvPr id="10" name="object 10"/>
          <p:cNvSpPr/>
          <p:nvPr/>
        </p:nvSpPr>
        <p:spPr>
          <a:xfrm>
            <a:off x="10191750" y="2351658"/>
            <a:ext cx="125730" cy="376555"/>
          </a:xfrm>
          <a:custGeom>
            <a:avLst/>
            <a:gdLst/>
            <a:ahLst/>
            <a:cxnLst/>
            <a:rect l="l" t="t" r="r" b="b"/>
            <a:pathLst>
              <a:path w="125729" h="376555">
                <a:moveTo>
                  <a:pt x="119888" y="0"/>
                </a:moveTo>
                <a:lnTo>
                  <a:pt x="68706" y="24129"/>
                </a:lnTo>
                <a:lnTo>
                  <a:pt x="30988" y="66039"/>
                </a:lnTo>
                <a:lnTo>
                  <a:pt x="7747" y="121919"/>
                </a:lnTo>
                <a:lnTo>
                  <a:pt x="0" y="188340"/>
                </a:lnTo>
                <a:lnTo>
                  <a:pt x="1904" y="222885"/>
                </a:lnTo>
                <a:lnTo>
                  <a:pt x="17399" y="284099"/>
                </a:lnTo>
                <a:lnTo>
                  <a:pt x="48005" y="333755"/>
                </a:lnTo>
                <a:lnTo>
                  <a:pt x="92582" y="366649"/>
                </a:lnTo>
                <a:lnTo>
                  <a:pt x="119888" y="376427"/>
                </a:lnTo>
                <a:lnTo>
                  <a:pt x="124714" y="361188"/>
                </a:lnTo>
                <a:lnTo>
                  <a:pt x="103250" y="351663"/>
                </a:lnTo>
                <a:lnTo>
                  <a:pt x="84708" y="338454"/>
                </a:lnTo>
                <a:lnTo>
                  <a:pt x="56515" y="300863"/>
                </a:lnTo>
                <a:lnTo>
                  <a:pt x="39877" y="249681"/>
                </a:lnTo>
                <a:lnTo>
                  <a:pt x="34290" y="186436"/>
                </a:lnTo>
                <a:lnTo>
                  <a:pt x="35686" y="154304"/>
                </a:lnTo>
                <a:lnTo>
                  <a:pt x="46863" y="98551"/>
                </a:lnTo>
                <a:lnTo>
                  <a:pt x="69215" y="54610"/>
                </a:lnTo>
                <a:lnTo>
                  <a:pt x="103631" y="24764"/>
                </a:lnTo>
                <a:lnTo>
                  <a:pt x="125222" y="15366"/>
                </a:lnTo>
                <a:lnTo>
                  <a:pt x="119888" y="0"/>
                </a:lnTo>
                <a:close/>
              </a:path>
            </a:pathLst>
          </a:custGeom>
          <a:solidFill>
            <a:srgbClr val="000000"/>
          </a:solidFill>
        </p:spPr>
        <p:txBody>
          <a:bodyPr wrap="square" lIns="0" tIns="0" rIns="0" bIns="0" rtlCol="0"/>
          <a:lstStyle/>
          <a:p>
            <a:endParaRPr/>
          </a:p>
        </p:txBody>
      </p:sp>
      <p:sp>
        <p:nvSpPr>
          <p:cNvPr id="11" name="object 11"/>
          <p:cNvSpPr/>
          <p:nvPr/>
        </p:nvSpPr>
        <p:spPr>
          <a:xfrm>
            <a:off x="10535666" y="2351658"/>
            <a:ext cx="125730" cy="376555"/>
          </a:xfrm>
          <a:custGeom>
            <a:avLst/>
            <a:gdLst/>
            <a:ahLst/>
            <a:cxnLst/>
            <a:rect l="l" t="t" r="r" b="b"/>
            <a:pathLst>
              <a:path w="125729" h="376555">
                <a:moveTo>
                  <a:pt x="5333" y="0"/>
                </a:moveTo>
                <a:lnTo>
                  <a:pt x="0" y="15366"/>
                </a:lnTo>
                <a:lnTo>
                  <a:pt x="21843" y="24764"/>
                </a:lnTo>
                <a:lnTo>
                  <a:pt x="40512" y="37845"/>
                </a:lnTo>
                <a:lnTo>
                  <a:pt x="68833" y="74929"/>
                </a:lnTo>
                <a:lnTo>
                  <a:pt x="85470" y="124967"/>
                </a:lnTo>
                <a:lnTo>
                  <a:pt x="91058" y="186436"/>
                </a:lnTo>
                <a:lnTo>
                  <a:pt x="89661" y="219582"/>
                </a:lnTo>
                <a:lnTo>
                  <a:pt x="78485" y="276860"/>
                </a:lnTo>
                <a:lnTo>
                  <a:pt x="56133" y="321563"/>
                </a:lnTo>
                <a:lnTo>
                  <a:pt x="22098" y="351663"/>
                </a:lnTo>
                <a:lnTo>
                  <a:pt x="634" y="361188"/>
                </a:lnTo>
                <a:lnTo>
                  <a:pt x="5333" y="376427"/>
                </a:lnTo>
                <a:lnTo>
                  <a:pt x="56641" y="352425"/>
                </a:lnTo>
                <a:lnTo>
                  <a:pt x="94487" y="310641"/>
                </a:lnTo>
                <a:lnTo>
                  <a:pt x="117601" y="254888"/>
                </a:lnTo>
                <a:lnTo>
                  <a:pt x="125349" y="188340"/>
                </a:lnTo>
                <a:lnTo>
                  <a:pt x="117601" y="121919"/>
                </a:lnTo>
                <a:lnTo>
                  <a:pt x="94360" y="66039"/>
                </a:lnTo>
                <a:lnTo>
                  <a:pt x="56514" y="24129"/>
                </a:lnTo>
                <a:lnTo>
                  <a:pt x="5333" y="0"/>
                </a:lnTo>
                <a:close/>
              </a:path>
            </a:pathLst>
          </a:custGeom>
          <a:solidFill>
            <a:srgbClr val="000000"/>
          </a:solidFill>
        </p:spPr>
        <p:txBody>
          <a:bodyPr wrap="square" lIns="0" tIns="0" rIns="0" bIns="0" rtlCol="0"/>
          <a:lstStyle/>
          <a:p>
            <a:endParaRPr/>
          </a:p>
        </p:txBody>
      </p:sp>
      <p:sp>
        <p:nvSpPr>
          <p:cNvPr id="12" name="object 12"/>
          <p:cNvSpPr/>
          <p:nvPr/>
        </p:nvSpPr>
        <p:spPr>
          <a:xfrm>
            <a:off x="10709782" y="2204720"/>
            <a:ext cx="151130" cy="670560"/>
          </a:xfrm>
          <a:custGeom>
            <a:avLst/>
            <a:gdLst/>
            <a:ahLst/>
            <a:cxnLst/>
            <a:rect l="l" t="t" r="r" b="b"/>
            <a:pathLst>
              <a:path w="151129" h="670560">
                <a:moveTo>
                  <a:pt x="6350" y="0"/>
                </a:moveTo>
                <a:lnTo>
                  <a:pt x="0" y="15875"/>
                </a:lnTo>
                <a:lnTo>
                  <a:pt x="25019" y="36194"/>
                </a:lnTo>
                <a:lnTo>
                  <a:pt x="47117" y="62610"/>
                </a:lnTo>
                <a:lnTo>
                  <a:pt x="82931" y="133603"/>
                </a:lnTo>
                <a:lnTo>
                  <a:pt x="96266" y="177418"/>
                </a:lnTo>
                <a:lnTo>
                  <a:pt x="105664" y="225678"/>
                </a:lnTo>
                <a:lnTo>
                  <a:pt x="111378" y="278383"/>
                </a:lnTo>
                <a:lnTo>
                  <a:pt x="113284" y="335406"/>
                </a:lnTo>
                <a:lnTo>
                  <a:pt x="111378" y="391540"/>
                </a:lnTo>
                <a:lnTo>
                  <a:pt x="105664" y="443610"/>
                </a:lnTo>
                <a:lnTo>
                  <a:pt x="96393" y="491743"/>
                </a:lnTo>
                <a:lnTo>
                  <a:pt x="83185" y="535813"/>
                </a:lnTo>
                <a:lnTo>
                  <a:pt x="66675" y="574801"/>
                </a:lnTo>
                <a:lnTo>
                  <a:pt x="25146" y="634110"/>
                </a:lnTo>
                <a:lnTo>
                  <a:pt x="0" y="654430"/>
                </a:lnTo>
                <a:lnTo>
                  <a:pt x="6350" y="670305"/>
                </a:lnTo>
                <a:lnTo>
                  <a:pt x="65913" y="622553"/>
                </a:lnTo>
                <a:lnTo>
                  <a:pt x="90677" y="587882"/>
                </a:lnTo>
                <a:lnTo>
                  <a:pt x="111887" y="546100"/>
                </a:lnTo>
                <a:lnTo>
                  <a:pt x="129032" y="498855"/>
                </a:lnTo>
                <a:lnTo>
                  <a:pt x="141350" y="447928"/>
                </a:lnTo>
                <a:lnTo>
                  <a:pt x="148717" y="393191"/>
                </a:lnTo>
                <a:lnTo>
                  <a:pt x="151130" y="334899"/>
                </a:lnTo>
                <a:lnTo>
                  <a:pt x="148717" y="276351"/>
                </a:lnTo>
                <a:lnTo>
                  <a:pt x="141350" y="221614"/>
                </a:lnTo>
                <a:lnTo>
                  <a:pt x="129032" y="170814"/>
                </a:lnTo>
                <a:lnTo>
                  <a:pt x="111887" y="123825"/>
                </a:lnTo>
                <a:lnTo>
                  <a:pt x="90677" y="82295"/>
                </a:lnTo>
                <a:lnTo>
                  <a:pt x="65913" y="47878"/>
                </a:lnTo>
                <a:lnTo>
                  <a:pt x="37846" y="20319"/>
                </a:lnTo>
                <a:lnTo>
                  <a:pt x="6350" y="0"/>
                </a:lnTo>
                <a:close/>
              </a:path>
            </a:pathLst>
          </a:custGeom>
          <a:solidFill>
            <a:srgbClr val="000000"/>
          </a:solidFill>
        </p:spPr>
        <p:txBody>
          <a:bodyPr wrap="square" lIns="0" tIns="0" rIns="0" bIns="0" rtlCol="0"/>
          <a:lstStyle/>
          <a:p>
            <a:endParaRPr/>
          </a:p>
        </p:txBody>
      </p:sp>
      <p:grpSp>
        <p:nvGrpSpPr>
          <p:cNvPr id="13" name="object 13"/>
          <p:cNvGrpSpPr/>
          <p:nvPr/>
        </p:nvGrpSpPr>
        <p:grpSpPr>
          <a:xfrm>
            <a:off x="7366000" y="4297629"/>
            <a:ext cx="2945765" cy="1818639"/>
            <a:chOff x="7366000" y="4297629"/>
            <a:chExt cx="2945765" cy="1818639"/>
          </a:xfrm>
        </p:grpSpPr>
        <p:sp>
          <p:nvSpPr>
            <p:cNvPr id="14" name="object 14"/>
            <p:cNvSpPr/>
            <p:nvPr/>
          </p:nvSpPr>
          <p:spPr>
            <a:xfrm>
              <a:off x="8097519" y="5689599"/>
              <a:ext cx="1615440" cy="416559"/>
            </a:xfrm>
            <a:custGeom>
              <a:avLst/>
              <a:gdLst/>
              <a:ahLst/>
              <a:cxnLst/>
              <a:rect l="l" t="t" r="r" b="b"/>
              <a:pathLst>
                <a:path w="1615440" h="416560">
                  <a:moveTo>
                    <a:pt x="1615058" y="0"/>
                  </a:moveTo>
                  <a:lnTo>
                    <a:pt x="0" y="0"/>
                  </a:lnTo>
                  <a:lnTo>
                    <a:pt x="0" y="416356"/>
                  </a:lnTo>
                  <a:lnTo>
                    <a:pt x="1615058" y="416356"/>
                  </a:lnTo>
                  <a:lnTo>
                    <a:pt x="1615058" y="0"/>
                  </a:lnTo>
                  <a:close/>
                </a:path>
              </a:pathLst>
            </a:custGeom>
            <a:solidFill>
              <a:srgbClr val="D9EAD2"/>
            </a:solidFill>
          </p:spPr>
          <p:txBody>
            <a:bodyPr wrap="square" lIns="0" tIns="0" rIns="0" bIns="0" rtlCol="0"/>
            <a:lstStyle/>
            <a:p>
              <a:endParaRPr/>
            </a:p>
          </p:txBody>
        </p:sp>
        <p:sp>
          <p:nvSpPr>
            <p:cNvPr id="15" name="object 15"/>
            <p:cNvSpPr/>
            <p:nvPr/>
          </p:nvSpPr>
          <p:spPr>
            <a:xfrm>
              <a:off x="8102600" y="5694679"/>
              <a:ext cx="1615440" cy="416559"/>
            </a:xfrm>
            <a:custGeom>
              <a:avLst/>
              <a:gdLst/>
              <a:ahLst/>
              <a:cxnLst/>
              <a:rect l="l" t="t" r="r" b="b"/>
              <a:pathLst>
                <a:path w="1615440" h="416560">
                  <a:moveTo>
                    <a:pt x="0" y="416356"/>
                  </a:moveTo>
                  <a:lnTo>
                    <a:pt x="1615058" y="416356"/>
                  </a:lnTo>
                  <a:lnTo>
                    <a:pt x="1615058" y="0"/>
                  </a:lnTo>
                  <a:lnTo>
                    <a:pt x="0" y="0"/>
                  </a:lnTo>
                  <a:lnTo>
                    <a:pt x="0" y="416356"/>
                  </a:lnTo>
                  <a:close/>
                </a:path>
              </a:pathLst>
            </a:custGeom>
            <a:ln w="9525">
              <a:solidFill>
                <a:srgbClr val="44536A"/>
              </a:solidFill>
            </a:ln>
          </p:spPr>
          <p:txBody>
            <a:bodyPr wrap="square" lIns="0" tIns="0" rIns="0" bIns="0" rtlCol="0"/>
            <a:lstStyle/>
            <a:p>
              <a:endParaRPr/>
            </a:p>
          </p:txBody>
        </p:sp>
        <p:pic>
          <p:nvPicPr>
            <p:cNvPr id="16" name="object 16"/>
            <p:cNvPicPr/>
            <p:nvPr/>
          </p:nvPicPr>
          <p:blipFill>
            <a:blip r:embed="rId3" cstate="print"/>
            <a:stretch>
              <a:fillRect/>
            </a:stretch>
          </p:blipFill>
          <p:spPr>
            <a:xfrm>
              <a:off x="8788400" y="5791199"/>
              <a:ext cx="243840" cy="243840"/>
            </a:xfrm>
            <a:prstGeom prst="rect">
              <a:avLst/>
            </a:prstGeom>
          </p:spPr>
        </p:pic>
        <p:sp>
          <p:nvSpPr>
            <p:cNvPr id="17" name="object 17"/>
            <p:cNvSpPr/>
            <p:nvPr/>
          </p:nvSpPr>
          <p:spPr>
            <a:xfrm>
              <a:off x="7939913" y="5158739"/>
              <a:ext cx="980440" cy="530860"/>
            </a:xfrm>
            <a:custGeom>
              <a:avLst/>
              <a:gdLst/>
              <a:ahLst/>
              <a:cxnLst/>
              <a:rect l="l" t="t" r="r" b="b"/>
              <a:pathLst>
                <a:path w="980440" h="530860">
                  <a:moveTo>
                    <a:pt x="980059" y="25400"/>
                  </a:moveTo>
                  <a:lnTo>
                    <a:pt x="961313" y="25400"/>
                  </a:lnTo>
                  <a:lnTo>
                    <a:pt x="961313" y="12700"/>
                  </a:lnTo>
                  <a:lnTo>
                    <a:pt x="954786" y="12700"/>
                  </a:lnTo>
                  <a:lnTo>
                    <a:pt x="19227" y="12700"/>
                  </a:lnTo>
                  <a:lnTo>
                    <a:pt x="19227" y="0"/>
                  </a:lnTo>
                  <a:lnTo>
                    <a:pt x="0" y="0"/>
                  </a:lnTo>
                  <a:lnTo>
                    <a:pt x="0" y="12700"/>
                  </a:lnTo>
                  <a:lnTo>
                    <a:pt x="0" y="25400"/>
                  </a:lnTo>
                  <a:lnTo>
                    <a:pt x="954786" y="25400"/>
                  </a:lnTo>
                  <a:lnTo>
                    <a:pt x="954786" y="530860"/>
                  </a:lnTo>
                  <a:lnTo>
                    <a:pt x="980059" y="530860"/>
                  </a:lnTo>
                  <a:lnTo>
                    <a:pt x="980059" y="25400"/>
                  </a:lnTo>
                  <a:close/>
                </a:path>
              </a:pathLst>
            </a:custGeom>
            <a:solidFill>
              <a:srgbClr val="000000"/>
            </a:solidFill>
          </p:spPr>
          <p:txBody>
            <a:bodyPr wrap="square" lIns="0" tIns="0" rIns="0" bIns="0" rtlCol="0"/>
            <a:lstStyle/>
            <a:p>
              <a:endParaRPr/>
            </a:p>
          </p:txBody>
        </p:sp>
        <p:sp>
          <p:nvSpPr>
            <p:cNvPr id="18" name="object 18"/>
            <p:cNvSpPr/>
            <p:nvPr/>
          </p:nvSpPr>
          <p:spPr>
            <a:xfrm>
              <a:off x="7366000" y="4297629"/>
              <a:ext cx="1158240" cy="416559"/>
            </a:xfrm>
            <a:custGeom>
              <a:avLst/>
              <a:gdLst/>
              <a:ahLst/>
              <a:cxnLst/>
              <a:rect l="l" t="t" r="r" b="b"/>
              <a:pathLst>
                <a:path w="1158240"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19" name="object 19"/>
            <p:cNvSpPr/>
            <p:nvPr/>
          </p:nvSpPr>
          <p:spPr>
            <a:xfrm>
              <a:off x="7371080" y="4302709"/>
              <a:ext cx="1158240" cy="416559"/>
            </a:xfrm>
            <a:custGeom>
              <a:avLst/>
              <a:gdLst/>
              <a:ahLst/>
              <a:cxnLst/>
              <a:rect l="l" t="t" r="r" b="b"/>
              <a:pathLst>
                <a:path w="1158240"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20" name="object 20"/>
            <p:cNvPicPr/>
            <p:nvPr/>
          </p:nvPicPr>
          <p:blipFill>
            <a:blip r:embed="rId4" cstate="print"/>
            <a:stretch>
              <a:fillRect/>
            </a:stretch>
          </p:blipFill>
          <p:spPr>
            <a:xfrm>
              <a:off x="7640320" y="4348479"/>
              <a:ext cx="619759" cy="304800"/>
            </a:xfrm>
            <a:prstGeom prst="rect">
              <a:avLst/>
            </a:prstGeom>
          </p:spPr>
        </p:pic>
        <p:sp>
          <p:nvSpPr>
            <p:cNvPr id="21" name="object 21"/>
            <p:cNvSpPr/>
            <p:nvPr/>
          </p:nvSpPr>
          <p:spPr>
            <a:xfrm>
              <a:off x="7914640" y="4653279"/>
              <a:ext cx="1005840" cy="530860"/>
            </a:xfrm>
            <a:custGeom>
              <a:avLst/>
              <a:gdLst/>
              <a:ahLst/>
              <a:cxnLst/>
              <a:rect l="l" t="t" r="r" b="b"/>
              <a:pathLst>
                <a:path w="1005840" h="530860">
                  <a:moveTo>
                    <a:pt x="1005332" y="505460"/>
                  </a:moveTo>
                  <a:lnTo>
                    <a:pt x="50546" y="505460"/>
                  </a:lnTo>
                  <a:lnTo>
                    <a:pt x="50546" y="505206"/>
                  </a:lnTo>
                  <a:lnTo>
                    <a:pt x="50546" y="76327"/>
                  </a:lnTo>
                  <a:lnTo>
                    <a:pt x="75819" y="76327"/>
                  </a:lnTo>
                  <a:lnTo>
                    <a:pt x="69596" y="63627"/>
                  </a:lnTo>
                  <a:lnTo>
                    <a:pt x="37973" y="0"/>
                  </a:lnTo>
                  <a:lnTo>
                    <a:pt x="0" y="76327"/>
                  </a:lnTo>
                  <a:lnTo>
                    <a:pt x="25273" y="76327"/>
                  </a:lnTo>
                  <a:lnTo>
                    <a:pt x="25273" y="505460"/>
                  </a:lnTo>
                  <a:lnTo>
                    <a:pt x="38214" y="505460"/>
                  </a:lnTo>
                  <a:lnTo>
                    <a:pt x="50546" y="517906"/>
                  </a:lnTo>
                  <a:lnTo>
                    <a:pt x="50546" y="518160"/>
                  </a:lnTo>
                  <a:lnTo>
                    <a:pt x="986586" y="518160"/>
                  </a:lnTo>
                  <a:lnTo>
                    <a:pt x="986586" y="530860"/>
                  </a:lnTo>
                  <a:lnTo>
                    <a:pt x="1005332" y="530860"/>
                  </a:lnTo>
                  <a:lnTo>
                    <a:pt x="1005332" y="518160"/>
                  </a:lnTo>
                  <a:lnTo>
                    <a:pt x="1005332" y="505460"/>
                  </a:lnTo>
                  <a:close/>
                </a:path>
              </a:pathLst>
            </a:custGeom>
            <a:solidFill>
              <a:srgbClr val="000000"/>
            </a:solidFill>
          </p:spPr>
          <p:txBody>
            <a:bodyPr wrap="square" lIns="0" tIns="0" rIns="0" bIns="0" rtlCol="0"/>
            <a:lstStyle/>
            <a:p>
              <a:endParaRPr/>
            </a:p>
          </p:txBody>
        </p:sp>
        <p:sp>
          <p:nvSpPr>
            <p:cNvPr id="22" name="object 22"/>
            <p:cNvSpPr/>
            <p:nvPr/>
          </p:nvSpPr>
          <p:spPr>
            <a:xfrm>
              <a:off x="9144000" y="4297629"/>
              <a:ext cx="1158240" cy="416559"/>
            </a:xfrm>
            <a:custGeom>
              <a:avLst/>
              <a:gdLst/>
              <a:ahLst/>
              <a:cxnLst/>
              <a:rect l="l" t="t" r="r" b="b"/>
              <a:pathLst>
                <a:path w="1158240" h="416560">
                  <a:moveTo>
                    <a:pt x="1157909" y="0"/>
                  </a:moveTo>
                  <a:lnTo>
                    <a:pt x="0" y="0"/>
                  </a:lnTo>
                  <a:lnTo>
                    <a:pt x="0" y="416356"/>
                  </a:lnTo>
                  <a:lnTo>
                    <a:pt x="1157909" y="416356"/>
                  </a:lnTo>
                  <a:lnTo>
                    <a:pt x="1157909" y="0"/>
                  </a:lnTo>
                  <a:close/>
                </a:path>
              </a:pathLst>
            </a:custGeom>
            <a:solidFill>
              <a:srgbClr val="C8DAF8"/>
            </a:solidFill>
          </p:spPr>
          <p:txBody>
            <a:bodyPr wrap="square" lIns="0" tIns="0" rIns="0" bIns="0" rtlCol="0"/>
            <a:lstStyle/>
            <a:p>
              <a:endParaRPr/>
            </a:p>
          </p:txBody>
        </p:sp>
        <p:sp>
          <p:nvSpPr>
            <p:cNvPr id="23" name="object 23"/>
            <p:cNvSpPr/>
            <p:nvPr/>
          </p:nvSpPr>
          <p:spPr>
            <a:xfrm>
              <a:off x="9149079" y="4302709"/>
              <a:ext cx="1158240" cy="416559"/>
            </a:xfrm>
            <a:custGeom>
              <a:avLst/>
              <a:gdLst/>
              <a:ahLst/>
              <a:cxnLst/>
              <a:rect l="l" t="t" r="r" b="b"/>
              <a:pathLst>
                <a:path w="1158240"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24" name="object 24"/>
            <p:cNvPicPr/>
            <p:nvPr/>
          </p:nvPicPr>
          <p:blipFill>
            <a:blip r:embed="rId5" cstate="print"/>
            <a:stretch>
              <a:fillRect/>
            </a:stretch>
          </p:blipFill>
          <p:spPr>
            <a:xfrm>
              <a:off x="9398000" y="4348479"/>
              <a:ext cx="650240" cy="386080"/>
            </a:xfrm>
            <a:prstGeom prst="rect">
              <a:avLst/>
            </a:prstGeom>
          </p:spPr>
        </p:pic>
        <p:sp>
          <p:nvSpPr>
            <p:cNvPr id="25" name="object 25"/>
            <p:cNvSpPr/>
            <p:nvPr/>
          </p:nvSpPr>
          <p:spPr>
            <a:xfrm>
              <a:off x="8890000" y="4724399"/>
              <a:ext cx="873760" cy="965200"/>
            </a:xfrm>
            <a:custGeom>
              <a:avLst/>
              <a:gdLst/>
              <a:ahLst/>
              <a:cxnLst/>
              <a:rect l="l" t="t" r="r" b="b"/>
              <a:pathLst>
                <a:path w="873759" h="965200">
                  <a:moveTo>
                    <a:pt x="873633" y="76327"/>
                  </a:moveTo>
                  <a:lnTo>
                    <a:pt x="867156" y="63627"/>
                  </a:lnTo>
                  <a:lnTo>
                    <a:pt x="835152" y="0"/>
                  </a:lnTo>
                  <a:lnTo>
                    <a:pt x="796798" y="76327"/>
                  </a:lnTo>
                  <a:lnTo>
                    <a:pt x="822325" y="76327"/>
                  </a:lnTo>
                  <a:lnTo>
                    <a:pt x="822325" y="435483"/>
                  </a:lnTo>
                  <a:lnTo>
                    <a:pt x="0" y="435483"/>
                  </a:lnTo>
                  <a:lnTo>
                    <a:pt x="0" y="964984"/>
                  </a:lnTo>
                  <a:lnTo>
                    <a:pt x="25654" y="964984"/>
                  </a:lnTo>
                  <a:lnTo>
                    <a:pt x="25654" y="461010"/>
                  </a:lnTo>
                  <a:lnTo>
                    <a:pt x="847979" y="461010"/>
                  </a:lnTo>
                  <a:lnTo>
                    <a:pt x="847979" y="435483"/>
                  </a:lnTo>
                  <a:lnTo>
                    <a:pt x="847979" y="76327"/>
                  </a:lnTo>
                  <a:lnTo>
                    <a:pt x="873633" y="76327"/>
                  </a:lnTo>
                  <a:close/>
                </a:path>
              </a:pathLst>
            </a:custGeom>
            <a:solidFill>
              <a:srgbClr val="000000"/>
            </a:solidFill>
          </p:spPr>
          <p:txBody>
            <a:bodyPr wrap="square" lIns="0" tIns="0" rIns="0" bIns="0" rtlCol="0"/>
            <a:lstStyle/>
            <a:p>
              <a:endParaRPr/>
            </a:p>
          </p:txBody>
        </p:sp>
      </p:grpSp>
      <p:grpSp>
        <p:nvGrpSpPr>
          <p:cNvPr id="26" name="object 26"/>
          <p:cNvGrpSpPr/>
          <p:nvPr/>
        </p:nvGrpSpPr>
        <p:grpSpPr>
          <a:xfrm>
            <a:off x="1615439" y="4287456"/>
            <a:ext cx="3027045" cy="1838960"/>
            <a:chOff x="1615439" y="4287456"/>
            <a:chExt cx="3027045" cy="1838960"/>
          </a:xfrm>
        </p:grpSpPr>
        <p:sp>
          <p:nvSpPr>
            <p:cNvPr id="27" name="object 27"/>
            <p:cNvSpPr/>
            <p:nvPr/>
          </p:nvSpPr>
          <p:spPr>
            <a:xfrm>
              <a:off x="2397759" y="5709919"/>
              <a:ext cx="1615440" cy="406400"/>
            </a:xfrm>
            <a:custGeom>
              <a:avLst/>
              <a:gdLst/>
              <a:ahLst/>
              <a:cxnLst/>
              <a:rect l="l" t="t" r="r" b="b"/>
              <a:pathLst>
                <a:path w="1615439" h="406400">
                  <a:moveTo>
                    <a:pt x="1615059" y="0"/>
                  </a:moveTo>
                  <a:lnTo>
                    <a:pt x="0" y="0"/>
                  </a:lnTo>
                  <a:lnTo>
                    <a:pt x="0" y="406209"/>
                  </a:lnTo>
                  <a:lnTo>
                    <a:pt x="1615059" y="406209"/>
                  </a:lnTo>
                  <a:lnTo>
                    <a:pt x="1615059" y="0"/>
                  </a:lnTo>
                  <a:close/>
                </a:path>
              </a:pathLst>
            </a:custGeom>
            <a:solidFill>
              <a:srgbClr val="C8DAF8"/>
            </a:solidFill>
          </p:spPr>
          <p:txBody>
            <a:bodyPr wrap="square" lIns="0" tIns="0" rIns="0" bIns="0" rtlCol="0"/>
            <a:lstStyle/>
            <a:p>
              <a:endParaRPr/>
            </a:p>
          </p:txBody>
        </p:sp>
        <p:sp>
          <p:nvSpPr>
            <p:cNvPr id="28" name="object 28"/>
            <p:cNvSpPr/>
            <p:nvPr/>
          </p:nvSpPr>
          <p:spPr>
            <a:xfrm>
              <a:off x="2402839" y="5715000"/>
              <a:ext cx="1615440" cy="406400"/>
            </a:xfrm>
            <a:custGeom>
              <a:avLst/>
              <a:gdLst/>
              <a:ahLst/>
              <a:cxnLst/>
              <a:rect l="l" t="t" r="r" b="b"/>
              <a:pathLst>
                <a:path w="1615439" h="406400">
                  <a:moveTo>
                    <a:pt x="0" y="406209"/>
                  </a:moveTo>
                  <a:lnTo>
                    <a:pt x="1615059" y="406209"/>
                  </a:lnTo>
                  <a:lnTo>
                    <a:pt x="1615059" y="0"/>
                  </a:lnTo>
                  <a:lnTo>
                    <a:pt x="0" y="0"/>
                  </a:lnTo>
                  <a:lnTo>
                    <a:pt x="0" y="406209"/>
                  </a:lnTo>
                  <a:close/>
                </a:path>
              </a:pathLst>
            </a:custGeom>
            <a:ln w="9525">
              <a:solidFill>
                <a:srgbClr val="44536A"/>
              </a:solidFill>
            </a:ln>
          </p:spPr>
          <p:txBody>
            <a:bodyPr wrap="square" lIns="0" tIns="0" rIns="0" bIns="0" rtlCol="0"/>
            <a:lstStyle/>
            <a:p>
              <a:endParaRPr/>
            </a:p>
          </p:txBody>
        </p:sp>
        <p:pic>
          <p:nvPicPr>
            <p:cNvPr id="29" name="object 29"/>
            <p:cNvPicPr/>
            <p:nvPr/>
          </p:nvPicPr>
          <p:blipFill>
            <a:blip r:embed="rId6" cstate="print"/>
            <a:stretch>
              <a:fillRect/>
            </a:stretch>
          </p:blipFill>
          <p:spPr>
            <a:xfrm>
              <a:off x="3088639" y="5821680"/>
              <a:ext cx="233679" cy="213359"/>
            </a:xfrm>
            <a:prstGeom prst="rect">
              <a:avLst/>
            </a:prstGeom>
          </p:spPr>
        </p:pic>
        <p:sp>
          <p:nvSpPr>
            <p:cNvPr id="30" name="object 30"/>
            <p:cNvSpPr/>
            <p:nvPr/>
          </p:nvSpPr>
          <p:spPr>
            <a:xfrm>
              <a:off x="3190240" y="5198998"/>
              <a:ext cx="878205" cy="510540"/>
            </a:xfrm>
            <a:custGeom>
              <a:avLst/>
              <a:gdLst/>
              <a:ahLst/>
              <a:cxnLst/>
              <a:rect l="l" t="t" r="r" b="b"/>
              <a:pathLst>
                <a:path w="878204" h="510539">
                  <a:moveTo>
                    <a:pt x="878205" y="0"/>
                  </a:moveTo>
                  <a:lnTo>
                    <a:pt x="865505" y="0"/>
                  </a:lnTo>
                  <a:lnTo>
                    <a:pt x="852805" y="12827"/>
                  </a:lnTo>
                  <a:lnTo>
                    <a:pt x="852805" y="0"/>
                  </a:lnTo>
                  <a:lnTo>
                    <a:pt x="0" y="0"/>
                  </a:lnTo>
                  <a:lnTo>
                    <a:pt x="0" y="510298"/>
                  </a:lnTo>
                  <a:lnTo>
                    <a:pt x="25527" y="510298"/>
                  </a:lnTo>
                  <a:lnTo>
                    <a:pt x="25527" y="25527"/>
                  </a:lnTo>
                  <a:lnTo>
                    <a:pt x="878205" y="25527"/>
                  </a:lnTo>
                  <a:lnTo>
                    <a:pt x="878205" y="0"/>
                  </a:lnTo>
                  <a:close/>
                </a:path>
              </a:pathLst>
            </a:custGeom>
            <a:solidFill>
              <a:srgbClr val="000000"/>
            </a:solidFill>
          </p:spPr>
          <p:txBody>
            <a:bodyPr wrap="square" lIns="0" tIns="0" rIns="0" bIns="0" rtlCol="0"/>
            <a:lstStyle/>
            <a:p>
              <a:endParaRPr/>
            </a:p>
          </p:txBody>
        </p:sp>
        <p:sp>
          <p:nvSpPr>
            <p:cNvPr id="31" name="object 31"/>
            <p:cNvSpPr/>
            <p:nvPr/>
          </p:nvSpPr>
          <p:spPr>
            <a:xfrm>
              <a:off x="3474719" y="4297629"/>
              <a:ext cx="1158240" cy="416559"/>
            </a:xfrm>
            <a:custGeom>
              <a:avLst/>
              <a:gdLst/>
              <a:ahLst/>
              <a:cxnLst/>
              <a:rect l="l" t="t" r="r" b="b"/>
              <a:pathLst>
                <a:path w="1158239" h="416560">
                  <a:moveTo>
                    <a:pt x="1157909" y="0"/>
                  </a:moveTo>
                  <a:lnTo>
                    <a:pt x="0" y="0"/>
                  </a:lnTo>
                  <a:lnTo>
                    <a:pt x="0" y="416356"/>
                  </a:lnTo>
                  <a:lnTo>
                    <a:pt x="1157909" y="416356"/>
                  </a:lnTo>
                  <a:lnTo>
                    <a:pt x="1157909" y="0"/>
                  </a:lnTo>
                  <a:close/>
                </a:path>
              </a:pathLst>
            </a:custGeom>
            <a:solidFill>
              <a:srgbClr val="D9EAD2"/>
            </a:solidFill>
          </p:spPr>
          <p:txBody>
            <a:bodyPr wrap="square" lIns="0" tIns="0" rIns="0" bIns="0" rtlCol="0"/>
            <a:lstStyle/>
            <a:p>
              <a:endParaRPr/>
            </a:p>
          </p:txBody>
        </p:sp>
        <p:sp>
          <p:nvSpPr>
            <p:cNvPr id="32" name="object 32"/>
            <p:cNvSpPr/>
            <p:nvPr/>
          </p:nvSpPr>
          <p:spPr>
            <a:xfrm>
              <a:off x="3479800" y="4302709"/>
              <a:ext cx="1158240" cy="416559"/>
            </a:xfrm>
            <a:custGeom>
              <a:avLst/>
              <a:gdLst/>
              <a:ahLst/>
              <a:cxnLst/>
              <a:rect l="l" t="t" r="r" b="b"/>
              <a:pathLst>
                <a:path w="1158239" h="416560">
                  <a:moveTo>
                    <a:pt x="0" y="416356"/>
                  </a:moveTo>
                  <a:lnTo>
                    <a:pt x="1157909" y="416356"/>
                  </a:lnTo>
                  <a:lnTo>
                    <a:pt x="1157909" y="0"/>
                  </a:lnTo>
                  <a:lnTo>
                    <a:pt x="0" y="0"/>
                  </a:lnTo>
                  <a:lnTo>
                    <a:pt x="0" y="416356"/>
                  </a:lnTo>
                  <a:close/>
                </a:path>
              </a:pathLst>
            </a:custGeom>
            <a:ln w="9525">
              <a:solidFill>
                <a:srgbClr val="44536A"/>
              </a:solidFill>
            </a:ln>
          </p:spPr>
          <p:txBody>
            <a:bodyPr wrap="square" lIns="0" tIns="0" rIns="0" bIns="0" rtlCol="0"/>
            <a:lstStyle/>
            <a:p>
              <a:endParaRPr/>
            </a:p>
          </p:txBody>
        </p:sp>
        <p:pic>
          <p:nvPicPr>
            <p:cNvPr id="33" name="object 33"/>
            <p:cNvPicPr/>
            <p:nvPr/>
          </p:nvPicPr>
          <p:blipFill>
            <a:blip r:embed="rId7" cstate="print"/>
            <a:stretch>
              <a:fillRect/>
            </a:stretch>
          </p:blipFill>
          <p:spPr>
            <a:xfrm>
              <a:off x="3789679" y="4358640"/>
              <a:ext cx="660400" cy="375919"/>
            </a:xfrm>
            <a:prstGeom prst="rect">
              <a:avLst/>
            </a:prstGeom>
          </p:spPr>
        </p:pic>
        <p:sp>
          <p:nvSpPr>
            <p:cNvPr id="34" name="object 34"/>
            <p:cNvSpPr/>
            <p:nvPr/>
          </p:nvSpPr>
          <p:spPr>
            <a:xfrm>
              <a:off x="4017518" y="4714239"/>
              <a:ext cx="76835" cy="497840"/>
            </a:xfrm>
            <a:custGeom>
              <a:avLst/>
              <a:gdLst/>
              <a:ahLst/>
              <a:cxnLst/>
              <a:rect l="l" t="t" r="r" b="b"/>
              <a:pathLst>
                <a:path w="76835" h="497839">
                  <a:moveTo>
                    <a:pt x="76454" y="76454"/>
                  </a:moveTo>
                  <a:lnTo>
                    <a:pt x="70104" y="63627"/>
                  </a:lnTo>
                  <a:lnTo>
                    <a:pt x="38227" y="0"/>
                  </a:lnTo>
                  <a:lnTo>
                    <a:pt x="0" y="76454"/>
                  </a:lnTo>
                  <a:lnTo>
                    <a:pt x="25527" y="76454"/>
                  </a:lnTo>
                  <a:lnTo>
                    <a:pt x="25527" y="497586"/>
                  </a:lnTo>
                  <a:lnTo>
                    <a:pt x="38227" y="484759"/>
                  </a:lnTo>
                  <a:lnTo>
                    <a:pt x="50927" y="484759"/>
                  </a:lnTo>
                  <a:lnTo>
                    <a:pt x="50927" y="76454"/>
                  </a:lnTo>
                  <a:lnTo>
                    <a:pt x="76454" y="76454"/>
                  </a:lnTo>
                  <a:close/>
                </a:path>
              </a:pathLst>
            </a:custGeom>
            <a:solidFill>
              <a:srgbClr val="000000"/>
            </a:solidFill>
          </p:spPr>
          <p:txBody>
            <a:bodyPr wrap="square" lIns="0" tIns="0" rIns="0" bIns="0" rtlCol="0"/>
            <a:lstStyle/>
            <a:p>
              <a:endParaRPr/>
            </a:p>
          </p:txBody>
        </p:sp>
        <p:sp>
          <p:nvSpPr>
            <p:cNvPr id="35" name="object 35"/>
            <p:cNvSpPr/>
            <p:nvPr/>
          </p:nvSpPr>
          <p:spPr>
            <a:xfrm>
              <a:off x="1615439" y="4287456"/>
              <a:ext cx="1148080" cy="406400"/>
            </a:xfrm>
            <a:custGeom>
              <a:avLst/>
              <a:gdLst/>
              <a:ahLst/>
              <a:cxnLst/>
              <a:rect l="l" t="t" r="r" b="b"/>
              <a:pathLst>
                <a:path w="1148080" h="406400">
                  <a:moveTo>
                    <a:pt x="1147749" y="0"/>
                  </a:moveTo>
                  <a:lnTo>
                    <a:pt x="0" y="0"/>
                  </a:lnTo>
                  <a:lnTo>
                    <a:pt x="0" y="406209"/>
                  </a:lnTo>
                  <a:lnTo>
                    <a:pt x="1147749" y="406209"/>
                  </a:lnTo>
                  <a:lnTo>
                    <a:pt x="1147749" y="0"/>
                  </a:lnTo>
                  <a:close/>
                </a:path>
              </a:pathLst>
            </a:custGeom>
            <a:solidFill>
              <a:srgbClr val="D9EAD2"/>
            </a:solidFill>
          </p:spPr>
          <p:txBody>
            <a:bodyPr wrap="square" lIns="0" tIns="0" rIns="0" bIns="0" rtlCol="0"/>
            <a:lstStyle/>
            <a:p>
              <a:endParaRPr/>
            </a:p>
          </p:txBody>
        </p:sp>
        <p:sp>
          <p:nvSpPr>
            <p:cNvPr id="36" name="object 36"/>
            <p:cNvSpPr/>
            <p:nvPr/>
          </p:nvSpPr>
          <p:spPr>
            <a:xfrm>
              <a:off x="1620519" y="4292536"/>
              <a:ext cx="1148080" cy="406400"/>
            </a:xfrm>
            <a:custGeom>
              <a:avLst/>
              <a:gdLst/>
              <a:ahLst/>
              <a:cxnLst/>
              <a:rect l="l" t="t" r="r" b="b"/>
              <a:pathLst>
                <a:path w="1148080" h="406400">
                  <a:moveTo>
                    <a:pt x="0" y="406209"/>
                  </a:moveTo>
                  <a:lnTo>
                    <a:pt x="1147749" y="406209"/>
                  </a:lnTo>
                  <a:lnTo>
                    <a:pt x="1147749" y="0"/>
                  </a:lnTo>
                  <a:lnTo>
                    <a:pt x="0" y="0"/>
                  </a:lnTo>
                  <a:lnTo>
                    <a:pt x="0" y="406209"/>
                  </a:lnTo>
                  <a:close/>
                </a:path>
              </a:pathLst>
            </a:custGeom>
            <a:ln w="9525">
              <a:solidFill>
                <a:srgbClr val="44536A"/>
              </a:solidFill>
            </a:ln>
          </p:spPr>
          <p:txBody>
            <a:bodyPr wrap="square" lIns="0" tIns="0" rIns="0" bIns="0" rtlCol="0"/>
            <a:lstStyle/>
            <a:p>
              <a:endParaRPr/>
            </a:p>
          </p:txBody>
        </p:sp>
        <p:pic>
          <p:nvPicPr>
            <p:cNvPr id="37" name="object 37"/>
            <p:cNvPicPr/>
            <p:nvPr/>
          </p:nvPicPr>
          <p:blipFill>
            <a:blip r:embed="rId8" cstate="print"/>
            <a:stretch>
              <a:fillRect/>
            </a:stretch>
          </p:blipFill>
          <p:spPr>
            <a:xfrm>
              <a:off x="1889759" y="4358640"/>
              <a:ext cx="619760" cy="304800"/>
            </a:xfrm>
            <a:prstGeom prst="rect">
              <a:avLst/>
            </a:prstGeom>
          </p:spPr>
        </p:pic>
        <p:sp>
          <p:nvSpPr>
            <p:cNvPr id="38" name="object 38"/>
            <p:cNvSpPr/>
            <p:nvPr/>
          </p:nvSpPr>
          <p:spPr>
            <a:xfrm>
              <a:off x="2153920" y="4693919"/>
              <a:ext cx="1066800" cy="1016000"/>
            </a:xfrm>
            <a:custGeom>
              <a:avLst/>
              <a:gdLst/>
              <a:ahLst/>
              <a:cxnLst/>
              <a:rect l="l" t="t" r="r" b="b"/>
              <a:pathLst>
                <a:path w="1066800" h="1016000">
                  <a:moveTo>
                    <a:pt x="1066546" y="495173"/>
                  </a:moveTo>
                  <a:lnTo>
                    <a:pt x="1053706" y="495173"/>
                  </a:lnTo>
                  <a:lnTo>
                    <a:pt x="1053706" y="520700"/>
                  </a:lnTo>
                  <a:lnTo>
                    <a:pt x="1047432" y="520700"/>
                  </a:lnTo>
                  <a:lnTo>
                    <a:pt x="1047432" y="514362"/>
                  </a:lnTo>
                  <a:lnTo>
                    <a:pt x="1053706" y="520700"/>
                  </a:lnTo>
                  <a:lnTo>
                    <a:pt x="1053706" y="495173"/>
                  </a:lnTo>
                  <a:lnTo>
                    <a:pt x="50800" y="495173"/>
                  </a:lnTo>
                  <a:lnTo>
                    <a:pt x="50800" y="508000"/>
                  </a:lnTo>
                  <a:lnTo>
                    <a:pt x="44500" y="508000"/>
                  </a:lnTo>
                  <a:lnTo>
                    <a:pt x="44500" y="501650"/>
                  </a:lnTo>
                  <a:lnTo>
                    <a:pt x="50800" y="508000"/>
                  </a:lnTo>
                  <a:lnTo>
                    <a:pt x="50800" y="495173"/>
                  </a:lnTo>
                  <a:lnTo>
                    <a:pt x="50800" y="76835"/>
                  </a:lnTo>
                  <a:lnTo>
                    <a:pt x="76200" y="76835"/>
                  </a:lnTo>
                  <a:lnTo>
                    <a:pt x="69850" y="64008"/>
                  </a:lnTo>
                  <a:lnTo>
                    <a:pt x="38100" y="0"/>
                  </a:lnTo>
                  <a:lnTo>
                    <a:pt x="0" y="76835"/>
                  </a:lnTo>
                  <a:lnTo>
                    <a:pt x="25400" y="76835"/>
                  </a:lnTo>
                  <a:lnTo>
                    <a:pt x="25400" y="495300"/>
                  </a:lnTo>
                  <a:lnTo>
                    <a:pt x="25400" y="508000"/>
                  </a:lnTo>
                  <a:lnTo>
                    <a:pt x="25400" y="520700"/>
                  </a:lnTo>
                  <a:lnTo>
                    <a:pt x="1041146" y="520700"/>
                  </a:lnTo>
                  <a:lnTo>
                    <a:pt x="1041146" y="1016000"/>
                  </a:lnTo>
                  <a:lnTo>
                    <a:pt x="1066546" y="1016000"/>
                  </a:lnTo>
                  <a:lnTo>
                    <a:pt x="1066546" y="520839"/>
                  </a:lnTo>
                  <a:lnTo>
                    <a:pt x="1066546" y="520700"/>
                  </a:lnTo>
                  <a:lnTo>
                    <a:pt x="1066546" y="495173"/>
                  </a:lnTo>
                  <a:close/>
                </a:path>
              </a:pathLst>
            </a:custGeom>
            <a:solidFill>
              <a:srgbClr val="000000"/>
            </a:solidFill>
          </p:spPr>
          <p:txBody>
            <a:bodyPr wrap="square" lIns="0" tIns="0" rIns="0" bIns="0" rtlCol="0"/>
            <a:lstStyle/>
            <a:p>
              <a:endParaRPr/>
            </a:p>
          </p:txBody>
        </p:sp>
      </p:grpSp>
      <p:sp>
        <p:nvSpPr>
          <p:cNvPr id="39" name="object 39"/>
          <p:cNvSpPr/>
          <p:nvPr/>
        </p:nvSpPr>
        <p:spPr>
          <a:xfrm>
            <a:off x="8242300" y="3779520"/>
            <a:ext cx="109220" cy="325120"/>
          </a:xfrm>
          <a:custGeom>
            <a:avLst/>
            <a:gdLst/>
            <a:ahLst/>
            <a:cxnLst/>
            <a:rect l="l" t="t" r="r" b="b"/>
            <a:pathLst>
              <a:path w="109220" h="325120">
                <a:moveTo>
                  <a:pt x="4699" y="0"/>
                </a:moveTo>
                <a:lnTo>
                  <a:pt x="0" y="13207"/>
                </a:lnTo>
                <a:lnTo>
                  <a:pt x="19050" y="21335"/>
                </a:lnTo>
                <a:lnTo>
                  <a:pt x="35305" y="32638"/>
                </a:lnTo>
                <a:lnTo>
                  <a:pt x="59944" y="64642"/>
                </a:lnTo>
                <a:lnTo>
                  <a:pt x="74549" y="107822"/>
                </a:lnTo>
                <a:lnTo>
                  <a:pt x="79375" y="160781"/>
                </a:lnTo>
                <a:lnTo>
                  <a:pt x="78104" y="189483"/>
                </a:lnTo>
                <a:lnTo>
                  <a:pt x="68452" y="238886"/>
                </a:lnTo>
                <a:lnTo>
                  <a:pt x="48895" y="277494"/>
                </a:lnTo>
                <a:lnTo>
                  <a:pt x="19176" y="303529"/>
                </a:lnTo>
                <a:lnTo>
                  <a:pt x="507" y="311784"/>
                </a:lnTo>
                <a:lnTo>
                  <a:pt x="4699" y="324992"/>
                </a:lnTo>
                <a:lnTo>
                  <a:pt x="49402" y="304164"/>
                </a:lnTo>
                <a:lnTo>
                  <a:pt x="82296" y="268096"/>
                </a:lnTo>
                <a:lnTo>
                  <a:pt x="102489" y="219963"/>
                </a:lnTo>
                <a:lnTo>
                  <a:pt x="109220" y="162559"/>
                </a:lnTo>
                <a:lnTo>
                  <a:pt x="107569" y="132714"/>
                </a:lnTo>
                <a:lnTo>
                  <a:pt x="93979" y="80009"/>
                </a:lnTo>
                <a:lnTo>
                  <a:pt x="67182" y="36956"/>
                </a:lnTo>
                <a:lnTo>
                  <a:pt x="28448" y="8508"/>
                </a:lnTo>
                <a:lnTo>
                  <a:pt x="4699" y="0"/>
                </a:lnTo>
                <a:close/>
              </a:path>
            </a:pathLst>
          </a:custGeom>
          <a:solidFill>
            <a:srgbClr val="000000"/>
          </a:solidFill>
        </p:spPr>
        <p:txBody>
          <a:bodyPr wrap="square" lIns="0" tIns="0" rIns="0" bIns="0" rtlCol="0"/>
          <a:lstStyle/>
          <a:p>
            <a:endParaRPr/>
          </a:p>
        </p:txBody>
      </p:sp>
      <p:sp>
        <p:nvSpPr>
          <p:cNvPr id="40" name="object 40"/>
          <p:cNvSpPr/>
          <p:nvPr/>
        </p:nvSpPr>
        <p:spPr>
          <a:xfrm>
            <a:off x="7477759" y="3779520"/>
            <a:ext cx="109220" cy="325120"/>
          </a:xfrm>
          <a:custGeom>
            <a:avLst/>
            <a:gdLst/>
            <a:ahLst/>
            <a:cxnLst/>
            <a:rect l="l" t="t" r="r" b="b"/>
            <a:pathLst>
              <a:path w="109220" h="325120">
                <a:moveTo>
                  <a:pt x="104521" y="0"/>
                </a:moveTo>
                <a:lnTo>
                  <a:pt x="59944" y="20827"/>
                </a:lnTo>
                <a:lnTo>
                  <a:pt x="27050" y="56895"/>
                </a:lnTo>
                <a:lnTo>
                  <a:pt x="6731" y="105282"/>
                </a:lnTo>
                <a:lnTo>
                  <a:pt x="0" y="162559"/>
                </a:lnTo>
                <a:lnTo>
                  <a:pt x="1650" y="192404"/>
                </a:lnTo>
                <a:lnTo>
                  <a:pt x="15113" y="245236"/>
                </a:lnTo>
                <a:lnTo>
                  <a:pt x="41910" y="288035"/>
                </a:lnTo>
                <a:lnTo>
                  <a:pt x="80645" y="316483"/>
                </a:lnTo>
                <a:lnTo>
                  <a:pt x="104521" y="324992"/>
                </a:lnTo>
                <a:lnTo>
                  <a:pt x="108712" y="311784"/>
                </a:lnTo>
                <a:lnTo>
                  <a:pt x="90043" y="303529"/>
                </a:lnTo>
                <a:lnTo>
                  <a:pt x="73914" y="292099"/>
                </a:lnTo>
                <a:lnTo>
                  <a:pt x="49275" y="259714"/>
                </a:lnTo>
                <a:lnTo>
                  <a:pt x="34798" y="215518"/>
                </a:lnTo>
                <a:lnTo>
                  <a:pt x="29845" y="160781"/>
                </a:lnTo>
                <a:lnTo>
                  <a:pt x="31115" y="133095"/>
                </a:lnTo>
                <a:lnTo>
                  <a:pt x="40767" y="85089"/>
                </a:lnTo>
                <a:lnTo>
                  <a:pt x="60325" y="47116"/>
                </a:lnTo>
                <a:lnTo>
                  <a:pt x="90297" y="21335"/>
                </a:lnTo>
                <a:lnTo>
                  <a:pt x="109220" y="13207"/>
                </a:lnTo>
                <a:lnTo>
                  <a:pt x="104521" y="0"/>
                </a:lnTo>
                <a:close/>
              </a:path>
            </a:pathLst>
          </a:custGeom>
          <a:solidFill>
            <a:srgbClr val="000000"/>
          </a:solidFill>
        </p:spPr>
        <p:txBody>
          <a:bodyPr wrap="square" lIns="0" tIns="0" rIns="0" bIns="0" rtlCol="0"/>
          <a:lstStyle/>
          <a:p>
            <a:endParaRPr/>
          </a:p>
        </p:txBody>
      </p:sp>
      <p:sp>
        <p:nvSpPr>
          <p:cNvPr id="41" name="object 41"/>
          <p:cNvSpPr/>
          <p:nvPr/>
        </p:nvSpPr>
        <p:spPr>
          <a:xfrm>
            <a:off x="2612389" y="3779520"/>
            <a:ext cx="110489" cy="325120"/>
          </a:xfrm>
          <a:custGeom>
            <a:avLst/>
            <a:gdLst/>
            <a:ahLst/>
            <a:cxnLst/>
            <a:rect l="l" t="t" r="r" b="b"/>
            <a:pathLst>
              <a:path w="110489" h="325120">
                <a:moveTo>
                  <a:pt x="4699" y="0"/>
                </a:moveTo>
                <a:lnTo>
                  <a:pt x="0" y="13207"/>
                </a:lnTo>
                <a:lnTo>
                  <a:pt x="19177" y="21335"/>
                </a:lnTo>
                <a:lnTo>
                  <a:pt x="35687" y="32638"/>
                </a:lnTo>
                <a:lnTo>
                  <a:pt x="60706" y="64642"/>
                </a:lnTo>
                <a:lnTo>
                  <a:pt x="75311" y="107822"/>
                </a:lnTo>
                <a:lnTo>
                  <a:pt x="80264" y="160781"/>
                </a:lnTo>
                <a:lnTo>
                  <a:pt x="78993" y="189483"/>
                </a:lnTo>
                <a:lnTo>
                  <a:pt x="69215" y="238886"/>
                </a:lnTo>
                <a:lnTo>
                  <a:pt x="49403" y="277494"/>
                </a:lnTo>
                <a:lnTo>
                  <a:pt x="19431" y="303529"/>
                </a:lnTo>
                <a:lnTo>
                  <a:pt x="508" y="311784"/>
                </a:lnTo>
                <a:lnTo>
                  <a:pt x="4699" y="324992"/>
                </a:lnTo>
                <a:lnTo>
                  <a:pt x="49911" y="304164"/>
                </a:lnTo>
                <a:lnTo>
                  <a:pt x="83185" y="268096"/>
                </a:lnTo>
                <a:lnTo>
                  <a:pt x="103632" y="219963"/>
                </a:lnTo>
                <a:lnTo>
                  <a:pt x="110490" y="162559"/>
                </a:lnTo>
                <a:lnTo>
                  <a:pt x="108712" y="132714"/>
                </a:lnTo>
                <a:lnTo>
                  <a:pt x="95123" y="80009"/>
                </a:lnTo>
                <a:lnTo>
                  <a:pt x="67945" y="36956"/>
                </a:lnTo>
                <a:lnTo>
                  <a:pt x="28829" y="8508"/>
                </a:lnTo>
                <a:lnTo>
                  <a:pt x="4699" y="0"/>
                </a:lnTo>
                <a:close/>
              </a:path>
            </a:pathLst>
          </a:custGeom>
          <a:solidFill>
            <a:srgbClr val="000000"/>
          </a:solidFill>
        </p:spPr>
        <p:txBody>
          <a:bodyPr wrap="square" lIns="0" tIns="0" rIns="0" bIns="0" rtlCol="0"/>
          <a:lstStyle/>
          <a:p>
            <a:endParaRPr/>
          </a:p>
        </p:txBody>
      </p:sp>
      <p:sp>
        <p:nvSpPr>
          <p:cNvPr id="42" name="object 42"/>
          <p:cNvSpPr/>
          <p:nvPr/>
        </p:nvSpPr>
        <p:spPr>
          <a:xfrm>
            <a:off x="1838960" y="3779520"/>
            <a:ext cx="110489" cy="325120"/>
          </a:xfrm>
          <a:custGeom>
            <a:avLst/>
            <a:gdLst/>
            <a:ahLst/>
            <a:cxnLst/>
            <a:rect l="l" t="t" r="r" b="b"/>
            <a:pathLst>
              <a:path w="110489" h="325120">
                <a:moveTo>
                  <a:pt x="105790" y="0"/>
                </a:moveTo>
                <a:lnTo>
                  <a:pt x="60578" y="20827"/>
                </a:lnTo>
                <a:lnTo>
                  <a:pt x="27304" y="56895"/>
                </a:lnTo>
                <a:lnTo>
                  <a:pt x="6857" y="105282"/>
                </a:lnTo>
                <a:lnTo>
                  <a:pt x="0" y="162559"/>
                </a:lnTo>
                <a:lnTo>
                  <a:pt x="1650" y="192404"/>
                </a:lnTo>
                <a:lnTo>
                  <a:pt x="15366" y="245236"/>
                </a:lnTo>
                <a:lnTo>
                  <a:pt x="42417" y="288035"/>
                </a:lnTo>
                <a:lnTo>
                  <a:pt x="81660" y="316483"/>
                </a:lnTo>
                <a:lnTo>
                  <a:pt x="105790" y="324992"/>
                </a:lnTo>
                <a:lnTo>
                  <a:pt x="109981" y="311784"/>
                </a:lnTo>
                <a:lnTo>
                  <a:pt x="91058" y="303529"/>
                </a:lnTo>
                <a:lnTo>
                  <a:pt x="74675" y="292099"/>
                </a:lnTo>
                <a:lnTo>
                  <a:pt x="49910" y="259714"/>
                </a:lnTo>
                <a:lnTo>
                  <a:pt x="35178" y="215518"/>
                </a:lnTo>
                <a:lnTo>
                  <a:pt x="30225" y="160781"/>
                </a:lnTo>
                <a:lnTo>
                  <a:pt x="31495" y="133095"/>
                </a:lnTo>
                <a:lnTo>
                  <a:pt x="41275" y="85089"/>
                </a:lnTo>
                <a:lnTo>
                  <a:pt x="61087" y="47116"/>
                </a:lnTo>
                <a:lnTo>
                  <a:pt x="91312" y="21335"/>
                </a:lnTo>
                <a:lnTo>
                  <a:pt x="110489" y="13207"/>
                </a:lnTo>
                <a:lnTo>
                  <a:pt x="105790" y="0"/>
                </a:lnTo>
                <a:close/>
              </a:path>
            </a:pathLst>
          </a:custGeom>
          <a:solidFill>
            <a:srgbClr val="000000"/>
          </a:solidFill>
        </p:spPr>
        <p:txBody>
          <a:bodyPr wrap="square" lIns="0" tIns="0" rIns="0" bIns="0" rtlCol="0"/>
          <a:lstStyle/>
          <a:p>
            <a:endParaRPr/>
          </a:p>
        </p:txBody>
      </p:sp>
      <p:sp>
        <p:nvSpPr>
          <p:cNvPr id="43" name="object 43"/>
          <p:cNvSpPr txBox="1"/>
          <p:nvPr/>
        </p:nvSpPr>
        <p:spPr>
          <a:xfrm>
            <a:off x="2216785" y="1080769"/>
            <a:ext cx="7322184" cy="880744"/>
          </a:xfrm>
          <a:prstGeom prst="rect">
            <a:avLst/>
          </a:prstGeom>
        </p:spPr>
        <p:txBody>
          <a:bodyPr vert="horz" wrap="square" lIns="0" tIns="13335" rIns="0" bIns="0" rtlCol="0">
            <a:spAutoFit/>
          </a:bodyPr>
          <a:lstStyle/>
          <a:p>
            <a:pPr marL="12700" marR="5080">
              <a:lnSpc>
                <a:spcPct val="100000"/>
              </a:lnSpc>
              <a:spcBef>
                <a:spcPts val="105"/>
              </a:spcBef>
            </a:pPr>
            <a:r>
              <a:rPr sz="2800" dirty="0">
                <a:latin typeface="Calibri"/>
                <a:cs typeface="Calibri"/>
              </a:rPr>
              <a:t>Jointly</a:t>
            </a:r>
            <a:r>
              <a:rPr sz="2800" spc="15" dirty="0">
                <a:latin typeface="Calibri"/>
                <a:cs typeface="Calibri"/>
              </a:rPr>
              <a:t> </a:t>
            </a:r>
            <a:r>
              <a:rPr sz="2800" dirty="0">
                <a:latin typeface="Calibri"/>
                <a:cs typeface="Calibri"/>
              </a:rPr>
              <a:t>train</a:t>
            </a:r>
            <a:r>
              <a:rPr sz="2800" spc="-25" dirty="0">
                <a:latin typeface="Calibri"/>
                <a:cs typeface="Calibri"/>
              </a:rPr>
              <a:t> </a:t>
            </a:r>
            <a:r>
              <a:rPr sz="2800" b="1" dirty="0">
                <a:latin typeface="Calibri"/>
                <a:cs typeface="Calibri"/>
              </a:rPr>
              <a:t>encoder</a:t>
            </a:r>
            <a:r>
              <a:rPr sz="2800" b="1" spc="-160" dirty="0">
                <a:latin typeface="Calibri"/>
                <a:cs typeface="Calibri"/>
              </a:rPr>
              <a:t> </a:t>
            </a:r>
            <a:r>
              <a:rPr sz="2800" dirty="0">
                <a:latin typeface="Calibri"/>
                <a:cs typeface="Calibri"/>
              </a:rPr>
              <a:t>q</a:t>
            </a:r>
            <a:r>
              <a:rPr sz="2800" spc="-20" dirty="0">
                <a:latin typeface="Calibri"/>
                <a:cs typeface="Calibri"/>
              </a:rPr>
              <a:t> </a:t>
            </a:r>
            <a:r>
              <a:rPr sz="2800" dirty="0">
                <a:latin typeface="Calibri"/>
                <a:cs typeface="Calibri"/>
              </a:rPr>
              <a:t>and</a:t>
            </a:r>
            <a:r>
              <a:rPr sz="2800" spc="-20" dirty="0">
                <a:latin typeface="Calibri"/>
                <a:cs typeface="Calibri"/>
              </a:rPr>
              <a:t> </a:t>
            </a:r>
            <a:r>
              <a:rPr sz="2800" b="1" dirty="0">
                <a:latin typeface="Calibri"/>
                <a:cs typeface="Calibri"/>
              </a:rPr>
              <a:t>decoder</a:t>
            </a:r>
            <a:r>
              <a:rPr sz="2800" b="1" spc="-175" dirty="0">
                <a:latin typeface="Calibri"/>
                <a:cs typeface="Calibri"/>
              </a:rPr>
              <a:t> </a:t>
            </a:r>
            <a:r>
              <a:rPr sz="2800" dirty="0">
                <a:latin typeface="Calibri"/>
                <a:cs typeface="Calibri"/>
              </a:rPr>
              <a:t>p</a:t>
            </a:r>
            <a:r>
              <a:rPr sz="2800" spc="55" dirty="0">
                <a:latin typeface="Calibri"/>
                <a:cs typeface="Calibri"/>
              </a:rPr>
              <a:t> </a:t>
            </a:r>
            <a:r>
              <a:rPr sz="2800" dirty="0">
                <a:latin typeface="Calibri"/>
                <a:cs typeface="Calibri"/>
              </a:rPr>
              <a:t>to</a:t>
            </a:r>
            <a:r>
              <a:rPr sz="2800" spc="-110" dirty="0">
                <a:latin typeface="Calibri"/>
                <a:cs typeface="Calibri"/>
              </a:rPr>
              <a:t> </a:t>
            </a:r>
            <a:r>
              <a:rPr sz="2800" spc="-10" dirty="0">
                <a:latin typeface="Calibri"/>
                <a:cs typeface="Calibri"/>
              </a:rPr>
              <a:t>maximize </a:t>
            </a:r>
            <a:r>
              <a:rPr sz="2800" dirty="0">
                <a:latin typeface="Calibri"/>
                <a:cs typeface="Calibri"/>
              </a:rPr>
              <a:t>the</a:t>
            </a:r>
            <a:r>
              <a:rPr sz="2800" spc="-50" dirty="0">
                <a:latin typeface="Calibri"/>
                <a:cs typeface="Calibri"/>
              </a:rPr>
              <a:t> </a:t>
            </a:r>
            <a:r>
              <a:rPr sz="2800" b="1" dirty="0">
                <a:latin typeface="Calibri"/>
                <a:cs typeface="Calibri"/>
              </a:rPr>
              <a:t>variational</a:t>
            </a:r>
            <a:r>
              <a:rPr sz="2800" b="1" spc="-60" dirty="0">
                <a:latin typeface="Calibri"/>
                <a:cs typeface="Calibri"/>
              </a:rPr>
              <a:t> </a:t>
            </a:r>
            <a:r>
              <a:rPr sz="2800" b="1" dirty="0">
                <a:latin typeface="Calibri"/>
                <a:cs typeface="Calibri"/>
              </a:rPr>
              <a:t>lower</a:t>
            </a:r>
            <a:r>
              <a:rPr sz="2800" b="1" spc="-114" dirty="0">
                <a:latin typeface="Calibri"/>
                <a:cs typeface="Calibri"/>
              </a:rPr>
              <a:t> </a:t>
            </a:r>
            <a:r>
              <a:rPr sz="2800" b="1" dirty="0">
                <a:latin typeface="Calibri"/>
                <a:cs typeface="Calibri"/>
              </a:rPr>
              <a:t>bound</a:t>
            </a:r>
            <a:r>
              <a:rPr sz="2800" b="1" spc="-65" dirty="0">
                <a:latin typeface="Calibri"/>
                <a:cs typeface="Calibri"/>
              </a:rPr>
              <a:t> </a:t>
            </a:r>
            <a:r>
              <a:rPr sz="2800" dirty="0">
                <a:latin typeface="Calibri"/>
                <a:cs typeface="Calibri"/>
              </a:rPr>
              <a:t>on</a:t>
            </a:r>
            <a:r>
              <a:rPr sz="2800" spc="-40" dirty="0">
                <a:latin typeface="Calibri"/>
                <a:cs typeface="Calibri"/>
              </a:rPr>
              <a:t> </a:t>
            </a:r>
            <a:r>
              <a:rPr sz="2800" dirty="0">
                <a:latin typeface="Calibri"/>
                <a:cs typeface="Calibri"/>
              </a:rPr>
              <a:t>the</a:t>
            </a:r>
            <a:r>
              <a:rPr sz="2800" spc="-35" dirty="0">
                <a:latin typeface="Calibri"/>
                <a:cs typeface="Calibri"/>
              </a:rPr>
              <a:t> </a:t>
            </a:r>
            <a:r>
              <a:rPr sz="2800" dirty="0">
                <a:latin typeface="Calibri"/>
                <a:cs typeface="Calibri"/>
              </a:rPr>
              <a:t>data</a:t>
            </a:r>
            <a:r>
              <a:rPr sz="2800" spc="-60" dirty="0">
                <a:latin typeface="Calibri"/>
                <a:cs typeface="Calibri"/>
              </a:rPr>
              <a:t> </a:t>
            </a:r>
            <a:r>
              <a:rPr sz="2800" spc="-10" dirty="0">
                <a:latin typeface="Calibri"/>
                <a:cs typeface="Calibri"/>
              </a:rPr>
              <a:t>likelihood</a:t>
            </a:r>
            <a:endParaRPr sz="2800">
              <a:latin typeface="Calibri"/>
              <a:cs typeface="Calibri"/>
            </a:endParaRPr>
          </a:p>
        </p:txBody>
      </p:sp>
      <p:sp>
        <p:nvSpPr>
          <p:cNvPr id="44" name="object 44"/>
          <p:cNvSpPr txBox="1"/>
          <p:nvPr/>
        </p:nvSpPr>
        <p:spPr>
          <a:xfrm>
            <a:off x="991552" y="2230755"/>
            <a:ext cx="1101090" cy="514350"/>
          </a:xfrm>
          <a:prstGeom prst="rect">
            <a:avLst/>
          </a:prstGeom>
        </p:spPr>
        <p:txBody>
          <a:bodyPr vert="horz" wrap="square" lIns="0" tIns="13335" rIns="0" bIns="0" rtlCol="0">
            <a:spAutoFit/>
          </a:bodyPr>
          <a:lstStyle/>
          <a:p>
            <a:pPr marL="38100">
              <a:lnSpc>
                <a:spcPct val="100000"/>
              </a:lnSpc>
              <a:spcBef>
                <a:spcPts val="105"/>
              </a:spcBef>
            </a:pPr>
            <a:r>
              <a:rPr sz="3200" dirty="0">
                <a:latin typeface="Cambria Math"/>
                <a:cs typeface="Cambria Math"/>
              </a:rPr>
              <a:t>log</a:t>
            </a:r>
            <a:r>
              <a:rPr sz="3200" spc="-145" dirty="0">
                <a:latin typeface="Cambria Math"/>
                <a:cs typeface="Cambria Math"/>
              </a:rPr>
              <a:t> </a:t>
            </a:r>
            <a:r>
              <a:rPr sz="3200" dirty="0">
                <a:latin typeface="Cambria Math"/>
                <a:cs typeface="Cambria Math"/>
              </a:rPr>
              <a:t>𝑝</a:t>
            </a:r>
            <a:r>
              <a:rPr sz="3200" spc="-330" dirty="0">
                <a:latin typeface="Cambria Math"/>
                <a:cs typeface="Cambria Math"/>
              </a:rPr>
              <a:t> </a:t>
            </a:r>
            <a:r>
              <a:rPr sz="3225" spc="-75" baseline="-12919" dirty="0">
                <a:latin typeface="Cambria Math"/>
                <a:cs typeface="Cambria Math"/>
              </a:rPr>
              <a:t>θ</a:t>
            </a:r>
            <a:endParaRPr sz="3225" baseline="-12919">
              <a:latin typeface="Cambria Math"/>
              <a:cs typeface="Cambria Math"/>
            </a:endParaRPr>
          </a:p>
        </p:txBody>
      </p:sp>
      <p:sp>
        <p:nvSpPr>
          <p:cNvPr id="45" name="object 45"/>
          <p:cNvSpPr txBox="1"/>
          <p:nvPr/>
        </p:nvSpPr>
        <p:spPr>
          <a:xfrm>
            <a:off x="2059304" y="2230755"/>
            <a:ext cx="8535035" cy="1308100"/>
          </a:xfrm>
          <a:prstGeom prst="rect">
            <a:avLst/>
          </a:prstGeom>
        </p:spPr>
        <p:txBody>
          <a:bodyPr vert="horz" wrap="square" lIns="0" tIns="13335" rIns="0" bIns="0" rtlCol="0">
            <a:spAutoFit/>
          </a:bodyPr>
          <a:lstStyle/>
          <a:p>
            <a:pPr marL="159385">
              <a:lnSpc>
                <a:spcPct val="100000"/>
              </a:lnSpc>
              <a:spcBef>
                <a:spcPts val="105"/>
              </a:spcBef>
              <a:tabLst>
                <a:tab pos="668020" algn="l"/>
                <a:tab pos="6362065" algn="l"/>
                <a:tab pos="6992620" algn="l"/>
                <a:tab pos="7328534" algn="l"/>
                <a:tab pos="7724775" algn="l"/>
                <a:tab pos="8274050" algn="l"/>
              </a:tabLst>
            </a:pPr>
            <a:r>
              <a:rPr sz="3200" spc="-50" dirty="0">
                <a:latin typeface="Cambria Math"/>
                <a:cs typeface="Cambria Math"/>
              </a:rPr>
              <a:t>𝑥</a:t>
            </a:r>
            <a:r>
              <a:rPr sz="3200" dirty="0">
                <a:latin typeface="Cambria Math"/>
                <a:cs typeface="Cambria Math"/>
              </a:rPr>
              <a:t>	≥</a:t>
            </a:r>
            <a:r>
              <a:rPr sz="3200" spc="-135" dirty="0">
                <a:latin typeface="Cambria Math"/>
                <a:cs typeface="Cambria Math"/>
              </a:rPr>
              <a:t> </a:t>
            </a:r>
            <a:r>
              <a:rPr sz="3200" dirty="0">
                <a:latin typeface="Cambria Math"/>
                <a:cs typeface="Cambria Math"/>
              </a:rPr>
              <a:t>𝐸</a:t>
            </a:r>
            <a:r>
              <a:rPr sz="3200" spc="30" dirty="0">
                <a:latin typeface="Cambria Math"/>
                <a:cs typeface="Cambria Math"/>
              </a:rPr>
              <a:t> </a:t>
            </a:r>
            <a:r>
              <a:rPr sz="3600" spc="67" baseline="-11574" dirty="0">
                <a:latin typeface="Cambria Math"/>
                <a:cs typeface="Cambria Math"/>
              </a:rPr>
              <a:t>z~q</a:t>
            </a:r>
            <a:r>
              <a:rPr sz="3600" spc="-97" baseline="-11574" dirty="0">
                <a:latin typeface="Cambria Math"/>
                <a:cs typeface="Cambria Math"/>
              </a:rPr>
              <a:t> </a:t>
            </a:r>
            <a:r>
              <a:rPr sz="1425" spc="82" baseline="-8771" dirty="0">
                <a:latin typeface="Cambria Math"/>
                <a:cs typeface="Cambria Math"/>
              </a:rPr>
              <a:t>ϕ</a:t>
            </a:r>
            <a:r>
              <a:rPr sz="3600" spc="82" baseline="-11574" dirty="0">
                <a:latin typeface="Cambria Math"/>
                <a:cs typeface="Cambria Math"/>
              </a:rPr>
              <a:t>(z|x)</a:t>
            </a:r>
            <a:r>
              <a:rPr sz="3200" spc="55" dirty="0">
                <a:latin typeface="Cambria Math"/>
                <a:cs typeface="Cambria Math"/>
              </a:rPr>
              <a:t>[log</a:t>
            </a:r>
            <a:r>
              <a:rPr sz="3200" spc="-100" dirty="0">
                <a:latin typeface="Cambria Math"/>
                <a:cs typeface="Cambria Math"/>
              </a:rPr>
              <a:t> </a:t>
            </a:r>
            <a:r>
              <a:rPr sz="3200" dirty="0">
                <a:latin typeface="Cambria Math"/>
                <a:cs typeface="Cambria Math"/>
              </a:rPr>
              <a:t>𝑝</a:t>
            </a:r>
            <a:r>
              <a:rPr sz="3200" spc="-240" dirty="0">
                <a:latin typeface="Cambria Math"/>
                <a:cs typeface="Cambria Math"/>
              </a:rPr>
              <a:t> </a:t>
            </a:r>
            <a:r>
              <a:rPr sz="3225" baseline="-12919" dirty="0">
                <a:latin typeface="Cambria Math"/>
                <a:cs typeface="Cambria Math"/>
              </a:rPr>
              <a:t>θ</a:t>
            </a:r>
            <a:r>
              <a:rPr sz="3200" dirty="0">
                <a:latin typeface="Cambria Math"/>
                <a:cs typeface="Cambria Math"/>
              </a:rPr>
              <a:t>(𝑥|𝑧)]</a:t>
            </a:r>
            <a:r>
              <a:rPr sz="3200" spc="30" dirty="0">
                <a:latin typeface="Cambria Math"/>
                <a:cs typeface="Cambria Math"/>
              </a:rPr>
              <a:t> </a:t>
            </a:r>
            <a:r>
              <a:rPr sz="3200" dirty="0">
                <a:latin typeface="Cambria Math"/>
                <a:cs typeface="Cambria Math"/>
              </a:rPr>
              <a:t>−</a:t>
            </a:r>
            <a:r>
              <a:rPr sz="3200" spc="35" dirty="0">
                <a:latin typeface="Cambria Math"/>
                <a:cs typeface="Cambria Math"/>
              </a:rPr>
              <a:t> </a:t>
            </a:r>
            <a:r>
              <a:rPr sz="3200" spc="80" dirty="0">
                <a:latin typeface="Cambria Math"/>
                <a:cs typeface="Cambria Math"/>
              </a:rPr>
              <a:t>𝐷</a:t>
            </a:r>
            <a:r>
              <a:rPr sz="3450" spc="120" baseline="-12077" dirty="0">
                <a:latin typeface="Cambria Math"/>
                <a:cs typeface="Cambria Math"/>
              </a:rPr>
              <a:t>KL</a:t>
            </a:r>
            <a:r>
              <a:rPr sz="3450" baseline="-12077" dirty="0">
                <a:latin typeface="Cambria Math"/>
                <a:cs typeface="Cambria Math"/>
              </a:rPr>
              <a:t>	</a:t>
            </a:r>
            <a:r>
              <a:rPr sz="3200" dirty="0">
                <a:latin typeface="Cambria Math"/>
                <a:cs typeface="Cambria Math"/>
              </a:rPr>
              <a:t>𝑞</a:t>
            </a:r>
            <a:r>
              <a:rPr sz="3200" spc="-190" dirty="0">
                <a:latin typeface="Cambria Math"/>
                <a:cs typeface="Cambria Math"/>
              </a:rPr>
              <a:t> </a:t>
            </a:r>
            <a:r>
              <a:rPr sz="3600" spc="-75" baseline="-11574" dirty="0">
                <a:latin typeface="Cambria Math"/>
                <a:cs typeface="Cambria Math"/>
              </a:rPr>
              <a:t>ϕ</a:t>
            </a:r>
            <a:r>
              <a:rPr sz="3600" baseline="-11574" dirty="0">
                <a:latin typeface="Cambria Math"/>
                <a:cs typeface="Cambria Math"/>
              </a:rPr>
              <a:t>	</a:t>
            </a:r>
            <a:r>
              <a:rPr sz="3200" spc="-50" dirty="0">
                <a:latin typeface="Cambria Math"/>
                <a:cs typeface="Cambria Math"/>
              </a:rPr>
              <a:t>𝑧</a:t>
            </a:r>
            <a:r>
              <a:rPr sz="3200" dirty="0">
                <a:latin typeface="Cambria Math"/>
                <a:cs typeface="Cambria Math"/>
              </a:rPr>
              <a:t>	</a:t>
            </a:r>
            <a:r>
              <a:rPr sz="3200" spc="-50" dirty="0">
                <a:latin typeface="Cambria Math"/>
                <a:cs typeface="Cambria Math"/>
              </a:rPr>
              <a:t>𝑥</a:t>
            </a:r>
            <a:r>
              <a:rPr sz="3200" dirty="0">
                <a:latin typeface="Cambria Math"/>
                <a:cs typeface="Cambria Math"/>
              </a:rPr>
              <a:t>	,</a:t>
            </a:r>
            <a:r>
              <a:rPr sz="3200" spc="-165" dirty="0">
                <a:latin typeface="Cambria Math"/>
                <a:cs typeface="Cambria Math"/>
              </a:rPr>
              <a:t> </a:t>
            </a:r>
            <a:r>
              <a:rPr sz="3200" spc="-50" dirty="0">
                <a:latin typeface="Cambria Math"/>
                <a:cs typeface="Cambria Math"/>
              </a:rPr>
              <a:t>𝑝</a:t>
            </a:r>
            <a:r>
              <a:rPr sz="3200" dirty="0">
                <a:latin typeface="Cambria Math"/>
                <a:cs typeface="Cambria Math"/>
              </a:rPr>
              <a:t>	</a:t>
            </a:r>
            <a:r>
              <a:rPr sz="3200" spc="-50" dirty="0">
                <a:latin typeface="Cambria Math"/>
                <a:cs typeface="Cambria Math"/>
              </a:rPr>
              <a:t>𝑧</a:t>
            </a:r>
            <a:endParaRPr sz="3200">
              <a:latin typeface="Cambria Math"/>
              <a:cs typeface="Cambria Math"/>
            </a:endParaRPr>
          </a:p>
          <a:p>
            <a:pPr>
              <a:lnSpc>
                <a:spcPct val="100000"/>
              </a:lnSpc>
              <a:spcBef>
                <a:spcPts val="25"/>
              </a:spcBef>
            </a:pPr>
            <a:endParaRPr sz="2850">
              <a:latin typeface="Cambria Math"/>
              <a:cs typeface="Cambria Math"/>
            </a:endParaRPr>
          </a:p>
          <a:p>
            <a:pPr marL="38100">
              <a:lnSpc>
                <a:spcPct val="100000"/>
              </a:lnSpc>
              <a:tabLst>
                <a:tab pos="5690870" algn="l"/>
              </a:tabLst>
            </a:pPr>
            <a:r>
              <a:rPr sz="2400" b="1" dirty="0">
                <a:latin typeface="Calibri"/>
                <a:cs typeface="Calibri"/>
              </a:rPr>
              <a:t>Encoder</a:t>
            </a:r>
            <a:r>
              <a:rPr sz="2400" b="1" spc="-110" dirty="0">
                <a:latin typeface="Calibri"/>
                <a:cs typeface="Calibri"/>
              </a:rPr>
              <a:t> </a:t>
            </a:r>
            <a:r>
              <a:rPr sz="2400" b="1" spc="-10" dirty="0">
                <a:latin typeface="Calibri"/>
                <a:cs typeface="Calibri"/>
              </a:rPr>
              <a:t>Network</a:t>
            </a:r>
            <a:r>
              <a:rPr sz="2400" b="1" dirty="0">
                <a:latin typeface="Calibri"/>
                <a:cs typeface="Calibri"/>
              </a:rPr>
              <a:t>	Decoder</a:t>
            </a:r>
            <a:r>
              <a:rPr sz="2400" b="1" spc="-135" dirty="0">
                <a:latin typeface="Calibri"/>
                <a:cs typeface="Calibri"/>
              </a:rPr>
              <a:t> </a:t>
            </a:r>
            <a:r>
              <a:rPr sz="2400" b="1" spc="-10" dirty="0">
                <a:latin typeface="Calibri"/>
                <a:cs typeface="Calibri"/>
              </a:rPr>
              <a:t>Network</a:t>
            </a:r>
            <a:endParaRPr sz="2400">
              <a:latin typeface="Calibri"/>
              <a:cs typeface="Calibri"/>
            </a:endParaRPr>
          </a:p>
        </p:txBody>
      </p:sp>
      <p:sp>
        <p:nvSpPr>
          <p:cNvPr id="46" name="object 46"/>
          <p:cNvSpPr txBox="1"/>
          <p:nvPr/>
        </p:nvSpPr>
        <p:spPr>
          <a:xfrm>
            <a:off x="1329689" y="3675379"/>
            <a:ext cx="9345295" cy="453390"/>
          </a:xfrm>
          <a:prstGeom prst="rect">
            <a:avLst/>
          </a:prstGeom>
        </p:spPr>
        <p:txBody>
          <a:bodyPr vert="horz" wrap="square" lIns="0" tIns="13335" rIns="0" bIns="0" rtlCol="0">
            <a:spAutoFit/>
          </a:bodyPr>
          <a:lstStyle/>
          <a:p>
            <a:pPr marL="76200">
              <a:lnSpc>
                <a:spcPct val="100000"/>
              </a:lnSpc>
              <a:spcBef>
                <a:spcPts val="105"/>
              </a:spcBef>
              <a:tabLst>
                <a:tab pos="1519555" algn="l"/>
                <a:tab pos="5749925" algn="l"/>
                <a:tab pos="7162800" algn="l"/>
              </a:tabLst>
            </a:pPr>
            <a:r>
              <a:rPr sz="2800" dirty="0">
                <a:latin typeface="Cambria Math"/>
                <a:cs typeface="Cambria Math"/>
              </a:rPr>
              <a:t>𝑞</a:t>
            </a:r>
            <a:r>
              <a:rPr sz="2800" spc="-130" dirty="0">
                <a:latin typeface="Cambria Math"/>
                <a:cs typeface="Cambria Math"/>
              </a:rPr>
              <a:t> </a:t>
            </a:r>
            <a:r>
              <a:rPr sz="3225" baseline="-10335" dirty="0">
                <a:latin typeface="Cambria Math"/>
                <a:cs typeface="Cambria Math"/>
              </a:rPr>
              <a:t>ϕ</a:t>
            </a:r>
            <a:r>
              <a:rPr sz="3225" spc="472" baseline="-10335" dirty="0">
                <a:latin typeface="Cambria Math"/>
                <a:cs typeface="Cambria Math"/>
              </a:rPr>
              <a:t> </a:t>
            </a:r>
            <a:r>
              <a:rPr sz="2800" dirty="0">
                <a:latin typeface="Cambria Math"/>
                <a:cs typeface="Cambria Math"/>
              </a:rPr>
              <a:t>𝑧</a:t>
            </a:r>
            <a:r>
              <a:rPr sz="2800" spc="25" dirty="0">
                <a:latin typeface="Cambria Math"/>
                <a:cs typeface="Cambria Math"/>
              </a:rPr>
              <a:t> </a:t>
            </a:r>
            <a:r>
              <a:rPr sz="2800" dirty="0">
                <a:latin typeface="Cambria Math"/>
                <a:cs typeface="Cambria Math"/>
              </a:rPr>
              <a:t>|</a:t>
            </a:r>
            <a:r>
              <a:rPr sz="2800" spc="15" dirty="0">
                <a:latin typeface="Cambria Math"/>
                <a:cs typeface="Cambria Math"/>
              </a:rPr>
              <a:t> </a:t>
            </a:r>
            <a:r>
              <a:rPr sz="2800" spc="-50" dirty="0">
                <a:latin typeface="Cambria Math"/>
                <a:cs typeface="Cambria Math"/>
              </a:rPr>
              <a:t>𝑥</a:t>
            </a:r>
            <a:r>
              <a:rPr sz="2800" dirty="0">
                <a:latin typeface="Cambria Math"/>
                <a:cs typeface="Cambria Math"/>
              </a:rPr>
              <a:t>	=</a:t>
            </a:r>
            <a:r>
              <a:rPr sz="2800" spc="175" dirty="0">
                <a:latin typeface="Cambria Math"/>
                <a:cs typeface="Cambria Math"/>
              </a:rPr>
              <a:t> </a:t>
            </a:r>
            <a:r>
              <a:rPr sz="2800" spc="65" dirty="0">
                <a:latin typeface="Cambria Math"/>
                <a:cs typeface="Cambria Math"/>
              </a:rPr>
              <a:t>𝑁(𝜇</a:t>
            </a:r>
            <a:r>
              <a:rPr sz="3000" spc="97" baseline="-11111" dirty="0">
                <a:latin typeface="Cambria Math"/>
                <a:cs typeface="Cambria Math"/>
              </a:rPr>
              <a:t>z|x</a:t>
            </a:r>
            <a:r>
              <a:rPr sz="2800" spc="65" dirty="0">
                <a:latin typeface="Cambria Math"/>
                <a:cs typeface="Cambria Math"/>
              </a:rPr>
              <a:t>,</a:t>
            </a:r>
            <a:r>
              <a:rPr sz="2800" spc="-225" dirty="0">
                <a:latin typeface="Cambria Math"/>
                <a:cs typeface="Cambria Math"/>
              </a:rPr>
              <a:t> </a:t>
            </a:r>
            <a:r>
              <a:rPr sz="2800" spc="40" dirty="0">
                <a:latin typeface="Cambria Math"/>
                <a:cs typeface="Cambria Math"/>
              </a:rPr>
              <a:t>Σ</a:t>
            </a:r>
            <a:r>
              <a:rPr sz="3000" spc="60" baseline="-11111" dirty="0">
                <a:latin typeface="Cambria Math"/>
                <a:cs typeface="Cambria Math"/>
              </a:rPr>
              <a:t>z|x</a:t>
            </a:r>
            <a:r>
              <a:rPr sz="2800" spc="40" dirty="0">
                <a:latin typeface="Cambria Math"/>
                <a:cs typeface="Cambria Math"/>
              </a:rPr>
              <a:t>)</a:t>
            </a:r>
            <a:r>
              <a:rPr sz="2800" dirty="0">
                <a:latin typeface="Cambria Math"/>
                <a:cs typeface="Cambria Math"/>
              </a:rPr>
              <a:t>	𝑝</a:t>
            </a:r>
            <a:r>
              <a:rPr sz="2800" spc="-195" dirty="0">
                <a:latin typeface="Cambria Math"/>
                <a:cs typeface="Cambria Math"/>
              </a:rPr>
              <a:t> </a:t>
            </a:r>
            <a:r>
              <a:rPr sz="3225" baseline="-12919" dirty="0">
                <a:latin typeface="Cambria Math"/>
                <a:cs typeface="Cambria Math"/>
              </a:rPr>
              <a:t>θ</a:t>
            </a:r>
            <a:r>
              <a:rPr sz="3225" spc="630" baseline="-12919" dirty="0">
                <a:latin typeface="Cambria Math"/>
                <a:cs typeface="Cambria Math"/>
              </a:rPr>
              <a:t> </a:t>
            </a:r>
            <a:r>
              <a:rPr sz="2800" dirty="0">
                <a:latin typeface="Cambria Math"/>
                <a:cs typeface="Cambria Math"/>
              </a:rPr>
              <a:t>𝑥</a:t>
            </a:r>
            <a:r>
              <a:rPr sz="2800" spc="50" dirty="0">
                <a:latin typeface="Cambria Math"/>
                <a:cs typeface="Cambria Math"/>
              </a:rPr>
              <a:t> </a:t>
            </a:r>
            <a:r>
              <a:rPr sz="2800" dirty="0">
                <a:latin typeface="Cambria Math"/>
                <a:cs typeface="Cambria Math"/>
              </a:rPr>
              <a:t>|</a:t>
            </a:r>
            <a:r>
              <a:rPr sz="2800" spc="15" dirty="0">
                <a:latin typeface="Cambria Math"/>
                <a:cs typeface="Cambria Math"/>
              </a:rPr>
              <a:t> </a:t>
            </a:r>
            <a:r>
              <a:rPr sz="2800" spc="-50" dirty="0">
                <a:latin typeface="Cambria Math"/>
                <a:cs typeface="Cambria Math"/>
              </a:rPr>
              <a:t>𝑧</a:t>
            </a:r>
            <a:r>
              <a:rPr sz="2800" dirty="0">
                <a:latin typeface="Cambria Math"/>
                <a:cs typeface="Cambria Math"/>
              </a:rPr>
              <a:t>	=</a:t>
            </a:r>
            <a:r>
              <a:rPr sz="2800" spc="170" dirty="0">
                <a:latin typeface="Cambria Math"/>
                <a:cs typeface="Cambria Math"/>
              </a:rPr>
              <a:t> </a:t>
            </a:r>
            <a:r>
              <a:rPr sz="2800" spc="65" dirty="0">
                <a:latin typeface="Cambria Math"/>
                <a:cs typeface="Cambria Math"/>
              </a:rPr>
              <a:t>𝑁(𝜇</a:t>
            </a:r>
            <a:r>
              <a:rPr sz="3000" spc="97" baseline="-11111" dirty="0">
                <a:latin typeface="Cambria Math"/>
                <a:cs typeface="Cambria Math"/>
              </a:rPr>
              <a:t>x|z</a:t>
            </a:r>
            <a:r>
              <a:rPr sz="2800" spc="65" dirty="0">
                <a:latin typeface="Cambria Math"/>
                <a:cs typeface="Cambria Math"/>
              </a:rPr>
              <a:t>,</a:t>
            </a:r>
            <a:r>
              <a:rPr sz="2800" spc="-225" dirty="0">
                <a:latin typeface="Cambria Math"/>
                <a:cs typeface="Cambria Math"/>
              </a:rPr>
              <a:t> </a:t>
            </a:r>
            <a:r>
              <a:rPr sz="2800" spc="-10" dirty="0">
                <a:latin typeface="Cambria Math"/>
                <a:cs typeface="Cambria Math"/>
              </a:rPr>
              <a:t>Σ</a:t>
            </a:r>
            <a:r>
              <a:rPr sz="3000" spc="-15" baseline="-11111" dirty="0">
                <a:latin typeface="Cambria Math"/>
                <a:cs typeface="Cambria Math"/>
              </a:rPr>
              <a:t>x|z</a:t>
            </a:r>
            <a:r>
              <a:rPr sz="2800" spc="-10" dirty="0">
                <a:latin typeface="Cambria Math"/>
                <a:cs typeface="Cambria Math"/>
              </a:rPr>
              <a:t>)</a:t>
            </a:r>
            <a:endParaRPr sz="2800">
              <a:latin typeface="Cambria Math"/>
              <a:cs typeface="Cambria Math"/>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233295" y="1272603"/>
            <a:ext cx="2256155" cy="330835"/>
          </a:xfrm>
          <a:prstGeom prst="rect">
            <a:avLst/>
          </a:prstGeom>
        </p:spPr>
        <p:txBody>
          <a:bodyPr vert="horz" wrap="square" lIns="0" tIns="12700" rIns="0" bIns="0" rtlCol="0">
            <a:spAutoFit/>
          </a:bodyPr>
          <a:lstStyle/>
          <a:p>
            <a:pPr marL="246379" indent="-234315">
              <a:lnSpc>
                <a:spcPct val="100000"/>
              </a:lnSpc>
              <a:spcBef>
                <a:spcPts val="100"/>
              </a:spcBef>
              <a:buFont typeface="Arial"/>
              <a:buChar char="•"/>
              <a:tabLst>
                <a:tab pos="246379" algn="l"/>
                <a:tab pos="247015" algn="l"/>
              </a:tabLst>
            </a:pPr>
            <a:r>
              <a:rPr sz="2000" spc="-10" dirty="0">
                <a:latin typeface="Calibri"/>
                <a:cs typeface="Calibri"/>
              </a:rPr>
              <a:t>Review</a:t>
            </a:r>
            <a:r>
              <a:rPr sz="2000" spc="-75" dirty="0">
                <a:latin typeface="Calibri"/>
                <a:cs typeface="Calibri"/>
              </a:rPr>
              <a:t> </a:t>
            </a:r>
            <a:r>
              <a:rPr sz="2000" dirty="0">
                <a:latin typeface="Calibri"/>
                <a:cs typeface="Calibri"/>
              </a:rPr>
              <a:t>of</a:t>
            </a:r>
            <a:r>
              <a:rPr sz="2000" spc="25" dirty="0">
                <a:latin typeface="Calibri"/>
                <a:cs typeface="Calibri"/>
              </a:rPr>
              <a:t> </a:t>
            </a:r>
            <a:r>
              <a:rPr sz="2000" dirty="0">
                <a:latin typeface="Calibri"/>
                <a:cs typeface="Calibri"/>
              </a:rPr>
              <a:t>the</a:t>
            </a:r>
            <a:r>
              <a:rPr sz="2000" spc="-35" dirty="0">
                <a:latin typeface="Calibri"/>
                <a:cs typeface="Calibri"/>
              </a:rPr>
              <a:t> </a:t>
            </a:r>
            <a:r>
              <a:rPr sz="2000" spc="-20" dirty="0">
                <a:latin typeface="Calibri"/>
                <a:cs typeface="Calibri"/>
              </a:rPr>
              <a:t>GAN:</a:t>
            </a:r>
            <a:endParaRPr sz="2000">
              <a:latin typeface="Calibri"/>
              <a:cs typeface="Calibri"/>
            </a:endParaRPr>
          </a:p>
        </p:txBody>
      </p:sp>
      <p:sp>
        <p:nvSpPr>
          <p:cNvPr id="3" name="object 3"/>
          <p:cNvSpPr txBox="1"/>
          <p:nvPr/>
        </p:nvSpPr>
        <p:spPr>
          <a:xfrm>
            <a:off x="2207895" y="2076386"/>
            <a:ext cx="7371080" cy="880110"/>
          </a:xfrm>
          <a:prstGeom prst="rect">
            <a:avLst/>
          </a:prstGeom>
        </p:spPr>
        <p:txBody>
          <a:bodyPr vert="horz" wrap="square" lIns="0" tIns="47625" rIns="0" bIns="0" rtlCol="0">
            <a:spAutoFit/>
          </a:bodyPr>
          <a:lstStyle/>
          <a:p>
            <a:pPr marL="271780" marR="30480" indent="-234315">
              <a:lnSpc>
                <a:spcPts val="2160"/>
              </a:lnSpc>
              <a:spcBef>
                <a:spcPts val="375"/>
              </a:spcBef>
              <a:buFont typeface="Arial"/>
              <a:buChar char="•"/>
              <a:tabLst>
                <a:tab pos="271780" algn="l"/>
                <a:tab pos="272415" algn="l"/>
              </a:tabLst>
            </a:pPr>
            <a:r>
              <a:rPr sz="2000" dirty="0">
                <a:latin typeface="Calibri"/>
                <a:cs typeface="Calibri"/>
              </a:rPr>
              <a:t>A</a:t>
            </a:r>
            <a:r>
              <a:rPr sz="2000" spc="-50" dirty="0">
                <a:latin typeface="Calibri"/>
                <a:cs typeface="Calibri"/>
              </a:rPr>
              <a:t> </a:t>
            </a:r>
            <a:r>
              <a:rPr sz="2000" spc="-10" dirty="0">
                <a:latin typeface="Calibri"/>
                <a:cs typeface="Calibri"/>
              </a:rPr>
              <a:t>two-</a:t>
            </a:r>
            <a:r>
              <a:rPr sz="2000" dirty="0">
                <a:latin typeface="Calibri"/>
                <a:cs typeface="Calibri"/>
              </a:rPr>
              <a:t>player</a:t>
            </a:r>
            <a:r>
              <a:rPr sz="2000" spc="-45" dirty="0">
                <a:latin typeface="Calibri"/>
                <a:cs typeface="Calibri"/>
              </a:rPr>
              <a:t> </a:t>
            </a:r>
            <a:r>
              <a:rPr sz="2000" dirty="0">
                <a:latin typeface="Calibri"/>
                <a:cs typeface="Calibri"/>
              </a:rPr>
              <a:t>game:</a:t>
            </a:r>
            <a:r>
              <a:rPr sz="2000" spc="-60" dirty="0">
                <a:latin typeface="Calibri"/>
                <a:cs typeface="Calibri"/>
              </a:rPr>
              <a:t> </a:t>
            </a:r>
            <a:r>
              <a:rPr sz="2000" dirty="0">
                <a:latin typeface="Cambria Math"/>
                <a:cs typeface="Cambria Math"/>
              </a:rPr>
              <a:t>𝐺</a:t>
            </a:r>
            <a:r>
              <a:rPr sz="2000" spc="114" dirty="0">
                <a:latin typeface="Cambria Math"/>
                <a:cs typeface="Cambria Math"/>
              </a:rPr>
              <a:t> </a:t>
            </a:r>
            <a:r>
              <a:rPr sz="2000" dirty="0">
                <a:latin typeface="Calibri"/>
                <a:cs typeface="Calibri"/>
              </a:rPr>
              <a:t>wants</a:t>
            </a:r>
            <a:r>
              <a:rPr sz="2000" spc="-60" dirty="0">
                <a:latin typeface="Calibri"/>
                <a:cs typeface="Calibri"/>
              </a:rPr>
              <a:t> </a:t>
            </a:r>
            <a:r>
              <a:rPr sz="2000" dirty="0">
                <a:latin typeface="Calibri"/>
                <a:cs typeface="Calibri"/>
              </a:rPr>
              <a:t>to</a:t>
            </a:r>
            <a:r>
              <a:rPr sz="2000" spc="-15" dirty="0">
                <a:latin typeface="Calibri"/>
                <a:cs typeface="Calibri"/>
              </a:rPr>
              <a:t> </a:t>
            </a:r>
            <a:r>
              <a:rPr sz="2000" dirty="0">
                <a:latin typeface="Calibri"/>
                <a:cs typeface="Calibri"/>
              </a:rPr>
              <a:t>fool</a:t>
            </a:r>
            <a:r>
              <a:rPr sz="2000" spc="30" dirty="0">
                <a:latin typeface="Calibri"/>
                <a:cs typeface="Calibri"/>
              </a:rPr>
              <a:t> </a:t>
            </a:r>
            <a:r>
              <a:rPr sz="2000" dirty="0">
                <a:latin typeface="Cambria Math"/>
                <a:cs typeface="Cambria Math"/>
              </a:rPr>
              <a:t>𝐷</a:t>
            </a:r>
            <a:r>
              <a:rPr sz="2000" spc="70" dirty="0">
                <a:latin typeface="Cambria Math"/>
                <a:cs typeface="Cambria Math"/>
              </a:rPr>
              <a:t> </a:t>
            </a:r>
            <a:r>
              <a:rPr sz="2000" dirty="0">
                <a:latin typeface="Calibri"/>
                <a:cs typeface="Calibri"/>
              </a:rPr>
              <a:t>by</a:t>
            </a:r>
            <a:r>
              <a:rPr sz="2000" spc="-25" dirty="0">
                <a:latin typeface="Calibri"/>
                <a:cs typeface="Calibri"/>
              </a:rPr>
              <a:t> </a:t>
            </a:r>
            <a:r>
              <a:rPr sz="2000" dirty="0">
                <a:latin typeface="Calibri"/>
                <a:cs typeface="Calibri"/>
              </a:rPr>
              <a:t>creating</a:t>
            </a:r>
            <a:r>
              <a:rPr sz="2000" spc="-60" dirty="0">
                <a:latin typeface="Calibri"/>
                <a:cs typeface="Calibri"/>
              </a:rPr>
              <a:t> </a:t>
            </a:r>
            <a:r>
              <a:rPr sz="2000" dirty="0">
                <a:latin typeface="Calibri"/>
                <a:cs typeface="Calibri"/>
              </a:rPr>
              <a:t>an</a:t>
            </a:r>
            <a:r>
              <a:rPr sz="2000" spc="-80" dirty="0">
                <a:latin typeface="Calibri"/>
                <a:cs typeface="Calibri"/>
              </a:rPr>
              <a:t> </a:t>
            </a:r>
            <a:r>
              <a:rPr sz="2000" spc="-10" dirty="0">
                <a:latin typeface="Calibri"/>
                <a:cs typeface="Calibri"/>
              </a:rPr>
              <a:t>approximant </a:t>
            </a:r>
            <a:r>
              <a:rPr sz="2000" dirty="0">
                <a:latin typeface="Calibri"/>
                <a:cs typeface="Calibri"/>
              </a:rPr>
              <a:t>distribution</a:t>
            </a:r>
            <a:r>
              <a:rPr sz="2000" spc="15" dirty="0">
                <a:latin typeface="Calibri"/>
                <a:cs typeface="Calibri"/>
              </a:rPr>
              <a:t> </a:t>
            </a:r>
            <a:r>
              <a:rPr sz="2000" dirty="0">
                <a:latin typeface="Cambria Math"/>
                <a:cs typeface="Cambria Math"/>
              </a:rPr>
              <a:t>𝑞</a:t>
            </a:r>
            <a:r>
              <a:rPr sz="2000" spc="-15" dirty="0">
                <a:latin typeface="Cambria Math"/>
                <a:cs typeface="Cambria Math"/>
              </a:rPr>
              <a:t> </a:t>
            </a:r>
            <a:r>
              <a:rPr sz="2000" dirty="0">
                <a:latin typeface="Calibri"/>
                <a:cs typeface="Calibri"/>
              </a:rPr>
              <a:t>close</a:t>
            </a:r>
            <a:r>
              <a:rPr sz="2000" spc="-20" dirty="0">
                <a:latin typeface="Calibri"/>
                <a:cs typeface="Calibri"/>
              </a:rPr>
              <a:t> </a:t>
            </a:r>
            <a:r>
              <a:rPr sz="2000" dirty="0">
                <a:latin typeface="Calibri"/>
                <a:cs typeface="Calibri"/>
              </a:rPr>
              <a:t>to the</a:t>
            </a:r>
            <a:r>
              <a:rPr sz="2000" spc="60" dirty="0">
                <a:latin typeface="Calibri"/>
                <a:cs typeface="Calibri"/>
              </a:rPr>
              <a:t> </a:t>
            </a:r>
            <a:r>
              <a:rPr sz="2000" dirty="0">
                <a:latin typeface="Calibri"/>
                <a:cs typeface="Calibri"/>
              </a:rPr>
              <a:t>true</a:t>
            </a:r>
            <a:r>
              <a:rPr sz="2000" spc="-20" dirty="0">
                <a:latin typeface="Calibri"/>
                <a:cs typeface="Calibri"/>
              </a:rPr>
              <a:t> </a:t>
            </a:r>
            <a:r>
              <a:rPr sz="2000" dirty="0">
                <a:latin typeface="Calibri"/>
                <a:cs typeface="Calibri"/>
              </a:rPr>
              <a:t>distribution</a:t>
            </a:r>
            <a:r>
              <a:rPr sz="2000" spc="-35" dirty="0">
                <a:latin typeface="Calibri"/>
                <a:cs typeface="Calibri"/>
              </a:rPr>
              <a:t> </a:t>
            </a:r>
            <a:r>
              <a:rPr sz="2000" spc="65" dirty="0">
                <a:latin typeface="Cambria Math"/>
                <a:cs typeface="Cambria Math"/>
              </a:rPr>
              <a:t>𝑝</a:t>
            </a:r>
            <a:r>
              <a:rPr sz="2175" spc="97" baseline="-15325" dirty="0">
                <a:latin typeface="Cambria Math"/>
                <a:cs typeface="Cambria Math"/>
              </a:rPr>
              <a:t>𝑑𝑎𝑡𝑎</a:t>
            </a:r>
            <a:r>
              <a:rPr sz="2000" spc="65" dirty="0">
                <a:latin typeface="Calibri"/>
                <a:cs typeface="Calibri"/>
              </a:rPr>
              <a:t>,</a:t>
            </a:r>
            <a:r>
              <a:rPr sz="2000" spc="-10" dirty="0">
                <a:latin typeface="Calibri"/>
                <a:cs typeface="Calibri"/>
              </a:rPr>
              <a:t> </a:t>
            </a:r>
            <a:r>
              <a:rPr sz="2000" dirty="0">
                <a:latin typeface="Calibri"/>
                <a:cs typeface="Calibri"/>
              </a:rPr>
              <a:t>and </a:t>
            </a:r>
            <a:r>
              <a:rPr sz="2000" dirty="0">
                <a:latin typeface="Cambria Math"/>
                <a:cs typeface="Cambria Math"/>
              </a:rPr>
              <a:t>𝐷 </a:t>
            </a:r>
            <a:r>
              <a:rPr sz="2000" dirty="0">
                <a:latin typeface="Calibri"/>
                <a:cs typeface="Calibri"/>
              </a:rPr>
              <a:t>wants</a:t>
            </a:r>
            <a:r>
              <a:rPr sz="2000" spc="25" dirty="0">
                <a:latin typeface="Calibri"/>
                <a:cs typeface="Calibri"/>
              </a:rPr>
              <a:t> </a:t>
            </a:r>
            <a:r>
              <a:rPr sz="2000" dirty="0">
                <a:latin typeface="Calibri"/>
                <a:cs typeface="Calibri"/>
              </a:rPr>
              <a:t>to</a:t>
            </a:r>
            <a:r>
              <a:rPr sz="2000" spc="-80" dirty="0">
                <a:latin typeface="Calibri"/>
                <a:cs typeface="Calibri"/>
              </a:rPr>
              <a:t> </a:t>
            </a:r>
            <a:r>
              <a:rPr sz="2000" spc="-25" dirty="0">
                <a:latin typeface="Calibri"/>
                <a:cs typeface="Calibri"/>
              </a:rPr>
              <a:t>be </a:t>
            </a:r>
            <a:r>
              <a:rPr sz="2000" dirty="0">
                <a:latin typeface="Calibri"/>
                <a:cs typeface="Calibri"/>
              </a:rPr>
              <a:t>smart so</a:t>
            </a:r>
            <a:r>
              <a:rPr sz="2000" spc="-65" dirty="0">
                <a:latin typeface="Calibri"/>
                <a:cs typeface="Calibri"/>
              </a:rPr>
              <a:t> </a:t>
            </a:r>
            <a:r>
              <a:rPr sz="2000" dirty="0">
                <a:latin typeface="Calibri"/>
                <a:cs typeface="Calibri"/>
              </a:rPr>
              <a:t>that</a:t>
            </a:r>
            <a:r>
              <a:rPr sz="2000" spc="85" dirty="0">
                <a:latin typeface="Calibri"/>
                <a:cs typeface="Calibri"/>
              </a:rPr>
              <a:t> </a:t>
            </a:r>
            <a:r>
              <a:rPr sz="2000" dirty="0">
                <a:latin typeface="Calibri"/>
                <a:cs typeface="Calibri"/>
              </a:rPr>
              <a:t>it can</a:t>
            </a:r>
            <a:r>
              <a:rPr sz="2000" spc="-55" dirty="0">
                <a:latin typeface="Calibri"/>
                <a:cs typeface="Calibri"/>
              </a:rPr>
              <a:t> </a:t>
            </a:r>
            <a:r>
              <a:rPr sz="2000" dirty="0">
                <a:latin typeface="Calibri"/>
                <a:cs typeface="Calibri"/>
              </a:rPr>
              <a:t>distinguish</a:t>
            </a:r>
            <a:r>
              <a:rPr sz="2000" spc="-60" dirty="0">
                <a:latin typeface="Calibri"/>
                <a:cs typeface="Calibri"/>
              </a:rPr>
              <a:t> </a:t>
            </a:r>
            <a:r>
              <a:rPr sz="2000" dirty="0">
                <a:latin typeface="Calibri"/>
                <a:cs typeface="Calibri"/>
              </a:rPr>
              <a:t>between</a:t>
            </a:r>
            <a:r>
              <a:rPr sz="2000" spc="155" dirty="0">
                <a:latin typeface="Calibri"/>
                <a:cs typeface="Calibri"/>
              </a:rPr>
              <a:t> </a:t>
            </a:r>
            <a:r>
              <a:rPr sz="2000" dirty="0">
                <a:latin typeface="Cambria Math"/>
                <a:cs typeface="Cambria Math"/>
              </a:rPr>
              <a:t>𝑝</a:t>
            </a:r>
            <a:r>
              <a:rPr sz="2175" baseline="-15325" dirty="0">
                <a:latin typeface="Cambria Math"/>
                <a:cs typeface="Cambria Math"/>
              </a:rPr>
              <a:t>𝑑𝑎𝑡𝑎</a:t>
            </a:r>
            <a:r>
              <a:rPr sz="2175" spc="465" baseline="-15325" dirty="0">
                <a:latin typeface="Cambria Math"/>
                <a:cs typeface="Cambria Math"/>
              </a:rPr>
              <a:t> </a:t>
            </a:r>
            <a:r>
              <a:rPr sz="2000" dirty="0">
                <a:latin typeface="Calibri"/>
                <a:cs typeface="Calibri"/>
              </a:rPr>
              <a:t>and</a:t>
            </a:r>
            <a:r>
              <a:rPr sz="2000" spc="10" dirty="0">
                <a:latin typeface="Calibri"/>
                <a:cs typeface="Calibri"/>
              </a:rPr>
              <a:t> </a:t>
            </a:r>
            <a:r>
              <a:rPr sz="2000" dirty="0">
                <a:latin typeface="Cambria Math"/>
                <a:cs typeface="Cambria Math"/>
              </a:rPr>
              <a:t>𝑞</a:t>
            </a:r>
            <a:r>
              <a:rPr sz="2000" spc="10" dirty="0">
                <a:latin typeface="Cambria Math"/>
                <a:cs typeface="Cambria Math"/>
              </a:rPr>
              <a:t> </a:t>
            </a:r>
            <a:r>
              <a:rPr sz="2000" dirty="0">
                <a:latin typeface="Calibri"/>
                <a:cs typeface="Calibri"/>
              </a:rPr>
              <a:t>induced</a:t>
            </a:r>
            <a:r>
              <a:rPr sz="2000" spc="15" dirty="0">
                <a:latin typeface="Calibri"/>
                <a:cs typeface="Calibri"/>
              </a:rPr>
              <a:t> </a:t>
            </a:r>
            <a:r>
              <a:rPr sz="2000" dirty="0">
                <a:latin typeface="Calibri"/>
                <a:cs typeface="Calibri"/>
              </a:rPr>
              <a:t>by</a:t>
            </a:r>
            <a:r>
              <a:rPr sz="2000" spc="25" dirty="0">
                <a:latin typeface="Calibri"/>
                <a:cs typeface="Calibri"/>
              </a:rPr>
              <a:t> </a:t>
            </a:r>
            <a:r>
              <a:rPr sz="2000" spc="25" dirty="0">
                <a:latin typeface="Cambria Math"/>
                <a:cs typeface="Cambria Math"/>
              </a:rPr>
              <a:t>𝐺</a:t>
            </a:r>
            <a:r>
              <a:rPr sz="2000" spc="25" dirty="0">
                <a:latin typeface="Calibri"/>
                <a:cs typeface="Calibri"/>
              </a:rPr>
              <a:t>.</a:t>
            </a:r>
            <a:endParaRPr sz="2000">
              <a:latin typeface="Calibri"/>
              <a:cs typeface="Calibri"/>
            </a:endParaRPr>
          </a:p>
        </p:txBody>
      </p:sp>
      <p:sp>
        <p:nvSpPr>
          <p:cNvPr id="4" name="object 4"/>
          <p:cNvSpPr txBox="1"/>
          <p:nvPr/>
        </p:nvSpPr>
        <p:spPr>
          <a:xfrm>
            <a:off x="2935604" y="1859915"/>
            <a:ext cx="634365" cy="245110"/>
          </a:xfrm>
          <a:prstGeom prst="rect">
            <a:avLst/>
          </a:prstGeom>
        </p:spPr>
        <p:txBody>
          <a:bodyPr vert="horz" wrap="square" lIns="0" tIns="11430" rIns="0" bIns="0" rtlCol="0">
            <a:spAutoFit/>
          </a:bodyPr>
          <a:lstStyle/>
          <a:p>
            <a:pPr marL="12700">
              <a:lnSpc>
                <a:spcPct val="100000"/>
              </a:lnSpc>
              <a:spcBef>
                <a:spcPts val="90"/>
              </a:spcBef>
              <a:tabLst>
                <a:tab pos="490220" algn="l"/>
              </a:tabLst>
            </a:pPr>
            <a:r>
              <a:rPr sz="1450" spc="-50" dirty="0">
                <a:latin typeface="Cambria Math"/>
                <a:cs typeface="Cambria Math"/>
              </a:rPr>
              <a:t>𝐺</a:t>
            </a:r>
            <a:r>
              <a:rPr sz="1450" dirty="0">
                <a:latin typeface="Cambria Math"/>
                <a:cs typeface="Cambria Math"/>
              </a:rPr>
              <a:t>	</a:t>
            </a:r>
            <a:r>
              <a:rPr sz="1450" spc="-50" dirty="0">
                <a:latin typeface="Cambria Math"/>
                <a:cs typeface="Cambria Math"/>
              </a:rPr>
              <a:t>𝐷</a:t>
            </a:r>
            <a:endParaRPr sz="1450">
              <a:latin typeface="Cambria Math"/>
              <a:cs typeface="Cambria Math"/>
            </a:endParaRPr>
          </a:p>
        </p:txBody>
      </p:sp>
      <p:sp>
        <p:nvSpPr>
          <p:cNvPr id="5" name="object 5"/>
          <p:cNvSpPr/>
          <p:nvPr/>
        </p:nvSpPr>
        <p:spPr>
          <a:xfrm>
            <a:off x="4975479" y="1710689"/>
            <a:ext cx="55880" cy="236220"/>
          </a:xfrm>
          <a:custGeom>
            <a:avLst/>
            <a:gdLst/>
            <a:ahLst/>
            <a:cxnLst/>
            <a:rect l="l" t="t" r="r" b="b"/>
            <a:pathLst>
              <a:path w="55879" h="236219">
                <a:moveTo>
                  <a:pt x="55372" y="0"/>
                </a:moveTo>
                <a:lnTo>
                  <a:pt x="0" y="0"/>
                </a:lnTo>
                <a:lnTo>
                  <a:pt x="0" y="8890"/>
                </a:lnTo>
                <a:lnTo>
                  <a:pt x="0" y="226060"/>
                </a:lnTo>
                <a:lnTo>
                  <a:pt x="0" y="236220"/>
                </a:lnTo>
                <a:lnTo>
                  <a:pt x="55372" y="236220"/>
                </a:lnTo>
                <a:lnTo>
                  <a:pt x="55372" y="226060"/>
                </a:lnTo>
                <a:lnTo>
                  <a:pt x="20574" y="226060"/>
                </a:lnTo>
                <a:lnTo>
                  <a:pt x="20574" y="8890"/>
                </a:lnTo>
                <a:lnTo>
                  <a:pt x="55372" y="8890"/>
                </a:lnTo>
                <a:lnTo>
                  <a:pt x="55372" y="0"/>
                </a:lnTo>
                <a:close/>
              </a:path>
            </a:pathLst>
          </a:custGeom>
          <a:solidFill>
            <a:srgbClr val="000000"/>
          </a:solidFill>
        </p:spPr>
        <p:txBody>
          <a:bodyPr wrap="square" lIns="0" tIns="0" rIns="0" bIns="0" rtlCol="0"/>
          <a:lstStyle/>
          <a:p>
            <a:endParaRPr/>
          </a:p>
        </p:txBody>
      </p:sp>
      <p:sp>
        <p:nvSpPr>
          <p:cNvPr id="6" name="object 6"/>
          <p:cNvSpPr/>
          <p:nvPr/>
        </p:nvSpPr>
        <p:spPr>
          <a:xfrm>
            <a:off x="5609590" y="1710562"/>
            <a:ext cx="394335" cy="236854"/>
          </a:xfrm>
          <a:custGeom>
            <a:avLst/>
            <a:gdLst/>
            <a:ahLst/>
            <a:cxnLst/>
            <a:rect l="l" t="t" r="r" b="b"/>
            <a:pathLst>
              <a:path w="394335" h="236855">
                <a:moveTo>
                  <a:pt x="78486" y="9525"/>
                </a:moveTo>
                <a:lnTo>
                  <a:pt x="75057" y="0"/>
                </a:lnTo>
                <a:lnTo>
                  <a:pt x="58000" y="6172"/>
                </a:lnTo>
                <a:lnTo>
                  <a:pt x="43053" y="15113"/>
                </a:lnTo>
                <a:lnTo>
                  <a:pt x="10922" y="57924"/>
                </a:lnTo>
                <a:lnTo>
                  <a:pt x="1206" y="96164"/>
                </a:lnTo>
                <a:lnTo>
                  <a:pt x="0" y="117729"/>
                </a:lnTo>
                <a:lnTo>
                  <a:pt x="1206" y="139357"/>
                </a:lnTo>
                <a:lnTo>
                  <a:pt x="10922" y="177558"/>
                </a:lnTo>
                <a:lnTo>
                  <a:pt x="43002" y="220281"/>
                </a:lnTo>
                <a:lnTo>
                  <a:pt x="75057" y="235331"/>
                </a:lnTo>
                <a:lnTo>
                  <a:pt x="78105" y="225679"/>
                </a:lnTo>
                <a:lnTo>
                  <a:pt x="64668" y="219760"/>
                </a:lnTo>
                <a:lnTo>
                  <a:pt x="53098" y="211505"/>
                </a:lnTo>
                <a:lnTo>
                  <a:pt x="29337" y="173037"/>
                </a:lnTo>
                <a:lnTo>
                  <a:pt x="21463" y="116459"/>
                </a:lnTo>
                <a:lnTo>
                  <a:pt x="22339" y="96393"/>
                </a:lnTo>
                <a:lnTo>
                  <a:pt x="35433" y="46863"/>
                </a:lnTo>
                <a:lnTo>
                  <a:pt x="64871" y="15430"/>
                </a:lnTo>
                <a:lnTo>
                  <a:pt x="78486" y="9525"/>
                </a:lnTo>
                <a:close/>
              </a:path>
              <a:path w="394335" h="236855">
                <a:moveTo>
                  <a:pt x="304673" y="117729"/>
                </a:moveTo>
                <a:lnTo>
                  <a:pt x="299808" y="76225"/>
                </a:lnTo>
                <a:lnTo>
                  <a:pt x="274472" y="26835"/>
                </a:lnTo>
                <a:lnTo>
                  <a:pt x="229616" y="0"/>
                </a:lnTo>
                <a:lnTo>
                  <a:pt x="226314" y="9525"/>
                </a:lnTo>
                <a:lnTo>
                  <a:pt x="239928" y="15443"/>
                </a:lnTo>
                <a:lnTo>
                  <a:pt x="251650" y="23622"/>
                </a:lnTo>
                <a:lnTo>
                  <a:pt x="275437" y="61582"/>
                </a:lnTo>
                <a:lnTo>
                  <a:pt x="283210" y="116459"/>
                </a:lnTo>
                <a:lnTo>
                  <a:pt x="282321" y="137223"/>
                </a:lnTo>
                <a:lnTo>
                  <a:pt x="269240" y="188087"/>
                </a:lnTo>
                <a:lnTo>
                  <a:pt x="240068" y="219760"/>
                </a:lnTo>
                <a:lnTo>
                  <a:pt x="226695" y="225679"/>
                </a:lnTo>
                <a:lnTo>
                  <a:pt x="229616" y="235331"/>
                </a:lnTo>
                <a:lnTo>
                  <a:pt x="274599" y="208622"/>
                </a:lnTo>
                <a:lnTo>
                  <a:pt x="299821" y="159296"/>
                </a:lnTo>
                <a:lnTo>
                  <a:pt x="303453" y="139357"/>
                </a:lnTo>
                <a:lnTo>
                  <a:pt x="304673" y="117729"/>
                </a:lnTo>
                <a:close/>
              </a:path>
              <a:path w="394335" h="236855">
                <a:moveTo>
                  <a:pt x="393954" y="127"/>
                </a:moveTo>
                <a:lnTo>
                  <a:pt x="338709" y="127"/>
                </a:lnTo>
                <a:lnTo>
                  <a:pt x="338709" y="9017"/>
                </a:lnTo>
                <a:lnTo>
                  <a:pt x="373380" y="9017"/>
                </a:lnTo>
                <a:lnTo>
                  <a:pt x="373380" y="226187"/>
                </a:lnTo>
                <a:lnTo>
                  <a:pt x="338709" y="226187"/>
                </a:lnTo>
                <a:lnTo>
                  <a:pt x="338709" y="236347"/>
                </a:lnTo>
                <a:lnTo>
                  <a:pt x="393954" y="236347"/>
                </a:lnTo>
                <a:lnTo>
                  <a:pt x="393954" y="226187"/>
                </a:lnTo>
                <a:lnTo>
                  <a:pt x="393954" y="9017"/>
                </a:lnTo>
                <a:lnTo>
                  <a:pt x="393954" y="127"/>
                </a:lnTo>
                <a:close/>
              </a:path>
            </a:pathLst>
          </a:custGeom>
          <a:solidFill>
            <a:srgbClr val="000000"/>
          </a:solidFill>
        </p:spPr>
        <p:txBody>
          <a:bodyPr wrap="square" lIns="0" tIns="0" rIns="0" bIns="0" rtlCol="0"/>
          <a:lstStyle/>
          <a:p>
            <a:endParaRPr/>
          </a:p>
        </p:txBody>
      </p:sp>
      <p:sp>
        <p:nvSpPr>
          <p:cNvPr id="7" name="object 7"/>
          <p:cNvSpPr txBox="1"/>
          <p:nvPr/>
        </p:nvSpPr>
        <p:spPr>
          <a:xfrm>
            <a:off x="2755010" y="1635823"/>
            <a:ext cx="3112770" cy="330835"/>
          </a:xfrm>
          <a:prstGeom prst="rect">
            <a:avLst/>
          </a:prstGeom>
        </p:spPr>
        <p:txBody>
          <a:bodyPr vert="horz" wrap="square" lIns="0" tIns="12700" rIns="0" bIns="0" rtlCol="0">
            <a:spAutoFit/>
          </a:bodyPr>
          <a:lstStyle/>
          <a:p>
            <a:pPr marL="50800">
              <a:lnSpc>
                <a:spcPct val="100000"/>
              </a:lnSpc>
              <a:spcBef>
                <a:spcPts val="100"/>
              </a:spcBef>
            </a:pPr>
            <a:r>
              <a:rPr sz="2000" dirty="0">
                <a:latin typeface="Cambria Math"/>
                <a:cs typeface="Cambria Math"/>
              </a:rPr>
              <a:t>min</a:t>
            </a:r>
            <a:r>
              <a:rPr sz="2000" spc="-105" dirty="0">
                <a:latin typeface="Cambria Math"/>
                <a:cs typeface="Cambria Math"/>
              </a:rPr>
              <a:t> </a:t>
            </a:r>
            <a:r>
              <a:rPr sz="2000" spc="-10" dirty="0">
                <a:latin typeface="Cambria Math"/>
                <a:cs typeface="Cambria Math"/>
              </a:rPr>
              <a:t>max</a:t>
            </a:r>
            <a:r>
              <a:rPr sz="2000" spc="-110" dirty="0">
                <a:latin typeface="Cambria Math"/>
                <a:cs typeface="Cambria Math"/>
              </a:rPr>
              <a:t> </a:t>
            </a:r>
            <a:r>
              <a:rPr sz="2000" spc="65" dirty="0">
                <a:latin typeface="Cambria Math"/>
                <a:cs typeface="Cambria Math"/>
              </a:rPr>
              <a:t>𝐸</a:t>
            </a:r>
            <a:r>
              <a:rPr sz="2175" spc="97" baseline="-15325" dirty="0">
                <a:latin typeface="Cambria Math"/>
                <a:cs typeface="Cambria Math"/>
              </a:rPr>
              <a:t>𝑥~𝑝</a:t>
            </a:r>
            <a:r>
              <a:rPr sz="1800" spc="97" baseline="-32407" dirty="0">
                <a:latin typeface="Cambria Math"/>
                <a:cs typeface="Cambria Math"/>
              </a:rPr>
              <a:t>𝑑𝑎𝑡𝑎</a:t>
            </a:r>
            <a:r>
              <a:rPr sz="2175" spc="97" baseline="-15325" dirty="0">
                <a:latin typeface="Cambria Math"/>
                <a:cs typeface="Cambria Math"/>
              </a:rPr>
              <a:t>(𝑥)</a:t>
            </a:r>
            <a:r>
              <a:rPr sz="2175" spc="172" baseline="-15325" dirty="0">
                <a:latin typeface="Cambria Math"/>
                <a:cs typeface="Cambria Math"/>
              </a:rPr>
              <a:t>  </a:t>
            </a:r>
            <a:r>
              <a:rPr sz="2000" spc="-10" dirty="0">
                <a:latin typeface="Cambria Math"/>
                <a:cs typeface="Cambria Math"/>
              </a:rPr>
              <a:t>log</a:t>
            </a:r>
            <a:r>
              <a:rPr sz="2000" spc="-140" dirty="0">
                <a:latin typeface="Cambria Math"/>
                <a:cs typeface="Cambria Math"/>
              </a:rPr>
              <a:t> </a:t>
            </a:r>
            <a:r>
              <a:rPr sz="2000" dirty="0">
                <a:latin typeface="Cambria Math"/>
                <a:cs typeface="Cambria Math"/>
              </a:rPr>
              <a:t>𝐷</a:t>
            </a:r>
            <a:r>
              <a:rPr sz="2000" spc="450" dirty="0">
                <a:latin typeface="Cambria Math"/>
                <a:cs typeface="Cambria Math"/>
              </a:rPr>
              <a:t> </a:t>
            </a:r>
            <a:r>
              <a:rPr sz="2000" spc="-50" dirty="0">
                <a:latin typeface="Cambria Math"/>
                <a:cs typeface="Cambria Math"/>
              </a:rPr>
              <a:t>𝑥</a:t>
            </a:r>
            <a:endParaRPr sz="2000">
              <a:latin typeface="Cambria Math"/>
              <a:cs typeface="Cambria Math"/>
            </a:endParaRPr>
          </a:p>
        </p:txBody>
      </p:sp>
      <p:sp>
        <p:nvSpPr>
          <p:cNvPr id="8" name="object 8"/>
          <p:cNvSpPr/>
          <p:nvPr/>
        </p:nvSpPr>
        <p:spPr>
          <a:xfrm>
            <a:off x="8210550" y="1710562"/>
            <a:ext cx="384175" cy="236854"/>
          </a:xfrm>
          <a:custGeom>
            <a:avLst/>
            <a:gdLst/>
            <a:ahLst/>
            <a:cxnLst/>
            <a:rect l="l" t="t" r="r" b="b"/>
            <a:pathLst>
              <a:path w="384175" h="236855">
                <a:moveTo>
                  <a:pt x="78486" y="9525"/>
                </a:moveTo>
                <a:lnTo>
                  <a:pt x="75057" y="0"/>
                </a:lnTo>
                <a:lnTo>
                  <a:pt x="58000" y="6172"/>
                </a:lnTo>
                <a:lnTo>
                  <a:pt x="43053" y="15113"/>
                </a:lnTo>
                <a:lnTo>
                  <a:pt x="10922" y="57924"/>
                </a:lnTo>
                <a:lnTo>
                  <a:pt x="1206" y="96164"/>
                </a:lnTo>
                <a:lnTo>
                  <a:pt x="0" y="117729"/>
                </a:lnTo>
                <a:lnTo>
                  <a:pt x="1206" y="139357"/>
                </a:lnTo>
                <a:lnTo>
                  <a:pt x="10922" y="177558"/>
                </a:lnTo>
                <a:lnTo>
                  <a:pt x="43002" y="220281"/>
                </a:lnTo>
                <a:lnTo>
                  <a:pt x="75057" y="235331"/>
                </a:lnTo>
                <a:lnTo>
                  <a:pt x="78105" y="225679"/>
                </a:lnTo>
                <a:lnTo>
                  <a:pt x="64668" y="219760"/>
                </a:lnTo>
                <a:lnTo>
                  <a:pt x="53098" y="211505"/>
                </a:lnTo>
                <a:lnTo>
                  <a:pt x="29337" y="173037"/>
                </a:lnTo>
                <a:lnTo>
                  <a:pt x="21463" y="116459"/>
                </a:lnTo>
                <a:lnTo>
                  <a:pt x="22339" y="96393"/>
                </a:lnTo>
                <a:lnTo>
                  <a:pt x="35433" y="46863"/>
                </a:lnTo>
                <a:lnTo>
                  <a:pt x="64871" y="15430"/>
                </a:lnTo>
                <a:lnTo>
                  <a:pt x="78486" y="9525"/>
                </a:lnTo>
                <a:close/>
              </a:path>
              <a:path w="384175" h="236855">
                <a:moveTo>
                  <a:pt x="284353" y="117729"/>
                </a:moveTo>
                <a:lnTo>
                  <a:pt x="279488" y="76225"/>
                </a:lnTo>
                <a:lnTo>
                  <a:pt x="254152" y="26835"/>
                </a:lnTo>
                <a:lnTo>
                  <a:pt x="209296" y="0"/>
                </a:lnTo>
                <a:lnTo>
                  <a:pt x="205994" y="9525"/>
                </a:lnTo>
                <a:lnTo>
                  <a:pt x="219608" y="15443"/>
                </a:lnTo>
                <a:lnTo>
                  <a:pt x="231317" y="23622"/>
                </a:lnTo>
                <a:lnTo>
                  <a:pt x="255117" y="61582"/>
                </a:lnTo>
                <a:lnTo>
                  <a:pt x="262890" y="116459"/>
                </a:lnTo>
                <a:lnTo>
                  <a:pt x="262001" y="137223"/>
                </a:lnTo>
                <a:lnTo>
                  <a:pt x="248920" y="188087"/>
                </a:lnTo>
                <a:lnTo>
                  <a:pt x="219748" y="219760"/>
                </a:lnTo>
                <a:lnTo>
                  <a:pt x="206375" y="225679"/>
                </a:lnTo>
                <a:lnTo>
                  <a:pt x="209296" y="235331"/>
                </a:lnTo>
                <a:lnTo>
                  <a:pt x="254279" y="208622"/>
                </a:lnTo>
                <a:lnTo>
                  <a:pt x="279501" y="159296"/>
                </a:lnTo>
                <a:lnTo>
                  <a:pt x="283133" y="139357"/>
                </a:lnTo>
                <a:lnTo>
                  <a:pt x="284353" y="117729"/>
                </a:lnTo>
                <a:close/>
              </a:path>
              <a:path w="384175" h="236855">
                <a:moveTo>
                  <a:pt x="383794" y="127"/>
                </a:moveTo>
                <a:lnTo>
                  <a:pt x="328549" y="127"/>
                </a:lnTo>
                <a:lnTo>
                  <a:pt x="328549" y="9017"/>
                </a:lnTo>
                <a:lnTo>
                  <a:pt x="363220" y="9017"/>
                </a:lnTo>
                <a:lnTo>
                  <a:pt x="363220" y="226187"/>
                </a:lnTo>
                <a:lnTo>
                  <a:pt x="328549" y="226187"/>
                </a:lnTo>
                <a:lnTo>
                  <a:pt x="328549" y="236347"/>
                </a:lnTo>
                <a:lnTo>
                  <a:pt x="383794" y="236347"/>
                </a:lnTo>
                <a:lnTo>
                  <a:pt x="383794" y="226187"/>
                </a:lnTo>
                <a:lnTo>
                  <a:pt x="383794" y="9017"/>
                </a:lnTo>
                <a:lnTo>
                  <a:pt x="383794" y="127"/>
                </a:lnTo>
                <a:close/>
              </a:path>
            </a:pathLst>
          </a:custGeom>
          <a:solidFill>
            <a:srgbClr val="000000"/>
          </a:solidFill>
        </p:spPr>
        <p:txBody>
          <a:bodyPr wrap="square" lIns="0" tIns="0" rIns="0" bIns="0" rtlCol="0"/>
          <a:lstStyle/>
          <a:p>
            <a:endParaRPr/>
          </a:p>
        </p:txBody>
      </p:sp>
      <p:sp>
        <p:nvSpPr>
          <p:cNvPr id="9" name="object 9"/>
          <p:cNvSpPr/>
          <p:nvPr/>
        </p:nvSpPr>
        <p:spPr>
          <a:xfrm>
            <a:off x="7129399" y="1710689"/>
            <a:ext cx="55880" cy="236220"/>
          </a:xfrm>
          <a:custGeom>
            <a:avLst/>
            <a:gdLst/>
            <a:ahLst/>
            <a:cxnLst/>
            <a:rect l="l" t="t" r="r" b="b"/>
            <a:pathLst>
              <a:path w="55879" h="236219">
                <a:moveTo>
                  <a:pt x="55372" y="0"/>
                </a:moveTo>
                <a:lnTo>
                  <a:pt x="0" y="0"/>
                </a:lnTo>
                <a:lnTo>
                  <a:pt x="0" y="8890"/>
                </a:lnTo>
                <a:lnTo>
                  <a:pt x="0" y="226060"/>
                </a:lnTo>
                <a:lnTo>
                  <a:pt x="0" y="236220"/>
                </a:lnTo>
                <a:lnTo>
                  <a:pt x="55372" y="236220"/>
                </a:lnTo>
                <a:lnTo>
                  <a:pt x="55372" y="226060"/>
                </a:lnTo>
                <a:lnTo>
                  <a:pt x="20574" y="226060"/>
                </a:lnTo>
                <a:lnTo>
                  <a:pt x="20574" y="8890"/>
                </a:lnTo>
                <a:lnTo>
                  <a:pt x="55372" y="8890"/>
                </a:lnTo>
                <a:lnTo>
                  <a:pt x="55372" y="0"/>
                </a:lnTo>
                <a:close/>
              </a:path>
            </a:pathLst>
          </a:custGeom>
          <a:solidFill>
            <a:srgbClr val="000000"/>
          </a:solidFill>
        </p:spPr>
        <p:txBody>
          <a:bodyPr wrap="square" lIns="0" tIns="0" rIns="0" bIns="0" rtlCol="0"/>
          <a:lstStyle/>
          <a:p>
            <a:endParaRPr/>
          </a:p>
        </p:txBody>
      </p:sp>
      <p:sp>
        <p:nvSpPr>
          <p:cNvPr id="10" name="object 10"/>
          <p:cNvSpPr txBox="1"/>
          <p:nvPr/>
        </p:nvSpPr>
        <p:spPr>
          <a:xfrm>
            <a:off x="6052184" y="1635823"/>
            <a:ext cx="2406015" cy="330835"/>
          </a:xfrm>
          <a:prstGeom prst="rect">
            <a:avLst/>
          </a:prstGeom>
        </p:spPr>
        <p:txBody>
          <a:bodyPr vert="horz" wrap="square" lIns="0" tIns="12700" rIns="0" bIns="0" rtlCol="0">
            <a:spAutoFit/>
          </a:bodyPr>
          <a:lstStyle/>
          <a:p>
            <a:pPr marL="38100">
              <a:lnSpc>
                <a:spcPct val="100000"/>
              </a:lnSpc>
              <a:spcBef>
                <a:spcPts val="100"/>
              </a:spcBef>
            </a:pPr>
            <a:r>
              <a:rPr sz="2000" dirty="0">
                <a:latin typeface="Cambria Math"/>
                <a:cs typeface="Cambria Math"/>
              </a:rPr>
              <a:t>+</a:t>
            </a:r>
            <a:r>
              <a:rPr sz="2000" spc="100" dirty="0">
                <a:latin typeface="Cambria Math"/>
                <a:cs typeface="Cambria Math"/>
              </a:rPr>
              <a:t> </a:t>
            </a:r>
            <a:r>
              <a:rPr sz="2000" dirty="0">
                <a:latin typeface="Cambria Math"/>
                <a:cs typeface="Cambria Math"/>
              </a:rPr>
              <a:t>𝐸</a:t>
            </a:r>
            <a:r>
              <a:rPr sz="2175" baseline="-15325" dirty="0">
                <a:latin typeface="Cambria Math"/>
                <a:cs typeface="Cambria Math"/>
              </a:rPr>
              <a:t>𝑧~𝑞(𝑧)</a:t>
            </a:r>
            <a:r>
              <a:rPr sz="2175" spc="742" baseline="-15325" dirty="0">
                <a:latin typeface="Cambria Math"/>
                <a:cs typeface="Cambria Math"/>
              </a:rPr>
              <a:t> </a:t>
            </a:r>
            <a:r>
              <a:rPr sz="2000" dirty="0">
                <a:latin typeface="Cambria Math"/>
                <a:cs typeface="Cambria Math"/>
              </a:rPr>
              <a:t>log</a:t>
            </a:r>
            <a:r>
              <a:rPr sz="2000" spc="-45" dirty="0">
                <a:latin typeface="Cambria Math"/>
                <a:cs typeface="Cambria Math"/>
              </a:rPr>
              <a:t> </a:t>
            </a:r>
            <a:r>
              <a:rPr sz="2000" dirty="0">
                <a:latin typeface="Cambria Math"/>
                <a:cs typeface="Cambria Math"/>
              </a:rPr>
              <a:t>1 −</a:t>
            </a:r>
            <a:r>
              <a:rPr sz="2000" spc="15" dirty="0">
                <a:latin typeface="Cambria Math"/>
                <a:cs typeface="Cambria Math"/>
              </a:rPr>
              <a:t> </a:t>
            </a:r>
            <a:r>
              <a:rPr sz="2000" dirty="0">
                <a:latin typeface="Cambria Math"/>
                <a:cs typeface="Cambria Math"/>
              </a:rPr>
              <a:t>𝐷</a:t>
            </a:r>
            <a:r>
              <a:rPr sz="2000" spc="470" dirty="0">
                <a:latin typeface="Cambria Math"/>
                <a:cs typeface="Cambria Math"/>
              </a:rPr>
              <a:t> </a:t>
            </a:r>
            <a:r>
              <a:rPr sz="2000" spc="-50" dirty="0">
                <a:latin typeface="Cambria Math"/>
                <a:cs typeface="Cambria Math"/>
              </a:rPr>
              <a:t>𝑧</a:t>
            </a:r>
            <a:endParaRPr sz="2000">
              <a:latin typeface="Cambria Math"/>
              <a:cs typeface="Cambria Math"/>
            </a:endParaRPr>
          </a:p>
        </p:txBody>
      </p:sp>
      <p:grpSp>
        <p:nvGrpSpPr>
          <p:cNvPr id="11" name="object 11"/>
          <p:cNvGrpSpPr/>
          <p:nvPr/>
        </p:nvGrpSpPr>
        <p:grpSpPr>
          <a:xfrm>
            <a:off x="2518410" y="3006089"/>
            <a:ext cx="266700" cy="1678939"/>
            <a:chOff x="2518410" y="3006089"/>
            <a:chExt cx="266700" cy="1678939"/>
          </a:xfrm>
        </p:grpSpPr>
        <p:sp>
          <p:nvSpPr>
            <p:cNvPr id="12" name="object 12"/>
            <p:cNvSpPr/>
            <p:nvPr/>
          </p:nvSpPr>
          <p:spPr>
            <a:xfrm>
              <a:off x="2524760" y="3012439"/>
              <a:ext cx="254000" cy="1666239"/>
            </a:xfrm>
            <a:custGeom>
              <a:avLst/>
              <a:gdLst/>
              <a:ahLst/>
              <a:cxnLst/>
              <a:rect l="l" t="t" r="r" b="b"/>
              <a:pathLst>
                <a:path w="254000" h="1666239">
                  <a:moveTo>
                    <a:pt x="254000" y="0"/>
                  </a:moveTo>
                  <a:lnTo>
                    <a:pt x="0" y="0"/>
                  </a:lnTo>
                  <a:lnTo>
                    <a:pt x="0" y="1666239"/>
                  </a:lnTo>
                  <a:lnTo>
                    <a:pt x="254000" y="1666239"/>
                  </a:lnTo>
                  <a:lnTo>
                    <a:pt x="254000" y="0"/>
                  </a:lnTo>
                  <a:close/>
                </a:path>
              </a:pathLst>
            </a:custGeom>
            <a:solidFill>
              <a:srgbClr val="4471C4"/>
            </a:solidFill>
          </p:spPr>
          <p:txBody>
            <a:bodyPr wrap="square" lIns="0" tIns="0" rIns="0" bIns="0" rtlCol="0"/>
            <a:lstStyle/>
            <a:p>
              <a:endParaRPr/>
            </a:p>
          </p:txBody>
        </p:sp>
        <p:sp>
          <p:nvSpPr>
            <p:cNvPr id="13" name="object 13"/>
            <p:cNvSpPr/>
            <p:nvPr/>
          </p:nvSpPr>
          <p:spPr>
            <a:xfrm>
              <a:off x="2524760" y="3012439"/>
              <a:ext cx="254000" cy="1666239"/>
            </a:xfrm>
            <a:custGeom>
              <a:avLst/>
              <a:gdLst/>
              <a:ahLst/>
              <a:cxnLst/>
              <a:rect l="l" t="t" r="r" b="b"/>
              <a:pathLst>
                <a:path w="254000" h="1666239">
                  <a:moveTo>
                    <a:pt x="0" y="1666239"/>
                  </a:moveTo>
                  <a:lnTo>
                    <a:pt x="254000" y="1666239"/>
                  </a:lnTo>
                  <a:lnTo>
                    <a:pt x="254000" y="0"/>
                  </a:lnTo>
                  <a:lnTo>
                    <a:pt x="0" y="0"/>
                  </a:lnTo>
                  <a:lnTo>
                    <a:pt x="0" y="1666239"/>
                  </a:lnTo>
                  <a:close/>
                </a:path>
              </a:pathLst>
            </a:custGeom>
            <a:ln w="12700">
              <a:solidFill>
                <a:srgbClr val="2E528F"/>
              </a:solidFill>
            </a:ln>
          </p:spPr>
          <p:txBody>
            <a:bodyPr wrap="square" lIns="0" tIns="0" rIns="0" bIns="0" rtlCol="0"/>
            <a:lstStyle/>
            <a:p>
              <a:endParaRPr/>
            </a:p>
          </p:txBody>
        </p:sp>
      </p:grpSp>
      <p:sp>
        <p:nvSpPr>
          <p:cNvPr id="14" name="object 14"/>
          <p:cNvSpPr txBox="1"/>
          <p:nvPr/>
        </p:nvSpPr>
        <p:spPr>
          <a:xfrm>
            <a:off x="3215639" y="3012439"/>
            <a:ext cx="1544320" cy="1666239"/>
          </a:xfrm>
          <a:prstGeom prst="rect">
            <a:avLst/>
          </a:prstGeom>
          <a:solidFill>
            <a:srgbClr val="385622"/>
          </a:solidFill>
          <a:ln w="12700">
            <a:solidFill>
              <a:srgbClr val="385622"/>
            </a:solidFill>
          </a:ln>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pPr>
            <a:endParaRPr sz="1800">
              <a:latin typeface="Times New Roman"/>
              <a:cs typeface="Times New Roman"/>
            </a:endParaRPr>
          </a:p>
          <a:p>
            <a:pPr marL="186055">
              <a:lnSpc>
                <a:spcPct val="100000"/>
              </a:lnSpc>
              <a:spcBef>
                <a:spcPts val="1150"/>
              </a:spcBef>
            </a:pPr>
            <a:r>
              <a:rPr sz="1850" spc="-20" dirty="0">
                <a:solidFill>
                  <a:srgbClr val="FFFFFF"/>
                </a:solidFill>
                <a:latin typeface="Calibri"/>
                <a:cs typeface="Calibri"/>
              </a:rPr>
              <a:t>Generator</a:t>
            </a:r>
            <a:r>
              <a:rPr sz="1850" spc="-135" dirty="0">
                <a:solidFill>
                  <a:srgbClr val="FFFFFF"/>
                </a:solidFill>
                <a:latin typeface="Calibri"/>
                <a:cs typeface="Calibri"/>
              </a:rPr>
              <a:t> </a:t>
            </a:r>
            <a:r>
              <a:rPr sz="1850" spc="-50" dirty="0">
                <a:solidFill>
                  <a:srgbClr val="FFFFFF"/>
                </a:solidFill>
                <a:latin typeface="Calibri"/>
                <a:cs typeface="Calibri"/>
              </a:rPr>
              <a:t>G</a:t>
            </a:r>
            <a:endParaRPr sz="1850">
              <a:latin typeface="Calibri"/>
              <a:cs typeface="Calibri"/>
            </a:endParaRPr>
          </a:p>
        </p:txBody>
      </p:sp>
      <p:sp>
        <p:nvSpPr>
          <p:cNvPr id="15" name="object 15"/>
          <p:cNvSpPr txBox="1"/>
          <p:nvPr/>
        </p:nvSpPr>
        <p:spPr>
          <a:xfrm>
            <a:off x="7757159" y="4008120"/>
            <a:ext cx="1493520" cy="1696720"/>
          </a:xfrm>
          <a:prstGeom prst="rect">
            <a:avLst/>
          </a:prstGeom>
          <a:solidFill>
            <a:srgbClr val="EC7C30"/>
          </a:solidFill>
          <a:ln w="12700">
            <a:solidFill>
              <a:srgbClr val="EC7C30"/>
            </a:solidFill>
          </a:ln>
        </p:spPr>
        <p:txBody>
          <a:bodyPr vert="horz" wrap="square" lIns="0" tIns="0" rIns="0" bIns="0" rtlCol="0">
            <a:spAutoFit/>
          </a:bodyPr>
          <a:lstStyle/>
          <a:p>
            <a:pPr>
              <a:lnSpc>
                <a:spcPct val="100000"/>
              </a:lnSpc>
            </a:pPr>
            <a:endParaRPr sz="1800">
              <a:latin typeface="Times New Roman"/>
              <a:cs typeface="Times New Roman"/>
            </a:endParaRPr>
          </a:p>
          <a:p>
            <a:pPr>
              <a:lnSpc>
                <a:spcPct val="100000"/>
              </a:lnSpc>
              <a:spcBef>
                <a:spcPts val="30"/>
              </a:spcBef>
            </a:pPr>
            <a:endParaRPr sz="2050">
              <a:latin typeface="Times New Roman"/>
              <a:cs typeface="Times New Roman"/>
            </a:endParaRPr>
          </a:p>
          <a:p>
            <a:pPr marL="675005" marR="99060" indent="-560070">
              <a:lnSpc>
                <a:spcPts val="2160"/>
              </a:lnSpc>
              <a:spcBef>
                <a:spcPts val="5"/>
              </a:spcBef>
            </a:pPr>
            <a:r>
              <a:rPr sz="1850" spc="-20" dirty="0">
                <a:solidFill>
                  <a:srgbClr val="FFFFFF"/>
                </a:solidFill>
                <a:latin typeface="Calibri"/>
                <a:cs typeface="Calibri"/>
              </a:rPr>
              <a:t>Discriminator </a:t>
            </a:r>
            <a:r>
              <a:rPr sz="1850" spc="-50" dirty="0">
                <a:solidFill>
                  <a:srgbClr val="FFFFFF"/>
                </a:solidFill>
                <a:latin typeface="Calibri"/>
                <a:cs typeface="Calibri"/>
              </a:rPr>
              <a:t>D</a:t>
            </a:r>
            <a:endParaRPr sz="1850">
              <a:latin typeface="Calibri"/>
              <a:cs typeface="Calibri"/>
            </a:endParaRPr>
          </a:p>
        </p:txBody>
      </p:sp>
      <p:sp>
        <p:nvSpPr>
          <p:cNvPr id="16" name="object 16"/>
          <p:cNvSpPr txBox="1"/>
          <p:nvPr/>
        </p:nvSpPr>
        <p:spPr>
          <a:xfrm>
            <a:off x="2466339" y="4691443"/>
            <a:ext cx="514350" cy="245745"/>
          </a:xfrm>
          <a:prstGeom prst="rect">
            <a:avLst/>
          </a:prstGeom>
        </p:spPr>
        <p:txBody>
          <a:bodyPr vert="horz" wrap="square" lIns="0" tIns="11430" rIns="0" bIns="0" rtlCol="0">
            <a:spAutoFit/>
          </a:bodyPr>
          <a:lstStyle/>
          <a:p>
            <a:pPr marL="12700">
              <a:lnSpc>
                <a:spcPct val="100000"/>
              </a:lnSpc>
              <a:spcBef>
                <a:spcPts val="90"/>
              </a:spcBef>
            </a:pPr>
            <a:r>
              <a:rPr sz="1450" spc="-10" dirty="0">
                <a:latin typeface="Calibri"/>
                <a:cs typeface="Calibri"/>
              </a:rPr>
              <a:t>Code</a:t>
            </a:r>
            <a:r>
              <a:rPr sz="1450" spc="-55" dirty="0">
                <a:latin typeface="Calibri"/>
                <a:cs typeface="Calibri"/>
              </a:rPr>
              <a:t> </a:t>
            </a:r>
            <a:r>
              <a:rPr sz="1450" spc="-50" dirty="0">
                <a:latin typeface="Calibri"/>
                <a:cs typeface="Calibri"/>
              </a:rPr>
              <a:t>z</a:t>
            </a:r>
            <a:endParaRPr sz="1450">
              <a:latin typeface="Calibri"/>
              <a:cs typeface="Calibri"/>
            </a:endParaRPr>
          </a:p>
        </p:txBody>
      </p:sp>
      <p:sp>
        <p:nvSpPr>
          <p:cNvPr id="17" name="object 17"/>
          <p:cNvSpPr/>
          <p:nvPr/>
        </p:nvSpPr>
        <p:spPr>
          <a:xfrm>
            <a:off x="2783839" y="3744595"/>
            <a:ext cx="442595" cy="171450"/>
          </a:xfrm>
          <a:custGeom>
            <a:avLst/>
            <a:gdLst/>
            <a:ahLst/>
            <a:cxnLst/>
            <a:rect l="l" t="t" r="r" b="b"/>
            <a:pathLst>
              <a:path w="442594" h="171450">
                <a:moveTo>
                  <a:pt x="271145" y="0"/>
                </a:moveTo>
                <a:lnTo>
                  <a:pt x="271145" y="171449"/>
                </a:lnTo>
                <a:lnTo>
                  <a:pt x="385445" y="114299"/>
                </a:lnTo>
                <a:lnTo>
                  <a:pt x="299720" y="114299"/>
                </a:lnTo>
                <a:lnTo>
                  <a:pt x="299720" y="57149"/>
                </a:lnTo>
                <a:lnTo>
                  <a:pt x="385445" y="57149"/>
                </a:lnTo>
                <a:lnTo>
                  <a:pt x="271145" y="0"/>
                </a:lnTo>
                <a:close/>
              </a:path>
              <a:path w="442594" h="171450">
                <a:moveTo>
                  <a:pt x="271145" y="57149"/>
                </a:moveTo>
                <a:lnTo>
                  <a:pt x="0" y="57149"/>
                </a:lnTo>
                <a:lnTo>
                  <a:pt x="0" y="114299"/>
                </a:lnTo>
                <a:lnTo>
                  <a:pt x="271145" y="114299"/>
                </a:lnTo>
                <a:lnTo>
                  <a:pt x="271145" y="57149"/>
                </a:lnTo>
                <a:close/>
              </a:path>
              <a:path w="442594" h="171450">
                <a:moveTo>
                  <a:pt x="385445" y="57149"/>
                </a:moveTo>
                <a:lnTo>
                  <a:pt x="299720" y="57149"/>
                </a:lnTo>
                <a:lnTo>
                  <a:pt x="299720" y="114299"/>
                </a:lnTo>
                <a:lnTo>
                  <a:pt x="385445" y="114299"/>
                </a:lnTo>
                <a:lnTo>
                  <a:pt x="442595" y="85724"/>
                </a:lnTo>
                <a:lnTo>
                  <a:pt x="385445" y="57149"/>
                </a:lnTo>
                <a:close/>
              </a:path>
            </a:pathLst>
          </a:custGeom>
          <a:solidFill>
            <a:srgbClr val="4471C4"/>
          </a:solidFill>
        </p:spPr>
        <p:txBody>
          <a:bodyPr wrap="square" lIns="0" tIns="0" rIns="0" bIns="0" rtlCol="0"/>
          <a:lstStyle/>
          <a:p>
            <a:endParaRPr/>
          </a:p>
        </p:txBody>
      </p:sp>
      <p:sp>
        <p:nvSpPr>
          <p:cNvPr id="18" name="object 18"/>
          <p:cNvSpPr/>
          <p:nvPr/>
        </p:nvSpPr>
        <p:spPr>
          <a:xfrm>
            <a:off x="4754880" y="3746626"/>
            <a:ext cx="2948305" cy="698500"/>
          </a:xfrm>
          <a:custGeom>
            <a:avLst/>
            <a:gdLst/>
            <a:ahLst/>
            <a:cxnLst/>
            <a:rect l="l" t="t" r="r" b="b"/>
            <a:pathLst>
              <a:path w="2948304" h="698500">
                <a:moveTo>
                  <a:pt x="794004" y="104013"/>
                </a:moveTo>
                <a:lnTo>
                  <a:pt x="736854" y="75438"/>
                </a:lnTo>
                <a:lnTo>
                  <a:pt x="622554" y="18288"/>
                </a:lnTo>
                <a:lnTo>
                  <a:pt x="622554" y="75438"/>
                </a:lnTo>
                <a:lnTo>
                  <a:pt x="0" y="75438"/>
                </a:lnTo>
                <a:lnTo>
                  <a:pt x="0" y="132588"/>
                </a:lnTo>
                <a:lnTo>
                  <a:pt x="622554" y="132588"/>
                </a:lnTo>
                <a:lnTo>
                  <a:pt x="622554" y="189738"/>
                </a:lnTo>
                <a:lnTo>
                  <a:pt x="736854" y="132588"/>
                </a:lnTo>
                <a:lnTo>
                  <a:pt x="794004" y="104013"/>
                </a:lnTo>
                <a:close/>
              </a:path>
              <a:path w="2948304" h="698500">
                <a:moveTo>
                  <a:pt x="2947924" y="698246"/>
                </a:moveTo>
                <a:lnTo>
                  <a:pt x="2916580" y="634238"/>
                </a:lnTo>
                <a:lnTo>
                  <a:pt x="2863596" y="526034"/>
                </a:lnTo>
                <a:lnTo>
                  <a:pt x="2828887" y="571538"/>
                </a:lnTo>
                <a:lnTo>
                  <a:pt x="2079752" y="0"/>
                </a:lnTo>
                <a:lnTo>
                  <a:pt x="2045208" y="45466"/>
                </a:lnTo>
                <a:lnTo>
                  <a:pt x="2794279" y="616927"/>
                </a:lnTo>
                <a:lnTo>
                  <a:pt x="2759583" y="662432"/>
                </a:lnTo>
                <a:lnTo>
                  <a:pt x="2947924" y="698246"/>
                </a:lnTo>
                <a:close/>
              </a:path>
            </a:pathLst>
          </a:custGeom>
          <a:solidFill>
            <a:srgbClr val="4471C4"/>
          </a:solidFill>
        </p:spPr>
        <p:txBody>
          <a:bodyPr wrap="square" lIns="0" tIns="0" rIns="0" bIns="0" rtlCol="0"/>
          <a:lstStyle/>
          <a:p>
            <a:endParaRPr/>
          </a:p>
        </p:txBody>
      </p:sp>
      <p:sp>
        <p:nvSpPr>
          <p:cNvPr id="19" name="object 19"/>
          <p:cNvSpPr/>
          <p:nvPr/>
        </p:nvSpPr>
        <p:spPr>
          <a:xfrm>
            <a:off x="6800342" y="5232400"/>
            <a:ext cx="902969" cy="681990"/>
          </a:xfrm>
          <a:custGeom>
            <a:avLst/>
            <a:gdLst/>
            <a:ahLst/>
            <a:cxnLst/>
            <a:rect l="l" t="t" r="r" b="b"/>
            <a:pathLst>
              <a:path w="902970" h="681989">
                <a:moveTo>
                  <a:pt x="747872" y="79390"/>
                </a:moveTo>
                <a:lnTo>
                  <a:pt x="0" y="635914"/>
                </a:lnTo>
                <a:lnTo>
                  <a:pt x="34035" y="681761"/>
                </a:lnTo>
                <a:lnTo>
                  <a:pt x="782006" y="125256"/>
                </a:lnTo>
                <a:lnTo>
                  <a:pt x="747872" y="79390"/>
                </a:lnTo>
                <a:close/>
              </a:path>
              <a:path w="902970" h="681989">
                <a:moveTo>
                  <a:pt x="870982" y="62356"/>
                </a:moveTo>
                <a:lnTo>
                  <a:pt x="770762" y="62356"/>
                </a:lnTo>
                <a:lnTo>
                  <a:pt x="804926" y="108203"/>
                </a:lnTo>
                <a:lnTo>
                  <a:pt x="782006" y="125256"/>
                </a:lnTo>
                <a:lnTo>
                  <a:pt x="816101" y="171069"/>
                </a:lnTo>
                <a:lnTo>
                  <a:pt x="870982" y="62356"/>
                </a:lnTo>
                <a:close/>
              </a:path>
              <a:path w="902970" h="681989">
                <a:moveTo>
                  <a:pt x="770762" y="62356"/>
                </a:moveTo>
                <a:lnTo>
                  <a:pt x="747872" y="79390"/>
                </a:lnTo>
                <a:lnTo>
                  <a:pt x="782006" y="125256"/>
                </a:lnTo>
                <a:lnTo>
                  <a:pt x="804926" y="108203"/>
                </a:lnTo>
                <a:lnTo>
                  <a:pt x="770762" y="62356"/>
                </a:lnTo>
                <a:close/>
              </a:path>
              <a:path w="902970" h="681989">
                <a:moveTo>
                  <a:pt x="902461" y="0"/>
                </a:moveTo>
                <a:lnTo>
                  <a:pt x="713739" y="33528"/>
                </a:lnTo>
                <a:lnTo>
                  <a:pt x="747872" y="79390"/>
                </a:lnTo>
                <a:lnTo>
                  <a:pt x="770762" y="62356"/>
                </a:lnTo>
                <a:lnTo>
                  <a:pt x="870982" y="62356"/>
                </a:lnTo>
                <a:lnTo>
                  <a:pt x="902461" y="0"/>
                </a:lnTo>
                <a:close/>
              </a:path>
            </a:pathLst>
          </a:custGeom>
          <a:solidFill>
            <a:srgbClr val="4471C4"/>
          </a:solidFill>
        </p:spPr>
        <p:txBody>
          <a:bodyPr wrap="square" lIns="0" tIns="0" rIns="0" bIns="0" rtlCol="0"/>
          <a:lstStyle/>
          <a:p>
            <a:endParaRPr/>
          </a:p>
        </p:txBody>
      </p:sp>
      <p:sp>
        <p:nvSpPr>
          <p:cNvPr id="20" name="object 20"/>
          <p:cNvSpPr/>
          <p:nvPr/>
        </p:nvSpPr>
        <p:spPr>
          <a:xfrm>
            <a:off x="9245600" y="4780915"/>
            <a:ext cx="418465" cy="171450"/>
          </a:xfrm>
          <a:custGeom>
            <a:avLst/>
            <a:gdLst/>
            <a:ahLst/>
            <a:cxnLst/>
            <a:rect l="l" t="t" r="r" b="b"/>
            <a:pathLst>
              <a:path w="418465" h="171450">
                <a:moveTo>
                  <a:pt x="246888" y="0"/>
                </a:moveTo>
                <a:lnTo>
                  <a:pt x="246888" y="171450"/>
                </a:lnTo>
                <a:lnTo>
                  <a:pt x="361188" y="114300"/>
                </a:lnTo>
                <a:lnTo>
                  <a:pt x="275463" y="114300"/>
                </a:lnTo>
                <a:lnTo>
                  <a:pt x="275463" y="57150"/>
                </a:lnTo>
                <a:lnTo>
                  <a:pt x="361188" y="57150"/>
                </a:lnTo>
                <a:lnTo>
                  <a:pt x="246888" y="0"/>
                </a:lnTo>
                <a:close/>
              </a:path>
              <a:path w="418465" h="171450">
                <a:moveTo>
                  <a:pt x="246888" y="57150"/>
                </a:moveTo>
                <a:lnTo>
                  <a:pt x="0" y="57150"/>
                </a:lnTo>
                <a:lnTo>
                  <a:pt x="0" y="114300"/>
                </a:lnTo>
                <a:lnTo>
                  <a:pt x="246888" y="114300"/>
                </a:lnTo>
                <a:lnTo>
                  <a:pt x="246888" y="57150"/>
                </a:lnTo>
                <a:close/>
              </a:path>
              <a:path w="418465" h="171450">
                <a:moveTo>
                  <a:pt x="361188" y="57150"/>
                </a:moveTo>
                <a:lnTo>
                  <a:pt x="275463" y="57150"/>
                </a:lnTo>
                <a:lnTo>
                  <a:pt x="275463" y="114300"/>
                </a:lnTo>
                <a:lnTo>
                  <a:pt x="361188" y="114300"/>
                </a:lnTo>
                <a:lnTo>
                  <a:pt x="418338" y="85725"/>
                </a:lnTo>
                <a:lnTo>
                  <a:pt x="361188" y="57150"/>
                </a:lnTo>
                <a:close/>
              </a:path>
            </a:pathLst>
          </a:custGeom>
          <a:solidFill>
            <a:srgbClr val="4471C4"/>
          </a:solidFill>
        </p:spPr>
        <p:txBody>
          <a:bodyPr wrap="square" lIns="0" tIns="0" rIns="0" bIns="0" rtlCol="0"/>
          <a:lstStyle/>
          <a:p>
            <a:endParaRPr/>
          </a:p>
        </p:txBody>
      </p:sp>
      <p:sp>
        <p:nvSpPr>
          <p:cNvPr id="21" name="object 21"/>
          <p:cNvSpPr txBox="1"/>
          <p:nvPr/>
        </p:nvSpPr>
        <p:spPr>
          <a:xfrm>
            <a:off x="5525515" y="4645342"/>
            <a:ext cx="1295400" cy="245745"/>
          </a:xfrm>
          <a:prstGeom prst="rect">
            <a:avLst/>
          </a:prstGeom>
        </p:spPr>
        <p:txBody>
          <a:bodyPr vert="horz" wrap="square" lIns="0" tIns="11430" rIns="0" bIns="0" rtlCol="0">
            <a:spAutoFit/>
          </a:bodyPr>
          <a:lstStyle/>
          <a:p>
            <a:pPr marL="12700">
              <a:lnSpc>
                <a:spcPct val="100000"/>
              </a:lnSpc>
              <a:spcBef>
                <a:spcPts val="90"/>
              </a:spcBef>
            </a:pPr>
            <a:r>
              <a:rPr sz="1450" spc="-25" dirty="0">
                <a:latin typeface="Calibri"/>
                <a:cs typeface="Calibri"/>
              </a:rPr>
              <a:t>Generated</a:t>
            </a:r>
            <a:r>
              <a:rPr sz="1450" spc="-45" dirty="0">
                <a:latin typeface="Calibri"/>
                <a:cs typeface="Calibri"/>
              </a:rPr>
              <a:t> </a:t>
            </a:r>
            <a:r>
              <a:rPr sz="1450" spc="-20" dirty="0">
                <a:latin typeface="Calibri"/>
                <a:cs typeface="Calibri"/>
              </a:rPr>
              <a:t>Image</a:t>
            </a:r>
            <a:endParaRPr sz="1450">
              <a:latin typeface="Calibri"/>
              <a:cs typeface="Calibri"/>
            </a:endParaRPr>
          </a:p>
        </p:txBody>
      </p:sp>
      <p:sp>
        <p:nvSpPr>
          <p:cNvPr id="22" name="object 22"/>
          <p:cNvSpPr txBox="1"/>
          <p:nvPr/>
        </p:nvSpPr>
        <p:spPr>
          <a:xfrm>
            <a:off x="5629528" y="6618922"/>
            <a:ext cx="1091565" cy="245110"/>
          </a:xfrm>
          <a:prstGeom prst="rect">
            <a:avLst/>
          </a:prstGeom>
        </p:spPr>
        <p:txBody>
          <a:bodyPr vert="horz" wrap="square" lIns="0" tIns="11430" rIns="0" bIns="0" rtlCol="0">
            <a:spAutoFit/>
          </a:bodyPr>
          <a:lstStyle/>
          <a:p>
            <a:pPr marL="12700">
              <a:lnSpc>
                <a:spcPct val="100000"/>
              </a:lnSpc>
              <a:spcBef>
                <a:spcPts val="90"/>
              </a:spcBef>
            </a:pPr>
            <a:r>
              <a:rPr sz="1450" spc="-35" dirty="0">
                <a:latin typeface="Calibri"/>
                <a:cs typeface="Calibri"/>
              </a:rPr>
              <a:t>Training</a:t>
            </a:r>
            <a:r>
              <a:rPr sz="1450" spc="-75" dirty="0">
                <a:latin typeface="Calibri"/>
                <a:cs typeface="Calibri"/>
              </a:rPr>
              <a:t> </a:t>
            </a:r>
            <a:r>
              <a:rPr sz="1450" spc="-10" dirty="0">
                <a:latin typeface="Calibri"/>
                <a:cs typeface="Calibri"/>
              </a:rPr>
              <a:t>Image</a:t>
            </a:r>
            <a:endParaRPr sz="1450">
              <a:latin typeface="Calibri"/>
              <a:cs typeface="Calibri"/>
            </a:endParaRPr>
          </a:p>
        </p:txBody>
      </p:sp>
      <p:sp>
        <p:nvSpPr>
          <p:cNvPr id="23" name="object 23"/>
          <p:cNvSpPr txBox="1"/>
          <p:nvPr/>
        </p:nvSpPr>
        <p:spPr>
          <a:xfrm>
            <a:off x="9733915" y="4516818"/>
            <a:ext cx="360680" cy="673100"/>
          </a:xfrm>
          <a:prstGeom prst="rect">
            <a:avLst/>
          </a:prstGeom>
        </p:spPr>
        <p:txBody>
          <a:bodyPr vert="horz" wrap="square" lIns="0" tIns="24765" rIns="0" bIns="0" rtlCol="0">
            <a:spAutoFit/>
          </a:bodyPr>
          <a:lstStyle/>
          <a:p>
            <a:pPr marL="12700" marR="5080">
              <a:lnSpc>
                <a:spcPts val="1680"/>
              </a:lnSpc>
              <a:spcBef>
                <a:spcPts val="195"/>
              </a:spcBef>
            </a:pPr>
            <a:r>
              <a:rPr sz="1450" spc="-45" dirty="0">
                <a:latin typeface="Calibri"/>
                <a:cs typeface="Calibri"/>
              </a:rPr>
              <a:t>Fake </a:t>
            </a:r>
            <a:r>
              <a:rPr sz="1450" spc="-25" dirty="0">
                <a:latin typeface="Calibri"/>
                <a:cs typeface="Calibri"/>
              </a:rPr>
              <a:t>Or </a:t>
            </a:r>
            <a:r>
              <a:rPr sz="1450" spc="-20" dirty="0">
                <a:latin typeface="Calibri"/>
                <a:cs typeface="Calibri"/>
              </a:rPr>
              <a:t>Real</a:t>
            </a:r>
            <a:endParaRPr sz="1450">
              <a:latin typeface="Calibri"/>
              <a:cs typeface="Calibri"/>
            </a:endParaRPr>
          </a:p>
        </p:txBody>
      </p:sp>
      <p:pic>
        <p:nvPicPr>
          <p:cNvPr id="24" name="object 24"/>
          <p:cNvPicPr/>
          <p:nvPr/>
        </p:nvPicPr>
        <p:blipFill>
          <a:blip r:embed="rId3" cstate="print"/>
          <a:stretch>
            <a:fillRect/>
          </a:stretch>
        </p:blipFill>
        <p:spPr>
          <a:xfrm>
            <a:off x="5547359" y="3027679"/>
            <a:ext cx="1239519" cy="1676400"/>
          </a:xfrm>
          <a:prstGeom prst="rect">
            <a:avLst/>
          </a:prstGeom>
        </p:spPr>
      </p:pic>
      <p:pic>
        <p:nvPicPr>
          <p:cNvPr id="25" name="object 25"/>
          <p:cNvPicPr/>
          <p:nvPr/>
        </p:nvPicPr>
        <p:blipFill>
          <a:blip r:embed="rId4" cstate="print"/>
          <a:stretch>
            <a:fillRect/>
          </a:stretch>
        </p:blipFill>
        <p:spPr>
          <a:xfrm>
            <a:off x="5557520" y="4937759"/>
            <a:ext cx="1229359" cy="1727200"/>
          </a:xfrm>
          <a:prstGeom prst="rect">
            <a:avLst/>
          </a:prstGeom>
        </p:spPr>
      </p:pic>
      <p:sp>
        <p:nvSpPr>
          <p:cNvPr id="26" name="object 26"/>
          <p:cNvSpPr txBox="1">
            <a:spLocks noGrp="1"/>
          </p:cNvSpPr>
          <p:nvPr>
            <p:ph type="title"/>
          </p:nvPr>
        </p:nvSpPr>
        <p:spPr>
          <a:prstGeom prst="rect">
            <a:avLst/>
          </a:prstGeom>
        </p:spPr>
        <p:txBody>
          <a:bodyPr vert="horz" wrap="square" lIns="0" tIns="13335" rIns="0" bIns="0" rtlCol="0">
            <a:spAutoFit/>
          </a:bodyPr>
          <a:lstStyle/>
          <a:p>
            <a:pPr marL="12700">
              <a:lnSpc>
                <a:spcPct val="100000"/>
              </a:lnSpc>
              <a:spcBef>
                <a:spcPts val="105"/>
              </a:spcBef>
            </a:pPr>
            <a:r>
              <a:rPr spc="-10" dirty="0"/>
              <a:t>Generative</a:t>
            </a:r>
            <a:r>
              <a:rPr spc="-215" dirty="0"/>
              <a:t> </a:t>
            </a:r>
            <a:r>
              <a:rPr dirty="0"/>
              <a:t>Adversarial</a:t>
            </a:r>
            <a:r>
              <a:rPr spc="-204" dirty="0"/>
              <a:t> </a:t>
            </a:r>
            <a:r>
              <a:rPr spc="-20" dirty="0"/>
              <a:t>Nets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dirty="0"/>
              <a:t>Supervised</a:t>
            </a:r>
            <a:r>
              <a:rPr sz="4000" spc="-40" dirty="0"/>
              <a:t> </a:t>
            </a:r>
            <a:r>
              <a:rPr sz="4000" dirty="0"/>
              <a:t>vs</a:t>
            </a:r>
            <a:r>
              <a:rPr sz="4000" spc="-70" dirty="0"/>
              <a:t> </a:t>
            </a:r>
            <a:r>
              <a:rPr sz="4000" dirty="0"/>
              <a:t>Unsupervised</a:t>
            </a:r>
            <a:r>
              <a:rPr sz="4000" spc="45" dirty="0"/>
              <a:t> </a:t>
            </a:r>
            <a:r>
              <a:rPr sz="4000" spc="-10" dirty="0"/>
              <a:t>Learning</a:t>
            </a:r>
            <a:endParaRPr sz="4000"/>
          </a:p>
        </p:txBody>
      </p:sp>
      <p:sp>
        <p:nvSpPr>
          <p:cNvPr id="3" name="object 3"/>
          <p:cNvSpPr txBox="1"/>
          <p:nvPr/>
        </p:nvSpPr>
        <p:spPr>
          <a:xfrm>
            <a:off x="1158557" y="1007173"/>
            <a:ext cx="8916035" cy="900430"/>
          </a:xfrm>
          <a:prstGeom prst="rect">
            <a:avLst/>
          </a:prstGeom>
        </p:spPr>
        <p:txBody>
          <a:bodyPr vert="horz" wrap="square" lIns="0" tIns="12700" rIns="0" bIns="0" rtlCol="0">
            <a:spAutoFit/>
          </a:bodyPr>
          <a:lstStyle/>
          <a:p>
            <a:pPr marL="5523230">
              <a:lnSpc>
                <a:spcPts val="3200"/>
              </a:lnSpc>
              <a:spcBef>
                <a:spcPts val="100"/>
              </a:spcBef>
            </a:pPr>
            <a:r>
              <a:rPr sz="2800" b="1" dirty="0">
                <a:latin typeface="Calibri"/>
                <a:cs typeface="Calibri"/>
              </a:rPr>
              <a:t>Unsupervised </a:t>
            </a:r>
            <a:r>
              <a:rPr sz="2800" b="1" spc="-10" dirty="0">
                <a:latin typeface="Calibri"/>
                <a:cs typeface="Calibri"/>
              </a:rPr>
              <a:t>Learning</a:t>
            </a:r>
            <a:endParaRPr sz="2800">
              <a:latin typeface="Calibri"/>
              <a:cs typeface="Calibri"/>
            </a:endParaRPr>
          </a:p>
          <a:p>
            <a:pPr marL="12700">
              <a:lnSpc>
                <a:spcPts val="3679"/>
              </a:lnSpc>
            </a:pPr>
            <a:r>
              <a:rPr sz="3200" dirty="0">
                <a:latin typeface="Calibri"/>
                <a:cs typeface="Calibri"/>
              </a:rPr>
              <a:t>Dimensionality</a:t>
            </a:r>
            <a:r>
              <a:rPr sz="3200" spc="-30" dirty="0">
                <a:latin typeface="Calibri"/>
                <a:cs typeface="Calibri"/>
              </a:rPr>
              <a:t> </a:t>
            </a:r>
            <a:r>
              <a:rPr sz="3200" spc="-10" dirty="0">
                <a:latin typeface="Calibri"/>
                <a:cs typeface="Calibri"/>
              </a:rPr>
              <a:t>Reduction</a:t>
            </a:r>
            <a:endParaRPr sz="3200">
              <a:latin typeface="Calibri"/>
              <a:cs typeface="Calibri"/>
            </a:endParaRPr>
          </a:p>
        </p:txBody>
      </p:sp>
      <p:sp>
        <p:nvSpPr>
          <p:cNvPr id="4" name="object 4"/>
          <p:cNvSpPr txBox="1"/>
          <p:nvPr/>
        </p:nvSpPr>
        <p:spPr>
          <a:xfrm>
            <a:off x="6670675" y="1983059"/>
            <a:ext cx="2865120" cy="1062990"/>
          </a:xfrm>
          <a:prstGeom prst="rect">
            <a:avLst/>
          </a:prstGeom>
        </p:spPr>
        <p:txBody>
          <a:bodyPr vert="horz" wrap="square" lIns="0" tIns="104139" rIns="0" bIns="0" rtlCol="0">
            <a:spAutoFit/>
          </a:bodyPr>
          <a:lstStyle/>
          <a:p>
            <a:pPr marL="12700">
              <a:lnSpc>
                <a:spcPct val="100000"/>
              </a:lnSpc>
              <a:spcBef>
                <a:spcPts val="819"/>
              </a:spcBef>
            </a:pPr>
            <a:r>
              <a:rPr sz="2800" b="1" dirty="0">
                <a:latin typeface="Calibri"/>
                <a:cs typeface="Calibri"/>
              </a:rPr>
              <a:t>Data</a:t>
            </a:r>
            <a:r>
              <a:rPr sz="2800" dirty="0">
                <a:latin typeface="Calibri"/>
                <a:cs typeface="Calibri"/>
              </a:rPr>
              <a:t>:</a:t>
            </a:r>
            <a:r>
              <a:rPr sz="2800" spc="-100" dirty="0">
                <a:latin typeface="Calibri"/>
                <a:cs typeface="Calibri"/>
              </a:rPr>
              <a:t> </a:t>
            </a:r>
            <a:r>
              <a:rPr sz="2800" spc="-50" dirty="0">
                <a:latin typeface="Calibri"/>
                <a:cs typeface="Calibri"/>
              </a:rPr>
              <a:t>x</a:t>
            </a:r>
            <a:endParaRPr sz="2800">
              <a:latin typeface="Calibri"/>
              <a:cs typeface="Calibri"/>
            </a:endParaRPr>
          </a:p>
          <a:p>
            <a:pPr marL="12700">
              <a:lnSpc>
                <a:spcPct val="100000"/>
              </a:lnSpc>
              <a:spcBef>
                <a:spcPts val="725"/>
              </a:spcBef>
            </a:pPr>
            <a:r>
              <a:rPr sz="2800" dirty="0">
                <a:latin typeface="Calibri"/>
                <a:cs typeface="Calibri"/>
              </a:rPr>
              <a:t>Just</a:t>
            </a:r>
            <a:r>
              <a:rPr sz="2800" spc="-70" dirty="0">
                <a:latin typeface="Calibri"/>
                <a:cs typeface="Calibri"/>
              </a:rPr>
              <a:t> </a:t>
            </a:r>
            <a:r>
              <a:rPr sz="2800" dirty="0">
                <a:latin typeface="Calibri"/>
                <a:cs typeface="Calibri"/>
              </a:rPr>
              <a:t>data,</a:t>
            </a:r>
            <a:r>
              <a:rPr sz="2800" spc="-140" dirty="0">
                <a:latin typeface="Calibri"/>
                <a:cs typeface="Calibri"/>
              </a:rPr>
              <a:t> </a:t>
            </a:r>
            <a:r>
              <a:rPr sz="2800" dirty="0">
                <a:latin typeface="Calibri"/>
                <a:cs typeface="Calibri"/>
              </a:rPr>
              <a:t>no</a:t>
            </a:r>
            <a:r>
              <a:rPr sz="2800" spc="25" dirty="0">
                <a:latin typeface="Calibri"/>
                <a:cs typeface="Calibri"/>
              </a:rPr>
              <a:t> </a:t>
            </a:r>
            <a:r>
              <a:rPr sz="2800" spc="-10" dirty="0">
                <a:latin typeface="Calibri"/>
                <a:cs typeface="Calibri"/>
              </a:rPr>
              <a:t>labels!</a:t>
            </a:r>
            <a:endParaRPr sz="2800">
              <a:latin typeface="Calibri"/>
              <a:cs typeface="Calibri"/>
            </a:endParaRPr>
          </a:p>
        </p:txBody>
      </p:sp>
      <p:sp>
        <p:nvSpPr>
          <p:cNvPr id="5" name="object 5"/>
          <p:cNvSpPr txBox="1"/>
          <p:nvPr/>
        </p:nvSpPr>
        <p:spPr>
          <a:xfrm>
            <a:off x="6670675" y="3612515"/>
            <a:ext cx="4157979" cy="840105"/>
          </a:xfrm>
          <a:prstGeom prst="rect">
            <a:avLst/>
          </a:prstGeom>
        </p:spPr>
        <p:txBody>
          <a:bodyPr vert="horz" wrap="square" lIns="0" tIns="59690" rIns="0" bIns="0" rtlCol="0">
            <a:spAutoFit/>
          </a:bodyPr>
          <a:lstStyle/>
          <a:p>
            <a:pPr marL="12700" marR="5080">
              <a:lnSpc>
                <a:spcPts val="3040"/>
              </a:lnSpc>
              <a:spcBef>
                <a:spcPts val="470"/>
              </a:spcBef>
            </a:pPr>
            <a:r>
              <a:rPr sz="2800" b="1" dirty="0">
                <a:latin typeface="Calibri"/>
                <a:cs typeface="Calibri"/>
              </a:rPr>
              <a:t>Goal</a:t>
            </a:r>
            <a:r>
              <a:rPr sz="2800" dirty="0">
                <a:latin typeface="Calibri"/>
                <a:cs typeface="Calibri"/>
              </a:rPr>
              <a:t>:</a:t>
            </a:r>
            <a:r>
              <a:rPr sz="2800" spc="-50" dirty="0">
                <a:latin typeface="Calibri"/>
                <a:cs typeface="Calibri"/>
              </a:rPr>
              <a:t> </a:t>
            </a:r>
            <a:r>
              <a:rPr sz="2800" dirty="0">
                <a:latin typeface="Calibri"/>
                <a:cs typeface="Calibri"/>
              </a:rPr>
              <a:t>Learn</a:t>
            </a:r>
            <a:r>
              <a:rPr sz="2800" spc="-50" dirty="0">
                <a:latin typeface="Calibri"/>
                <a:cs typeface="Calibri"/>
              </a:rPr>
              <a:t> </a:t>
            </a:r>
            <a:r>
              <a:rPr sz="2800" dirty="0">
                <a:latin typeface="Calibri"/>
                <a:cs typeface="Calibri"/>
              </a:rPr>
              <a:t>some</a:t>
            </a:r>
            <a:r>
              <a:rPr sz="2800" spc="40" dirty="0">
                <a:latin typeface="Calibri"/>
                <a:cs typeface="Calibri"/>
              </a:rPr>
              <a:t> </a:t>
            </a:r>
            <a:r>
              <a:rPr sz="2800" spc="-20" dirty="0">
                <a:latin typeface="Calibri"/>
                <a:cs typeface="Calibri"/>
              </a:rPr>
              <a:t>underlying </a:t>
            </a:r>
            <a:r>
              <a:rPr sz="2800" dirty="0">
                <a:latin typeface="Calibri"/>
                <a:cs typeface="Calibri"/>
              </a:rPr>
              <a:t>hidden</a:t>
            </a:r>
            <a:r>
              <a:rPr sz="2800" spc="75" dirty="0">
                <a:latin typeface="Calibri"/>
                <a:cs typeface="Calibri"/>
              </a:rPr>
              <a:t> </a:t>
            </a:r>
            <a:r>
              <a:rPr sz="2800" i="1" dirty="0">
                <a:latin typeface="Calibri"/>
                <a:cs typeface="Calibri"/>
              </a:rPr>
              <a:t>structure</a:t>
            </a:r>
            <a:r>
              <a:rPr sz="2800" i="1" spc="-204" dirty="0">
                <a:latin typeface="Calibri"/>
                <a:cs typeface="Calibri"/>
              </a:rPr>
              <a:t> </a:t>
            </a:r>
            <a:r>
              <a:rPr sz="2800" dirty="0">
                <a:latin typeface="Calibri"/>
                <a:cs typeface="Calibri"/>
              </a:rPr>
              <a:t>of</a:t>
            </a:r>
            <a:r>
              <a:rPr sz="2800" spc="-5" dirty="0">
                <a:latin typeface="Calibri"/>
                <a:cs typeface="Calibri"/>
              </a:rPr>
              <a:t> </a:t>
            </a:r>
            <a:r>
              <a:rPr sz="2800" dirty="0">
                <a:latin typeface="Calibri"/>
                <a:cs typeface="Calibri"/>
              </a:rPr>
              <a:t>the</a:t>
            </a:r>
            <a:r>
              <a:rPr sz="2800" spc="-60" dirty="0">
                <a:latin typeface="Calibri"/>
                <a:cs typeface="Calibri"/>
              </a:rPr>
              <a:t> </a:t>
            </a:r>
            <a:r>
              <a:rPr sz="2800" spc="-20" dirty="0">
                <a:latin typeface="Calibri"/>
                <a:cs typeface="Calibri"/>
              </a:rPr>
              <a:t>data</a:t>
            </a:r>
            <a:endParaRPr sz="2800">
              <a:latin typeface="Calibri"/>
              <a:cs typeface="Calibri"/>
            </a:endParaRPr>
          </a:p>
        </p:txBody>
      </p:sp>
      <p:sp>
        <p:nvSpPr>
          <p:cNvPr id="6" name="object 6"/>
          <p:cNvSpPr txBox="1"/>
          <p:nvPr/>
        </p:nvSpPr>
        <p:spPr>
          <a:xfrm>
            <a:off x="6670675" y="5025771"/>
            <a:ext cx="4838065" cy="1216025"/>
          </a:xfrm>
          <a:prstGeom prst="rect">
            <a:avLst/>
          </a:prstGeom>
        </p:spPr>
        <p:txBody>
          <a:bodyPr vert="horz" wrap="square" lIns="0" tIns="58419" rIns="0" bIns="0" rtlCol="0">
            <a:spAutoFit/>
          </a:bodyPr>
          <a:lstStyle/>
          <a:p>
            <a:pPr marL="12700" marR="5080">
              <a:lnSpc>
                <a:spcPct val="89400"/>
              </a:lnSpc>
              <a:spcBef>
                <a:spcPts val="459"/>
              </a:spcBef>
            </a:pPr>
            <a:r>
              <a:rPr sz="2800" b="1" dirty="0">
                <a:latin typeface="Calibri"/>
                <a:cs typeface="Calibri"/>
              </a:rPr>
              <a:t>Examples</a:t>
            </a:r>
            <a:r>
              <a:rPr sz="2800" dirty="0">
                <a:latin typeface="Calibri"/>
                <a:cs typeface="Calibri"/>
              </a:rPr>
              <a:t>:</a:t>
            </a:r>
            <a:r>
              <a:rPr sz="2800" spc="-125" dirty="0">
                <a:latin typeface="Calibri"/>
                <a:cs typeface="Calibri"/>
              </a:rPr>
              <a:t> </a:t>
            </a:r>
            <a:r>
              <a:rPr sz="2800" spc="-10" dirty="0">
                <a:latin typeface="Calibri"/>
                <a:cs typeface="Calibri"/>
              </a:rPr>
              <a:t>Clustering, </a:t>
            </a:r>
            <a:r>
              <a:rPr sz="2800" dirty="0">
                <a:latin typeface="Calibri"/>
                <a:cs typeface="Calibri"/>
              </a:rPr>
              <a:t>dimensionality</a:t>
            </a:r>
            <a:r>
              <a:rPr sz="2800" spc="-140" dirty="0">
                <a:latin typeface="Calibri"/>
                <a:cs typeface="Calibri"/>
              </a:rPr>
              <a:t> </a:t>
            </a:r>
            <a:r>
              <a:rPr sz="2800" dirty="0">
                <a:latin typeface="Calibri"/>
                <a:cs typeface="Calibri"/>
              </a:rPr>
              <a:t>reduction,</a:t>
            </a:r>
            <a:r>
              <a:rPr sz="2800" spc="-60" dirty="0">
                <a:latin typeface="Calibri"/>
                <a:cs typeface="Calibri"/>
              </a:rPr>
              <a:t> </a:t>
            </a:r>
            <a:r>
              <a:rPr sz="2800" spc="-10" dirty="0">
                <a:latin typeface="Calibri"/>
                <a:cs typeface="Calibri"/>
              </a:rPr>
              <a:t>feature </a:t>
            </a:r>
            <a:r>
              <a:rPr sz="2800" dirty="0">
                <a:latin typeface="Calibri"/>
                <a:cs typeface="Calibri"/>
              </a:rPr>
              <a:t>learning,</a:t>
            </a:r>
            <a:r>
              <a:rPr sz="2800" spc="5" dirty="0">
                <a:latin typeface="Calibri"/>
                <a:cs typeface="Calibri"/>
              </a:rPr>
              <a:t> </a:t>
            </a:r>
            <a:r>
              <a:rPr sz="2800" dirty="0">
                <a:latin typeface="Calibri"/>
                <a:cs typeface="Calibri"/>
              </a:rPr>
              <a:t>density</a:t>
            </a:r>
            <a:r>
              <a:rPr sz="2800" spc="-70" dirty="0">
                <a:latin typeface="Calibri"/>
                <a:cs typeface="Calibri"/>
              </a:rPr>
              <a:t> </a:t>
            </a:r>
            <a:r>
              <a:rPr sz="2800" dirty="0">
                <a:latin typeface="Calibri"/>
                <a:cs typeface="Calibri"/>
              </a:rPr>
              <a:t>estimation,</a:t>
            </a:r>
            <a:r>
              <a:rPr sz="2800" spc="-135" dirty="0">
                <a:latin typeface="Calibri"/>
                <a:cs typeface="Calibri"/>
              </a:rPr>
              <a:t> </a:t>
            </a:r>
            <a:r>
              <a:rPr sz="2800" spc="-20" dirty="0">
                <a:latin typeface="Calibri"/>
                <a:cs typeface="Calibri"/>
              </a:rPr>
              <a:t>etc.</a:t>
            </a:r>
            <a:endParaRPr sz="2800">
              <a:latin typeface="Calibri"/>
              <a:cs typeface="Calibri"/>
            </a:endParaRPr>
          </a:p>
        </p:txBody>
      </p:sp>
      <p:sp>
        <p:nvSpPr>
          <p:cNvPr id="7" name="object 7"/>
          <p:cNvSpPr txBox="1"/>
          <p:nvPr/>
        </p:nvSpPr>
        <p:spPr>
          <a:xfrm>
            <a:off x="279400" y="1875789"/>
            <a:ext cx="602424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Calibri"/>
                <a:cs typeface="Calibri"/>
              </a:rPr>
              <a:t>(e.g.</a:t>
            </a:r>
            <a:r>
              <a:rPr sz="3200" spc="5" dirty="0">
                <a:latin typeface="Calibri"/>
                <a:cs typeface="Calibri"/>
              </a:rPr>
              <a:t> </a:t>
            </a:r>
            <a:r>
              <a:rPr sz="3200" dirty="0">
                <a:latin typeface="Calibri"/>
                <a:cs typeface="Calibri"/>
              </a:rPr>
              <a:t>Principal</a:t>
            </a:r>
            <a:r>
              <a:rPr sz="3200" spc="-50" dirty="0">
                <a:latin typeface="Calibri"/>
                <a:cs typeface="Calibri"/>
              </a:rPr>
              <a:t> </a:t>
            </a:r>
            <a:r>
              <a:rPr sz="3200" dirty="0">
                <a:latin typeface="Calibri"/>
                <a:cs typeface="Calibri"/>
              </a:rPr>
              <a:t>Components</a:t>
            </a:r>
            <a:r>
              <a:rPr sz="3200" spc="50" dirty="0">
                <a:latin typeface="Calibri"/>
                <a:cs typeface="Calibri"/>
              </a:rPr>
              <a:t> </a:t>
            </a:r>
            <a:r>
              <a:rPr sz="3200" spc="-10" dirty="0">
                <a:latin typeface="Calibri"/>
                <a:cs typeface="Calibri"/>
              </a:rPr>
              <a:t>Analysis)</a:t>
            </a:r>
            <a:endParaRPr sz="3200">
              <a:latin typeface="Calibri"/>
              <a:cs typeface="Calibri"/>
            </a:endParaRPr>
          </a:p>
        </p:txBody>
      </p:sp>
      <p:sp>
        <p:nvSpPr>
          <p:cNvPr id="8" name="object 8"/>
          <p:cNvSpPr/>
          <p:nvPr/>
        </p:nvSpPr>
        <p:spPr>
          <a:xfrm>
            <a:off x="162560" y="6258561"/>
            <a:ext cx="426720" cy="20320"/>
          </a:xfrm>
          <a:custGeom>
            <a:avLst/>
            <a:gdLst/>
            <a:ahLst/>
            <a:cxnLst/>
            <a:rect l="l" t="t" r="r" b="b"/>
            <a:pathLst>
              <a:path w="426720" h="20320">
                <a:moveTo>
                  <a:pt x="426720" y="0"/>
                </a:moveTo>
                <a:lnTo>
                  <a:pt x="0" y="0"/>
                </a:lnTo>
                <a:lnTo>
                  <a:pt x="0" y="20318"/>
                </a:lnTo>
                <a:lnTo>
                  <a:pt x="426720" y="20318"/>
                </a:lnTo>
                <a:lnTo>
                  <a:pt x="426720" y="0"/>
                </a:lnTo>
                <a:close/>
              </a:path>
            </a:pathLst>
          </a:custGeom>
          <a:solidFill>
            <a:srgbClr val="0462C1"/>
          </a:solidFill>
        </p:spPr>
        <p:txBody>
          <a:bodyPr wrap="square" lIns="0" tIns="0" rIns="0" bIns="0" rtlCol="0"/>
          <a:lstStyle/>
          <a:p>
            <a:endParaRPr/>
          </a:p>
        </p:txBody>
      </p:sp>
      <p:sp>
        <p:nvSpPr>
          <p:cNvPr id="9" name="object 9"/>
          <p:cNvSpPr txBox="1"/>
          <p:nvPr/>
        </p:nvSpPr>
        <p:spPr>
          <a:xfrm>
            <a:off x="138747" y="6133147"/>
            <a:ext cx="2244725" cy="147320"/>
          </a:xfrm>
          <a:prstGeom prst="rect">
            <a:avLst/>
          </a:prstGeom>
        </p:spPr>
        <p:txBody>
          <a:bodyPr vert="horz" wrap="square" lIns="0" tIns="12700" rIns="0" bIns="0" rtlCol="0">
            <a:spAutoFit/>
          </a:bodyPr>
          <a:lstStyle/>
          <a:p>
            <a:pPr marL="12700">
              <a:lnSpc>
                <a:spcPct val="100000"/>
              </a:lnSpc>
              <a:spcBef>
                <a:spcPts val="100"/>
              </a:spcBef>
            </a:pPr>
            <a:r>
              <a:rPr sz="800" spc="-10" dirty="0">
                <a:solidFill>
                  <a:srgbClr val="0462C1"/>
                </a:solidFill>
                <a:latin typeface="Calibri"/>
                <a:cs typeface="Calibri"/>
              </a:rPr>
              <a:t>This</a:t>
            </a:r>
            <a:r>
              <a:rPr sz="800" spc="-40" dirty="0">
                <a:solidFill>
                  <a:srgbClr val="0462C1"/>
                </a:solidFill>
                <a:latin typeface="Calibri"/>
                <a:cs typeface="Calibri"/>
              </a:rPr>
              <a:t> </a:t>
            </a:r>
            <a:r>
              <a:rPr sz="800" dirty="0">
                <a:solidFill>
                  <a:srgbClr val="0462C1"/>
                </a:solidFill>
                <a:latin typeface="Calibri"/>
                <a:cs typeface="Calibri"/>
              </a:rPr>
              <a:t>image</a:t>
            </a:r>
            <a:r>
              <a:rPr sz="800" spc="-40" dirty="0">
                <a:solidFill>
                  <a:srgbClr val="0462C1"/>
                </a:solidFill>
                <a:latin typeface="Calibri"/>
                <a:cs typeface="Calibri"/>
              </a:rPr>
              <a:t> </a:t>
            </a:r>
            <a:r>
              <a:rPr sz="800" dirty="0">
                <a:solidFill>
                  <a:srgbClr val="999999"/>
                </a:solidFill>
                <a:latin typeface="Calibri"/>
                <a:cs typeface="Calibri"/>
              </a:rPr>
              <a:t>from</a:t>
            </a:r>
            <a:r>
              <a:rPr sz="800" spc="25" dirty="0">
                <a:solidFill>
                  <a:srgbClr val="999999"/>
                </a:solidFill>
                <a:latin typeface="Calibri"/>
                <a:cs typeface="Calibri"/>
              </a:rPr>
              <a:t> </a:t>
            </a:r>
            <a:r>
              <a:rPr sz="800" spc="-10" dirty="0">
                <a:solidFill>
                  <a:srgbClr val="999999"/>
                </a:solidFill>
                <a:latin typeface="Calibri"/>
                <a:cs typeface="Calibri"/>
              </a:rPr>
              <a:t>Matthias</a:t>
            </a:r>
            <a:r>
              <a:rPr sz="800" spc="-35" dirty="0">
                <a:solidFill>
                  <a:srgbClr val="999999"/>
                </a:solidFill>
                <a:latin typeface="Calibri"/>
                <a:cs typeface="Calibri"/>
              </a:rPr>
              <a:t> </a:t>
            </a:r>
            <a:r>
              <a:rPr sz="800" dirty="0">
                <a:solidFill>
                  <a:srgbClr val="999999"/>
                </a:solidFill>
                <a:latin typeface="Calibri"/>
                <a:cs typeface="Calibri"/>
              </a:rPr>
              <a:t>Scholz</a:t>
            </a:r>
            <a:r>
              <a:rPr sz="800" spc="175" dirty="0">
                <a:solidFill>
                  <a:srgbClr val="999999"/>
                </a:solidFill>
                <a:latin typeface="Calibri"/>
                <a:cs typeface="Calibri"/>
              </a:rPr>
              <a:t> </a:t>
            </a:r>
            <a:r>
              <a:rPr sz="800" dirty="0">
                <a:solidFill>
                  <a:srgbClr val="999999"/>
                </a:solidFill>
                <a:latin typeface="Calibri"/>
                <a:cs typeface="Calibri"/>
              </a:rPr>
              <a:t>is</a:t>
            </a:r>
            <a:r>
              <a:rPr sz="800" spc="-40" dirty="0">
                <a:solidFill>
                  <a:srgbClr val="999999"/>
                </a:solidFill>
                <a:latin typeface="Calibri"/>
                <a:cs typeface="Calibri"/>
              </a:rPr>
              <a:t> </a:t>
            </a:r>
            <a:r>
              <a:rPr sz="800" dirty="0">
                <a:solidFill>
                  <a:srgbClr val="0462C1"/>
                </a:solidFill>
                <a:latin typeface="Calibri"/>
                <a:cs typeface="Calibri"/>
              </a:rPr>
              <a:t>CC0</a:t>
            </a:r>
            <a:r>
              <a:rPr sz="800" spc="25" dirty="0">
                <a:solidFill>
                  <a:srgbClr val="0462C1"/>
                </a:solidFill>
                <a:latin typeface="Calibri"/>
                <a:cs typeface="Calibri"/>
              </a:rPr>
              <a:t> </a:t>
            </a:r>
            <a:r>
              <a:rPr sz="800" spc="-10" dirty="0">
                <a:solidFill>
                  <a:srgbClr val="0462C1"/>
                </a:solidFill>
                <a:latin typeface="Calibri"/>
                <a:cs typeface="Calibri"/>
              </a:rPr>
              <a:t>public</a:t>
            </a:r>
            <a:r>
              <a:rPr sz="800" spc="85" dirty="0">
                <a:solidFill>
                  <a:srgbClr val="0462C1"/>
                </a:solidFill>
                <a:latin typeface="Calibri"/>
                <a:cs typeface="Calibri"/>
              </a:rPr>
              <a:t> </a:t>
            </a:r>
            <a:r>
              <a:rPr sz="800" spc="-10" dirty="0">
                <a:solidFill>
                  <a:srgbClr val="0462C1"/>
                </a:solidFill>
                <a:latin typeface="Calibri"/>
                <a:cs typeface="Calibri"/>
              </a:rPr>
              <a:t>domain</a:t>
            </a:r>
            <a:endParaRPr sz="800">
              <a:latin typeface="Calibri"/>
              <a:cs typeface="Calibri"/>
            </a:endParaRPr>
          </a:p>
        </p:txBody>
      </p:sp>
      <p:sp>
        <p:nvSpPr>
          <p:cNvPr id="10" name="object 10"/>
          <p:cNvSpPr/>
          <p:nvPr/>
        </p:nvSpPr>
        <p:spPr>
          <a:xfrm>
            <a:off x="1625600" y="6258561"/>
            <a:ext cx="772160" cy="20320"/>
          </a:xfrm>
          <a:custGeom>
            <a:avLst/>
            <a:gdLst/>
            <a:ahLst/>
            <a:cxnLst/>
            <a:rect l="l" t="t" r="r" b="b"/>
            <a:pathLst>
              <a:path w="772160" h="20320">
                <a:moveTo>
                  <a:pt x="772160" y="0"/>
                </a:moveTo>
                <a:lnTo>
                  <a:pt x="0" y="0"/>
                </a:lnTo>
                <a:lnTo>
                  <a:pt x="0" y="20318"/>
                </a:lnTo>
                <a:lnTo>
                  <a:pt x="772160" y="20318"/>
                </a:lnTo>
                <a:lnTo>
                  <a:pt x="772160" y="0"/>
                </a:lnTo>
                <a:close/>
              </a:path>
            </a:pathLst>
          </a:custGeom>
          <a:solidFill>
            <a:srgbClr val="0462C1"/>
          </a:solidFill>
        </p:spPr>
        <p:txBody>
          <a:bodyPr wrap="square" lIns="0" tIns="0" rIns="0" bIns="0" rtlCol="0"/>
          <a:lstStyle/>
          <a:p>
            <a:endParaRPr/>
          </a:p>
        </p:txBody>
      </p:sp>
      <p:pic>
        <p:nvPicPr>
          <p:cNvPr id="11" name="object 11"/>
          <p:cNvPicPr/>
          <p:nvPr/>
        </p:nvPicPr>
        <p:blipFill>
          <a:blip r:embed="rId3" cstate="print"/>
          <a:stretch>
            <a:fillRect/>
          </a:stretch>
        </p:blipFill>
        <p:spPr>
          <a:xfrm>
            <a:off x="325120" y="2722879"/>
            <a:ext cx="5974080" cy="2113280"/>
          </a:xfrm>
          <a:prstGeom prst="rect">
            <a:avLst/>
          </a:prstGeom>
        </p:spPr>
      </p:pic>
      <p:sp>
        <p:nvSpPr>
          <p:cNvPr id="12" name="object 12"/>
          <p:cNvSpPr txBox="1"/>
          <p:nvPr/>
        </p:nvSpPr>
        <p:spPr>
          <a:xfrm>
            <a:off x="1468119" y="4987925"/>
            <a:ext cx="366395" cy="392430"/>
          </a:xfrm>
          <a:prstGeom prst="rect">
            <a:avLst/>
          </a:prstGeom>
        </p:spPr>
        <p:txBody>
          <a:bodyPr vert="horz" wrap="square" lIns="0" tIns="13335" rIns="0" bIns="0" rtlCol="0">
            <a:spAutoFit/>
          </a:bodyPr>
          <a:lstStyle/>
          <a:p>
            <a:pPr marL="12700">
              <a:lnSpc>
                <a:spcPct val="100000"/>
              </a:lnSpc>
              <a:spcBef>
                <a:spcPts val="105"/>
              </a:spcBef>
            </a:pPr>
            <a:r>
              <a:rPr sz="2400" spc="-25" dirty="0">
                <a:latin typeface="Calibri"/>
                <a:cs typeface="Calibri"/>
              </a:rPr>
              <a:t>3D</a:t>
            </a:r>
            <a:endParaRPr sz="2400">
              <a:latin typeface="Calibri"/>
              <a:cs typeface="Calibri"/>
            </a:endParaRPr>
          </a:p>
        </p:txBody>
      </p:sp>
      <p:sp>
        <p:nvSpPr>
          <p:cNvPr id="13" name="object 13"/>
          <p:cNvSpPr txBox="1"/>
          <p:nvPr/>
        </p:nvSpPr>
        <p:spPr>
          <a:xfrm>
            <a:off x="4823205" y="4987925"/>
            <a:ext cx="363855" cy="392430"/>
          </a:xfrm>
          <a:prstGeom prst="rect">
            <a:avLst/>
          </a:prstGeom>
        </p:spPr>
        <p:txBody>
          <a:bodyPr vert="horz" wrap="square" lIns="0" tIns="13335" rIns="0" bIns="0" rtlCol="0">
            <a:spAutoFit/>
          </a:bodyPr>
          <a:lstStyle/>
          <a:p>
            <a:pPr marL="12700">
              <a:lnSpc>
                <a:spcPct val="100000"/>
              </a:lnSpc>
              <a:spcBef>
                <a:spcPts val="105"/>
              </a:spcBef>
            </a:pPr>
            <a:r>
              <a:rPr sz="2400" spc="-25" dirty="0">
                <a:latin typeface="Calibri"/>
                <a:cs typeface="Calibri"/>
              </a:rPr>
              <a:t>2D</a:t>
            </a:r>
            <a:endParaRPr sz="2400">
              <a:latin typeface="Calibri"/>
              <a:cs typeface="Calibri"/>
            </a:endParaRPr>
          </a:p>
        </p:txBody>
      </p:sp>
      <p:grpSp>
        <p:nvGrpSpPr>
          <p:cNvPr id="14" name="object 14"/>
          <p:cNvGrpSpPr/>
          <p:nvPr/>
        </p:nvGrpSpPr>
        <p:grpSpPr>
          <a:xfrm>
            <a:off x="2946400" y="5161279"/>
            <a:ext cx="812800" cy="91440"/>
            <a:chOff x="2946400" y="5161279"/>
            <a:chExt cx="812800" cy="91440"/>
          </a:xfrm>
        </p:grpSpPr>
        <p:pic>
          <p:nvPicPr>
            <p:cNvPr id="15" name="object 15"/>
            <p:cNvPicPr/>
            <p:nvPr/>
          </p:nvPicPr>
          <p:blipFill>
            <a:blip r:embed="rId4" cstate="print"/>
            <a:stretch>
              <a:fillRect/>
            </a:stretch>
          </p:blipFill>
          <p:spPr>
            <a:xfrm>
              <a:off x="3673094" y="5161279"/>
              <a:ext cx="85597" cy="91439"/>
            </a:xfrm>
            <a:prstGeom prst="rect">
              <a:avLst/>
            </a:prstGeom>
          </p:spPr>
        </p:pic>
        <p:sp>
          <p:nvSpPr>
            <p:cNvPr id="16" name="object 16"/>
            <p:cNvSpPr/>
            <p:nvPr/>
          </p:nvSpPr>
          <p:spPr>
            <a:xfrm>
              <a:off x="2946400" y="5191759"/>
              <a:ext cx="727075" cy="30480"/>
            </a:xfrm>
            <a:custGeom>
              <a:avLst/>
              <a:gdLst/>
              <a:ahLst/>
              <a:cxnLst/>
              <a:rect l="l" t="t" r="r" b="b"/>
              <a:pathLst>
                <a:path w="727075" h="30479">
                  <a:moveTo>
                    <a:pt x="726694" y="0"/>
                  </a:moveTo>
                  <a:lnTo>
                    <a:pt x="0" y="0"/>
                  </a:lnTo>
                  <a:lnTo>
                    <a:pt x="0" y="30479"/>
                  </a:lnTo>
                  <a:lnTo>
                    <a:pt x="726694" y="30479"/>
                  </a:lnTo>
                  <a:lnTo>
                    <a:pt x="726694" y="0"/>
                  </a:lnTo>
                  <a:close/>
                </a:path>
              </a:pathLst>
            </a:custGeom>
            <a:solidFill>
              <a:srgbClr val="44536A"/>
            </a:solidFill>
          </p:spPr>
          <p:txBody>
            <a:bodyPr wrap="square" lIns="0" tIns="0" rIns="0" bIns="0" rtlCol="0"/>
            <a:lstStyle/>
            <a:p>
              <a:endParaRPr/>
            </a:p>
          </p:txBody>
        </p:sp>
      </p:grpSp>
      <p:sp>
        <p:nvSpPr>
          <p:cNvPr id="17" name="object 17"/>
          <p:cNvSpPr txBox="1"/>
          <p:nvPr/>
        </p:nvSpPr>
        <p:spPr>
          <a:xfrm>
            <a:off x="5316854" y="6443345"/>
            <a:ext cx="154305"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FFCA04"/>
                </a:solidFill>
                <a:latin typeface="Calibri"/>
                <a:cs typeface="Calibri"/>
              </a:rPr>
              <a:t>0</a:t>
            </a:r>
            <a:endParaRPr sz="2000">
              <a:latin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53974" rIns="0" bIns="0" rtlCol="0">
            <a:spAutoFit/>
          </a:bodyPr>
          <a:lstStyle/>
          <a:p>
            <a:pPr marL="12700">
              <a:lnSpc>
                <a:spcPct val="100000"/>
              </a:lnSpc>
              <a:spcBef>
                <a:spcPts val="105"/>
              </a:spcBef>
            </a:pPr>
            <a:r>
              <a:rPr sz="4000" dirty="0"/>
              <a:t>Supervised</a:t>
            </a:r>
            <a:r>
              <a:rPr sz="4000" spc="-40" dirty="0"/>
              <a:t> </a:t>
            </a:r>
            <a:r>
              <a:rPr sz="4000" dirty="0"/>
              <a:t>vs</a:t>
            </a:r>
            <a:r>
              <a:rPr sz="4000" spc="-70" dirty="0"/>
              <a:t> </a:t>
            </a:r>
            <a:r>
              <a:rPr sz="4000" dirty="0"/>
              <a:t>Unsupervised</a:t>
            </a:r>
            <a:r>
              <a:rPr sz="4000" spc="45" dirty="0"/>
              <a:t> </a:t>
            </a:r>
            <a:r>
              <a:rPr sz="4000" spc="-10" dirty="0"/>
              <a:t>Learning</a:t>
            </a:r>
            <a:endParaRPr sz="4000"/>
          </a:p>
        </p:txBody>
      </p:sp>
      <p:sp>
        <p:nvSpPr>
          <p:cNvPr id="3" name="object 3"/>
          <p:cNvSpPr txBox="1"/>
          <p:nvPr/>
        </p:nvSpPr>
        <p:spPr>
          <a:xfrm>
            <a:off x="6670675" y="1057655"/>
            <a:ext cx="4838065" cy="5143500"/>
          </a:xfrm>
          <a:prstGeom prst="rect">
            <a:avLst/>
          </a:prstGeom>
        </p:spPr>
        <p:txBody>
          <a:bodyPr vert="horz" wrap="square" lIns="0" tIns="13335" rIns="0" bIns="0" rtlCol="0">
            <a:spAutoFit/>
          </a:bodyPr>
          <a:lstStyle/>
          <a:p>
            <a:pPr marL="12700">
              <a:lnSpc>
                <a:spcPct val="100000"/>
              </a:lnSpc>
              <a:spcBef>
                <a:spcPts val="105"/>
              </a:spcBef>
            </a:pPr>
            <a:r>
              <a:rPr sz="2800" b="1" dirty="0">
                <a:latin typeface="Calibri"/>
                <a:cs typeface="Calibri"/>
              </a:rPr>
              <a:t>Unsupervised</a:t>
            </a:r>
            <a:r>
              <a:rPr sz="2800" b="1" spc="-15" dirty="0">
                <a:latin typeface="Calibri"/>
                <a:cs typeface="Calibri"/>
              </a:rPr>
              <a:t> </a:t>
            </a:r>
            <a:r>
              <a:rPr sz="2800" b="1" spc="-10" dirty="0">
                <a:latin typeface="Calibri"/>
                <a:cs typeface="Calibri"/>
              </a:rPr>
              <a:t>Learning</a:t>
            </a:r>
            <a:endParaRPr sz="2800">
              <a:latin typeface="Calibri"/>
              <a:cs typeface="Calibri"/>
            </a:endParaRPr>
          </a:p>
          <a:p>
            <a:pPr>
              <a:lnSpc>
                <a:spcPct val="100000"/>
              </a:lnSpc>
              <a:spcBef>
                <a:spcPts val="55"/>
              </a:spcBef>
            </a:pPr>
            <a:endParaRPr sz="3700">
              <a:latin typeface="Calibri"/>
              <a:cs typeface="Calibri"/>
            </a:endParaRPr>
          </a:p>
          <a:p>
            <a:pPr marL="12700">
              <a:lnSpc>
                <a:spcPct val="100000"/>
              </a:lnSpc>
            </a:pPr>
            <a:r>
              <a:rPr sz="2800" b="1" dirty="0">
                <a:latin typeface="Calibri"/>
                <a:cs typeface="Calibri"/>
              </a:rPr>
              <a:t>Data</a:t>
            </a:r>
            <a:r>
              <a:rPr sz="2800" dirty="0">
                <a:latin typeface="Calibri"/>
                <a:cs typeface="Calibri"/>
              </a:rPr>
              <a:t>:</a:t>
            </a:r>
            <a:r>
              <a:rPr sz="2800" spc="-100" dirty="0">
                <a:latin typeface="Calibri"/>
                <a:cs typeface="Calibri"/>
              </a:rPr>
              <a:t> </a:t>
            </a:r>
            <a:r>
              <a:rPr sz="2800" spc="-50" dirty="0">
                <a:latin typeface="Calibri"/>
                <a:cs typeface="Calibri"/>
              </a:rPr>
              <a:t>x</a:t>
            </a:r>
            <a:endParaRPr sz="2800">
              <a:latin typeface="Calibri"/>
              <a:cs typeface="Calibri"/>
            </a:endParaRPr>
          </a:p>
          <a:p>
            <a:pPr marL="12700">
              <a:lnSpc>
                <a:spcPct val="100000"/>
              </a:lnSpc>
              <a:spcBef>
                <a:spcPts val="725"/>
              </a:spcBef>
            </a:pPr>
            <a:r>
              <a:rPr sz="2800" dirty="0">
                <a:latin typeface="Calibri"/>
                <a:cs typeface="Calibri"/>
              </a:rPr>
              <a:t>Just</a:t>
            </a:r>
            <a:r>
              <a:rPr sz="2800" spc="-70" dirty="0">
                <a:latin typeface="Calibri"/>
                <a:cs typeface="Calibri"/>
              </a:rPr>
              <a:t> </a:t>
            </a:r>
            <a:r>
              <a:rPr sz="2800" dirty="0">
                <a:latin typeface="Calibri"/>
                <a:cs typeface="Calibri"/>
              </a:rPr>
              <a:t>data,</a:t>
            </a:r>
            <a:r>
              <a:rPr sz="2800" spc="-140" dirty="0">
                <a:latin typeface="Calibri"/>
                <a:cs typeface="Calibri"/>
              </a:rPr>
              <a:t> </a:t>
            </a:r>
            <a:r>
              <a:rPr sz="2800" dirty="0">
                <a:latin typeface="Calibri"/>
                <a:cs typeface="Calibri"/>
              </a:rPr>
              <a:t>no</a:t>
            </a:r>
            <a:r>
              <a:rPr sz="2800" spc="25" dirty="0">
                <a:latin typeface="Calibri"/>
                <a:cs typeface="Calibri"/>
              </a:rPr>
              <a:t> </a:t>
            </a:r>
            <a:r>
              <a:rPr sz="2800" spc="-10" dirty="0">
                <a:latin typeface="Calibri"/>
                <a:cs typeface="Calibri"/>
              </a:rPr>
              <a:t>labels!</a:t>
            </a:r>
            <a:endParaRPr sz="2800">
              <a:latin typeface="Calibri"/>
              <a:cs typeface="Calibri"/>
            </a:endParaRPr>
          </a:p>
          <a:p>
            <a:pPr>
              <a:lnSpc>
                <a:spcPct val="100000"/>
              </a:lnSpc>
              <a:spcBef>
                <a:spcPts val="55"/>
              </a:spcBef>
            </a:pPr>
            <a:endParaRPr sz="4000">
              <a:latin typeface="Calibri"/>
              <a:cs typeface="Calibri"/>
            </a:endParaRPr>
          </a:p>
          <a:p>
            <a:pPr marL="12700" marR="685165">
              <a:lnSpc>
                <a:spcPts val="3040"/>
              </a:lnSpc>
            </a:pPr>
            <a:r>
              <a:rPr sz="2800" b="1" dirty="0">
                <a:latin typeface="Calibri"/>
                <a:cs typeface="Calibri"/>
              </a:rPr>
              <a:t>Goal</a:t>
            </a:r>
            <a:r>
              <a:rPr sz="2800" dirty="0">
                <a:latin typeface="Calibri"/>
                <a:cs typeface="Calibri"/>
              </a:rPr>
              <a:t>:</a:t>
            </a:r>
            <a:r>
              <a:rPr sz="2800" spc="-45" dirty="0">
                <a:latin typeface="Calibri"/>
                <a:cs typeface="Calibri"/>
              </a:rPr>
              <a:t> </a:t>
            </a:r>
            <a:r>
              <a:rPr sz="2800" dirty="0">
                <a:latin typeface="Calibri"/>
                <a:cs typeface="Calibri"/>
              </a:rPr>
              <a:t>Learn</a:t>
            </a:r>
            <a:r>
              <a:rPr sz="2800" spc="-40" dirty="0">
                <a:latin typeface="Calibri"/>
                <a:cs typeface="Calibri"/>
              </a:rPr>
              <a:t> </a:t>
            </a:r>
            <a:r>
              <a:rPr sz="2800" dirty="0">
                <a:latin typeface="Calibri"/>
                <a:cs typeface="Calibri"/>
              </a:rPr>
              <a:t>some</a:t>
            </a:r>
            <a:r>
              <a:rPr sz="2800" spc="40" dirty="0">
                <a:latin typeface="Calibri"/>
                <a:cs typeface="Calibri"/>
              </a:rPr>
              <a:t> </a:t>
            </a:r>
            <a:r>
              <a:rPr sz="2800" spc="-20" dirty="0">
                <a:latin typeface="Calibri"/>
                <a:cs typeface="Calibri"/>
              </a:rPr>
              <a:t>underlying </a:t>
            </a:r>
            <a:r>
              <a:rPr sz="2800" dirty="0">
                <a:latin typeface="Calibri"/>
                <a:cs typeface="Calibri"/>
              </a:rPr>
              <a:t>hidden</a:t>
            </a:r>
            <a:r>
              <a:rPr sz="2800" spc="65" dirty="0">
                <a:latin typeface="Calibri"/>
                <a:cs typeface="Calibri"/>
              </a:rPr>
              <a:t> </a:t>
            </a:r>
            <a:r>
              <a:rPr sz="2800" i="1" dirty="0">
                <a:latin typeface="Calibri"/>
                <a:cs typeface="Calibri"/>
              </a:rPr>
              <a:t>structure</a:t>
            </a:r>
            <a:r>
              <a:rPr sz="2800" i="1" spc="-200" dirty="0">
                <a:latin typeface="Calibri"/>
                <a:cs typeface="Calibri"/>
              </a:rPr>
              <a:t> </a:t>
            </a:r>
            <a:r>
              <a:rPr sz="2800" dirty="0">
                <a:latin typeface="Calibri"/>
                <a:cs typeface="Calibri"/>
              </a:rPr>
              <a:t>of</a:t>
            </a:r>
            <a:r>
              <a:rPr sz="2800" spc="-5" dirty="0">
                <a:latin typeface="Calibri"/>
                <a:cs typeface="Calibri"/>
              </a:rPr>
              <a:t> </a:t>
            </a:r>
            <a:r>
              <a:rPr sz="2800" dirty="0">
                <a:latin typeface="Calibri"/>
                <a:cs typeface="Calibri"/>
              </a:rPr>
              <a:t>the</a:t>
            </a:r>
            <a:r>
              <a:rPr sz="2800" spc="-65" dirty="0">
                <a:latin typeface="Calibri"/>
                <a:cs typeface="Calibri"/>
              </a:rPr>
              <a:t> </a:t>
            </a:r>
            <a:r>
              <a:rPr sz="2800" spc="-20" dirty="0">
                <a:latin typeface="Calibri"/>
                <a:cs typeface="Calibri"/>
              </a:rPr>
              <a:t>data</a:t>
            </a:r>
            <a:endParaRPr sz="2800">
              <a:latin typeface="Calibri"/>
              <a:cs typeface="Calibri"/>
            </a:endParaRPr>
          </a:p>
          <a:p>
            <a:pPr>
              <a:lnSpc>
                <a:spcPct val="100000"/>
              </a:lnSpc>
            </a:pPr>
            <a:endParaRPr sz="4000">
              <a:latin typeface="Calibri"/>
              <a:cs typeface="Calibri"/>
            </a:endParaRPr>
          </a:p>
          <a:p>
            <a:pPr marL="12700" marR="5080">
              <a:lnSpc>
                <a:spcPct val="89400"/>
              </a:lnSpc>
            </a:pPr>
            <a:r>
              <a:rPr sz="2800" b="1" dirty="0">
                <a:latin typeface="Calibri"/>
                <a:cs typeface="Calibri"/>
              </a:rPr>
              <a:t>Examples</a:t>
            </a:r>
            <a:r>
              <a:rPr sz="2800" dirty="0">
                <a:latin typeface="Calibri"/>
                <a:cs typeface="Calibri"/>
              </a:rPr>
              <a:t>:</a:t>
            </a:r>
            <a:r>
              <a:rPr sz="2800" spc="-125" dirty="0">
                <a:latin typeface="Calibri"/>
                <a:cs typeface="Calibri"/>
              </a:rPr>
              <a:t> </a:t>
            </a:r>
            <a:r>
              <a:rPr sz="2800" spc="-10" dirty="0">
                <a:latin typeface="Calibri"/>
                <a:cs typeface="Calibri"/>
              </a:rPr>
              <a:t>Clustering, </a:t>
            </a:r>
            <a:r>
              <a:rPr sz="2800" dirty="0">
                <a:latin typeface="Calibri"/>
                <a:cs typeface="Calibri"/>
              </a:rPr>
              <a:t>dimensionality</a:t>
            </a:r>
            <a:r>
              <a:rPr sz="2800" spc="-135" dirty="0">
                <a:latin typeface="Calibri"/>
                <a:cs typeface="Calibri"/>
              </a:rPr>
              <a:t> </a:t>
            </a:r>
            <a:r>
              <a:rPr sz="2800" dirty="0">
                <a:latin typeface="Calibri"/>
                <a:cs typeface="Calibri"/>
              </a:rPr>
              <a:t>reduction,</a:t>
            </a:r>
            <a:r>
              <a:rPr sz="2800" spc="-60" dirty="0">
                <a:latin typeface="Calibri"/>
                <a:cs typeface="Calibri"/>
              </a:rPr>
              <a:t> </a:t>
            </a:r>
            <a:r>
              <a:rPr sz="2800" spc="-10" dirty="0">
                <a:latin typeface="Calibri"/>
                <a:cs typeface="Calibri"/>
              </a:rPr>
              <a:t>feature </a:t>
            </a:r>
            <a:r>
              <a:rPr sz="2800" dirty="0">
                <a:latin typeface="Calibri"/>
                <a:cs typeface="Calibri"/>
              </a:rPr>
              <a:t>learning,</a:t>
            </a:r>
            <a:r>
              <a:rPr sz="2800" spc="5" dirty="0">
                <a:latin typeface="Calibri"/>
                <a:cs typeface="Calibri"/>
              </a:rPr>
              <a:t> </a:t>
            </a:r>
            <a:r>
              <a:rPr sz="2800" dirty="0">
                <a:latin typeface="Calibri"/>
                <a:cs typeface="Calibri"/>
              </a:rPr>
              <a:t>density</a:t>
            </a:r>
            <a:r>
              <a:rPr sz="2800" spc="-70" dirty="0">
                <a:latin typeface="Calibri"/>
                <a:cs typeface="Calibri"/>
              </a:rPr>
              <a:t> </a:t>
            </a:r>
            <a:r>
              <a:rPr sz="2800" dirty="0">
                <a:latin typeface="Calibri"/>
                <a:cs typeface="Calibri"/>
              </a:rPr>
              <a:t>estimation,</a:t>
            </a:r>
            <a:r>
              <a:rPr sz="2800" spc="-135" dirty="0">
                <a:latin typeface="Calibri"/>
                <a:cs typeface="Calibri"/>
              </a:rPr>
              <a:t> </a:t>
            </a:r>
            <a:r>
              <a:rPr sz="2800" spc="-20" dirty="0">
                <a:latin typeface="Calibri"/>
                <a:cs typeface="Calibri"/>
              </a:rPr>
              <a:t>etc.</a:t>
            </a:r>
            <a:endParaRPr sz="2800">
              <a:latin typeface="Calibri"/>
              <a:cs typeface="Calibri"/>
            </a:endParaRPr>
          </a:p>
        </p:txBody>
      </p:sp>
      <p:pic>
        <p:nvPicPr>
          <p:cNvPr id="4" name="object 4"/>
          <p:cNvPicPr/>
          <p:nvPr/>
        </p:nvPicPr>
        <p:blipFill>
          <a:blip r:embed="rId3" cstate="print"/>
          <a:stretch>
            <a:fillRect/>
          </a:stretch>
        </p:blipFill>
        <p:spPr>
          <a:xfrm>
            <a:off x="254000" y="2387600"/>
            <a:ext cx="5892800" cy="3677920"/>
          </a:xfrm>
          <a:prstGeom prst="rect">
            <a:avLst/>
          </a:prstGeom>
        </p:spPr>
      </p:pic>
      <p:sp>
        <p:nvSpPr>
          <p:cNvPr id="5" name="object 5"/>
          <p:cNvSpPr txBox="1"/>
          <p:nvPr/>
        </p:nvSpPr>
        <p:spPr>
          <a:xfrm>
            <a:off x="1582674" y="1156080"/>
            <a:ext cx="3237865" cy="992505"/>
          </a:xfrm>
          <a:prstGeom prst="rect">
            <a:avLst/>
          </a:prstGeom>
        </p:spPr>
        <p:txBody>
          <a:bodyPr vert="horz" wrap="square" lIns="0" tIns="34290" rIns="0" bIns="0" rtlCol="0">
            <a:spAutoFit/>
          </a:bodyPr>
          <a:lstStyle/>
          <a:p>
            <a:pPr marL="12700" marR="5080" indent="213360">
              <a:lnSpc>
                <a:spcPts val="3770"/>
              </a:lnSpc>
              <a:spcBef>
                <a:spcPts val="270"/>
              </a:spcBef>
            </a:pPr>
            <a:r>
              <a:rPr sz="3200" spc="-20" dirty="0">
                <a:latin typeface="Calibri"/>
                <a:cs typeface="Calibri"/>
              </a:rPr>
              <a:t>Feature</a:t>
            </a:r>
            <a:r>
              <a:rPr sz="3200" spc="-105" dirty="0">
                <a:latin typeface="Calibri"/>
                <a:cs typeface="Calibri"/>
              </a:rPr>
              <a:t> </a:t>
            </a:r>
            <a:r>
              <a:rPr sz="3200" spc="-10" dirty="0">
                <a:latin typeface="Calibri"/>
                <a:cs typeface="Calibri"/>
              </a:rPr>
              <a:t>Learning </a:t>
            </a:r>
            <a:r>
              <a:rPr sz="3200" dirty="0">
                <a:latin typeface="Calibri"/>
                <a:cs typeface="Calibri"/>
              </a:rPr>
              <a:t>(e.g.</a:t>
            </a:r>
            <a:r>
              <a:rPr sz="3200" spc="55" dirty="0">
                <a:latin typeface="Calibri"/>
                <a:cs typeface="Calibri"/>
              </a:rPr>
              <a:t> </a:t>
            </a:r>
            <a:r>
              <a:rPr sz="3200" spc="-10" dirty="0">
                <a:latin typeface="Calibri"/>
                <a:cs typeface="Calibri"/>
              </a:rPr>
              <a:t>autoencoders)</a:t>
            </a:r>
            <a:endParaRPr sz="32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146</TotalTime>
  <Words>7921</Words>
  <Application>Microsoft Office PowerPoint</Application>
  <PresentationFormat>Widescreen</PresentationFormat>
  <Paragraphs>1221</Paragraphs>
  <Slides>76</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Arial</vt:lpstr>
      <vt:lpstr>Calibri</vt:lpstr>
      <vt:lpstr>Calibri Light</vt:lpstr>
      <vt:lpstr>Cambria Math</vt:lpstr>
      <vt:lpstr>Söhne</vt:lpstr>
      <vt:lpstr>Times New Roman</vt:lpstr>
      <vt:lpstr>Office Theme</vt:lpstr>
      <vt:lpstr>Lecture 9: Generative Models</vt:lpstr>
      <vt:lpstr>Supervised vs Unsupervised Learning</vt:lpstr>
      <vt:lpstr>Supervised vs Unsupervised Learning</vt:lpstr>
      <vt:lpstr>Supervised vs Unsupervised Learning</vt:lpstr>
      <vt:lpstr>Supervised vs Unsupervised</vt:lpstr>
      <vt:lpstr>Supervised vs Unsupervised</vt:lpstr>
      <vt:lpstr>Supervised vs Unsupervised</vt:lpstr>
      <vt:lpstr>Supervised vs Unsupervised Learning</vt:lpstr>
      <vt:lpstr>Supervised vs Unsupervised Learning</vt:lpstr>
      <vt:lpstr>Supervised vs Unsupervised</vt:lpstr>
      <vt:lpstr>Supervised vs Unsupervised</vt:lpstr>
      <vt:lpstr>Discriminative vs Generative Models</vt:lpstr>
      <vt:lpstr>Discriminative vs Generative Models</vt:lpstr>
      <vt:lpstr>Discriminative vs Generative Models</vt:lpstr>
      <vt:lpstr>Discriminative vs Generative</vt:lpstr>
      <vt:lpstr>Discriminative vs Generative Models</vt:lpstr>
      <vt:lpstr>Discriminative vs Generative Models</vt:lpstr>
      <vt:lpstr>PowerPoint Presentation</vt:lpstr>
      <vt:lpstr>PowerPoint Presentation</vt:lpstr>
      <vt:lpstr>PowerPoint Presentation</vt:lpstr>
      <vt:lpstr>PowerPoint Presentation</vt:lpstr>
      <vt:lpstr>PowerPoint Presentation</vt:lpstr>
      <vt:lpstr>PowerPoint Presentation</vt:lpstr>
      <vt:lpstr>What can we do with a discriminative model?</vt:lpstr>
      <vt:lpstr>What can we do with a generative model?</vt:lpstr>
      <vt:lpstr>What can we do with a generative model?</vt:lpstr>
      <vt:lpstr>Taxonomy of Generative Models</vt:lpstr>
      <vt:lpstr>Taxonomy of Generative Models</vt:lpstr>
      <vt:lpstr>Taxonomy of Generative Models</vt:lpstr>
      <vt:lpstr>Taxonomy of Generative Models</vt:lpstr>
      <vt:lpstr>Taxonomy of Generative Models</vt:lpstr>
      <vt:lpstr>Taxonomy of Generative Models</vt:lpstr>
      <vt:lpstr>Variational Autoencoders</vt:lpstr>
      <vt:lpstr>Variational Autoencoders Typical density models explicitly parameterize density function with a neural network, so we can train to maximize likelihood of training data:</vt:lpstr>
      <vt:lpstr>Variational Autoencoders</vt:lpstr>
      <vt:lpstr>(Regular, non-variational) Autoencoders Unsupervised method for learning feature vectors from raw data x, without any labels</vt:lpstr>
      <vt:lpstr>(Regular, non-variational) Autoencoders Problem: How can we learn this feature transform from raw data?</vt:lpstr>
      <vt:lpstr>(Regular, non-variational) Autoencoders</vt:lpstr>
      <vt:lpstr>(Regular, non-variational) Autoencoders</vt:lpstr>
      <vt:lpstr>(Regular, non-variational) Autoencoders</vt:lpstr>
      <vt:lpstr>(Regular, non-variational) Autoencoders</vt:lpstr>
      <vt:lpstr>(Regular, non-variational) Autoencoders After training, throw away decoder and use encoder for a downstream task</vt:lpstr>
      <vt:lpstr>(Regular, non-variational) Autoencoders</vt:lpstr>
      <vt:lpstr>(Regular, non-variational)</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vt:lpstr>
      <vt:lpstr>PowerPoint Presentation</vt:lpstr>
      <vt:lpstr>PowerPoint Presentation</vt:lpstr>
      <vt:lpstr>PowerPoint Presentation</vt:lpstr>
      <vt:lpstr>PowerPoint Presentation</vt:lpstr>
      <vt:lpstr>PowerPoint Presentation</vt:lpstr>
      <vt:lpstr>PowerPoint Presentation</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 Autoencoders</vt:lpstr>
      <vt:lpstr>Variational</vt:lpstr>
      <vt:lpstr>Generative Adversarial Nets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Recurrent Neural Networks  and NLP</dc:title>
  <dc:creator>Jin Lu</dc:creator>
  <cp:lastModifiedBy>Johnson, Demetrius</cp:lastModifiedBy>
  <cp:revision>5</cp:revision>
  <dcterms:created xsi:type="dcterms:W3CDTF">2023-04-12T19:09:43Z</dcterms:created>
  <dcterms:modified xsi:type="dcterms:W3CDTF">2023-04-12T21:45:22Z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2023-04-12T00:00:00Z</vt:filetime>
  </property>
  <property fmtid="{D5CDD505-2E9C-101B-9397-08002B2CF9AE}" pid="3" name="Creator">
    <vt:lpwstr>Microsoft® PowerPoint® for Microsoft 365</vt:lpwstr>
  </property>
  <property fmtid="{D5CDD505-2E9C-101B-9397-08002B2CF9AE}" pid="4" name="LastSaved">
    <vt:filetime>2023-04-12T00:00:00Z</vt:filetime>
  </property>
  <property fmtid="{D5CDD505-2E9C-101B-9397-08002B2CF9AE}" pid="5" name="Producer">
    <vt:lpwstr>Microsoft® PowerPoint® for Microsoft 365</vt:lpwstr>
  </property>
</Properties>
</file>